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7"/>
  </p:notesMasterIdLst>
  <p:sldIdLst>
    <p:sldId id="256" r:id="rId2"/>
    <p:sldId id="257" r:id="rId3"/>
    <p:sldId id="258" r:id="rId4"/>
    <p:sldId id="259" r:id="rId5"/>
    <p:sldId id="260" r:id="rId6"/>
    <p:sldId id="262" r:id="rId7"/>
    <p:sldId id="261" r:id="rId8"/>
    <p:sldId id="263" r:id="rId9"/>
    <p:sldId id="265" r:id="rId10"/>
    <p:sldId id="266" r:id="rId11"/>
    <p:sldId id="267" r:id="rId12"/>
    <p:sldId id="268" r:id="rId13"/>
    <p:sldId id="269" r:id="rId14"/>
    <p:sldId id="270"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9" autoAdjust="0"/>
    <p:restoredTop sz="71971" autoAdjust="0"/>
  </p:normalViewPr>
  <p:slideViewPr>
    <p:cSldViewPr snapToGrid="0">
      <p:cViewPr>
        <p:scale>
          <a:sx n="87" d="100"/>
          <a:sy n="87" d="100"/>
        </p:scale>
        <p:origin x="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B85D5-1855-49F5-A912-7DF32588E4D6}" type="datetimeFigureOut">
              <a:rPr lang="en-US" smtClean="0"/>
              <a:t>10/17/2017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FFD5D-1AA6-4935-84B3-AD1F44AE7F5C}" type="slidenum">
              <a:rPr lang="en-US" smtClean="0"/>
              <a:t>‹#›</a:t>
            </a:fld>
            <a:endParaRPr lang="en-US"/>
          </a:p>
        </p:txBody>
      </p:sp>
    </p:spTree>
    <p:extLst>
      <p:ext uri="{BB962C8B-B14F-4D97-AF65-F5344CB8AC3E}">
        <p14:creationId xmlns:p14="http://schemas.microsoft.com/office/powerpoint/2010/main" val="1000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ptodate.com/contents/prevention-of-venous-thromboembolic-disease-in-surgical-patients/abstract/28,3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uptodate.com/contents/prevention-of-venous-thromboembolic-disease-in-surgical-patients/abstract/3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contents/warfarin-drug-information?source=see_li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ENDORSE study evaluated VTE risk and prophylaxis in all hospital inpatients ≥18 years of age admitted to a surgical ward in 358 hospitals from 32 different countries [</a:t>
            </a:r>
            <a:r>
              <a:rPr lang="en-US" u="sng" dirty="0">
                <a:hlinkClick r:id="rId3"/>
              </a:rPr>
              <a:t>28,34</a:t>
            </a:r>
            <a:r>
              <a:rPr lang="en-US" dirty="0"/>
              <a:t>]. For the 30,827 surgical patients in this study, 64.4 percent (range between countries: 44 to 80 percent) were judged to be at risk for VTE according to the American College of Chest Physicians (ACCP) Guidelines available at that time. However, only 58.5 percent (range between countries: 0.2 to 92 percent) of the at-risk surgical patients received ACCP-recommended VTE prophylaxis.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Canadian study of 10,744 patients ≥65 years of age who had hip or knee replacement therapy, only 19 percent received </a:t>
            </a:r>
            <a:r>
              <a:rPr lang="en-US" dirty="0" err="1"/>
              <a:t>thromboprophylaxis</a:t>
            </a:r>
            <a:r>
              <a:rPr lang="en-US" dirty="0"/>
              <a:t> at the time of hospital discharge [</a:t>
            </a:r>
            <a:r>
              <a:rPr lang="en-US" u="sng" dirty="0">
                <a:hlinkClick r:id="rId4"/>
              </a:rPr>
              <a:t>30</a:t>
            </a:r>
            <a:r>
              <a:rPr lang="en-US" dirty="0"/>
              <a:t>]. Of importance, the risk of short-term mortality (</a:t>
            </a:r>
            <a:r>
              <a:rPr lang="en-US" dirty="0" err="1"/>
              <a:t>ie</a:t>
            </a:r>
            <a:r>
              <a:rPr lang="en-US" dirty="0"/>
              <a:t>, death within three months of discharge) was significantly lower among those who received post-discharge </a:t>
            </a:r>
            <a:r>
              <a:rPr lang="en-US" dirty="0" err="1"/>
              <a:t>thromboprophylaxis</a:t>
            </a:r>
            <a:r>
              <a:rPr lang="en-US" dirty="0"/>
              <a:t> (hazard ratio 0.34; 95% CI 0.20-0.57)..</a:t>
            </a:r>
          </a:p>
          <a:p>
            <a:endParaRPr lang="en-US" dirty="0"/>
          </a:p>
        </p:txBody>
      </p:sp>
      <p:sp>
        <p:nvSpPr>
          <p:cNvPr id="4" name="Slide Number Placeholder 3"/>
          <p:cNvSpPr>
            <a:spLocks noGrp="1"/>
          </p:cNvSpPr>
          <p:nvPr>
            <p:ph type="sldNum" sz="quarter" idx="10"/>
          </p:nvPr>
        </p:nvSpPr>
        <p:spPr/>
        <p:txBody>
          <a:bodyPr/>
          <a:lstStyle/>
          <a:p>
            <a:fld id="{3A9FFD5D-1AA6-4935-84B3-AD1F44AE7F5C}" type="slidenum">
              <a:rPr lang="en-US" smtClean="0"/>
              <a:t>1</a:t>
            </a:fld>
            <a:endParaRPr lang="en-US"/>
          </a:p>
        </p:txBody>
      </p:sp>
    </p:spTree>
    <p:extLst>
      <p:ext uri="{BB962C8B-B14F-4D97-AF65-F5344CB8AC3E}">
        <p14:creationId xmlns:p14="http://schemas.microsoft.com/office/powerpoint/2010/main" val="274232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highest-quality evidence regarding the effectiveness of IVC filters is indirect, coming from a randomized controlled trial that compared IVC filter placement to no filter placement in patients with objectively confirmed, symptomatic, proximal DVT. In this study, filter placement was associated with a 78% reduction in the odds of symptomatic or asymptomatic PE at day 12, but after 2 years, there was an 87% increase in the odds of DVT, and a difference in PE was neither confirmed nor excluded.</a:t>
            </a:r>
            <a:r>
              <a:rPr lang="en-US" sz="1200" b="0" i="0" kern="1200" baseline="30000" dirty="0">
                <a:solidFill>
                  <a:schemeClr val="tx1"/>
                </a:solidFill>
                <a:effectLst/>
                <a:latin typeface="+mn-lt"/>
                <a:ea typeface="+mn-ea"/>
                <a:cs typeface="+mn-cs"/>
              </a:rPr>
              <a:t>51</a:t>
            </a:r>
            <a:r>
              <a:rPr lang="en-US" sz="1200" b="0" i="0" kern="1200" dirty="0">
                <a:solidFill>
                  <a:schemeClr val="tx1"/>
                </a:solidFill>
                <a:effectLst/>
                <a:latin typeface="+mn-lt"/>
                <a:ea typeface="+mn-ea"/>
                <a:cs typeface="+mn-cs"/>
              </a:rPr>
              <a:t> After 8 years of follow-up, a 9% absolute reduction in the risk of PE was offset by a 10% absolute increase in the risk of DVT.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For major trauma patients, we suggest that an IVC filter should not be used for primary VTE prevention</a:t>
            </a:r>
            <a:r>
              <a:rPr lang="en-US" sz="1200" b="0" i="0" kern="1200" dirty="0">
                <a:solidFill>
                  <a:schemeClr val="tx1"/>
                </a:solidFill>
                <a:effectLst/>
                <a:latin typeface="+mn-lt"/>
                <a:ea typeface="+mn-ea"/>
                <a:cs typeface="+mn-cs"/>
              </a:rPr>
              <a:t> (Grade 2C).</a:t>
            </a:r>
            <a:endParaRPr lang="en-US" dirty="0"/>
          </a:p>
        </p:txBody>
      </p:sp>
      <p:sp>
        <p:nvSpPr>
          <p:cNvPr id="4" name="Slide Number Placeholder 3"/>
          <p:cNvSpPr>
            <a:spLocks noGrp="1"/>
          </p:cNvSpPr>
          <p:nvPr>
            <p:ph type="sldNum" sz="quarter" idx="10"/>
          </p:nvPr>
        </p:nvSpPr>
        <p:spPr/>
        <p:txBody>
          <a:bodyPr/>
          <a:lstStyle/>
          <a:p>
            <a:fld id="{3A9FFD5D-1AA6-4935-84B3-AD1F44AE7F5C}" type="slidenum">
              <a:rPr lang="en-US" smtClean="0"/>
              <a:t>12</a:t>
            </a:fld>
            <a:endParaRPr lang="en-US"/>
          </a:p>
        </p:txBody>
      </p:sp>
    </p:spTree>
    <p:extLst>
      <p:ext uri="{BB962C8B-B14F-4D97-AF65-F5344CB8AC3E}">
        <p14:creationId xmlns:p14="http://schemas.microsoft.com/office/powerpoint/2010/main" val="12766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earlier studies, the incidence of fatal pulmonary embolism in the absence of prophylaxis was estimated to be 0.1 to 0.8 percent in patients undergoing elective general surgery, considerably higher in ortho surgeries</a:t>
            </a:r>
          </a:p>
          <a:p>
            <a:endParaRPr lang="en-US" dirty="0"/>
          </a:p>
          <a:p>
            <a:r>
              <a:rPr lang="en-US" dirty="0"/>
              <a:t>These are all obvious risk factors</a:t>
            </a:r>
          </a:p>
          <a:p>
            <a:endParaRPr lang="en-US" dirty="0"/>
          </a:p>
          <a:p>
            <a:r>
              <a:rPr lang="en-US" dirty="0"/>
              <a:t>This isn’t even counting when we have anticoagulated patients due to Mechanical heart valves, Atrial fibrillation with risk factors for </a:t>
            </a:r>
            <a:r>
              <a:rPr lang="en-US" dirty="0" err="1"/>
              <a:t>thromboemboli</a:t>
            </a:r>
            <a:r>
              <a:rPr lang="en-US" dirty="0"/>
              <a:t> (CHADS2 score 4 or greater, history of thromboembolic event, Hypercoagulable state, </a:t>
            </a:r>
            <a:r>
              <a:rPr lang="en-US" dirty="0" err="1"/>
              <a:t>Vte</a:t>
            </a:r>
            <a:r>
              <a:rPr lang="en-US" dirty="0"/>
              <a:t> &lt; 3 months; thus necessitating bridging</a:t>
            </a:r>
          </a:p>
          <a:p>
            <a:endParaRPr lang="en-US" dirty="0"/>
          </a:p>
        </p:txBody>
      </p:sp>
      <p:sp>
        <p:nvSpPr>
          <p:cNvPr id="4" name="Slide Number Placeholder 3"/>
          <p:cNvSpPr>
            <a:spLocks noGrp="1"/>
          </p:cNvSpPr>
          <p:nvPr>
            <p:ph type="sldNum" sz="quarter" idx="10"/>
          </p:nvPr>
        </p:nvSpPr>
        <p:spPr/>
        <p:txBody>
          <a:bodyPr/>
          <a:lstStyle/>
          <a:p>
            <a:fld id="{3A9FFD5D-1AA6-4935-84B3-AD1F44AE7F5C}" type="slidenum">
              <a:rPr lang="en-US" smtClean="0"/>
              <a:t>2</a:t>
            </a:fld>
            <a:endParaRPr lang="en-US"/>
          </a:p>
        </p:txBody>
      </p:sp>
    </p:spTree>
    <p:extLst>
      <p:ext uri="{BB962C8B-B14F-4D97-AF65-F5344CB8AC3E}">
        <p14:creationId xmlns:p14="http://schemas.microsoft.com/office/powerpoint/2010/main" val="197394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the preferred method of prophylaxis is dependent upon the risk of postoperative VTE which is, in turn, determined by the type of surgery and the </a:t>
            </a:r>
            <a:r>
              <a:rPr lang="en-US" dirty="0" err="1"/>
              <a:t>Caprini</a:t>
            </a:r>
            <a:r>
              <a:rPr lang="en-US" dirty="0"/>
              <a:t> score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caveat is that if a patient has additional risk factors, consideration should be given to either increasing the intensity or the duration of the prophylactic  agent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A9FFD5D-1AA6-4935-84B3-AD1F44AE7F5C}" type="slidenum">
              <a:rPr lang="en-US" smtClean="0"/>
              <a:t>3</a:t>
            </a:fld>
            <a:endParaRPr lang="en-US"/>
          </a:p>
        </p:txBody>
      </p:sp>
    </p:spTree>
    <p:extLst>
      <p:ext uri="{BB962C8B-B14F-4D97-AF65-F5344CB8AC3E}">
        <p14:creationId xmlns:p14="http://schemas.microsoft.com/office/powerpoint/2010/main" val="81510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low-risk general surgery patients who are undergoing minor procedures and have no additional thromboembolic risk factors, we recommend against the use of specific </a:t>
            </a:r>
            <a:r>
              <a:rPr lang="en-US" b="1" dirty="0" err="1"/>
              <a:t>thromboprophylaxis</a:t>
            </a:r>
            <a:r>
              <a:rPr lang="en-US" b="1" dirty="0"/>
              <a:t> other than early and frequent ambulation</a:t>
            </a:r>
            <a:r>
              <a:rPr lang="en-US" dirty="0"/>
              <a:t> (Grade 1A).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patients undergoing entirely laparoscopic procedures who do not have additional thromboembolic risk factors, we recommend against the routine use of </a:t>
            </a:r>
            <a:r>
              <a:rPr lang="en-US" b="1" dirty="0" err="1"/>
              <a:t>thromboprophylaxis</a:t>
            </a:r>
            <a:r>
              <a:rPr lang="en-US" b="1" dirty="0"/>
              <a:t>, other than early and frequent ambulation</a:t>
            </a:r>
            <a:r>
              <a:rPr lang="en-US" dirty="0"/>
              <a:t> (Grade 1B).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2.5.2. For patients undergoing laparoscopic procedures in whom additional VTE risk factors are present, we recommend the use of </a:t>
            </a:r>
            <a:r>
              <a:rPr lang="en-US" b="1" dirty="0" err="1">
                <a:effectLst/>
              </a:rPr>
              <a:t>thromboprophylaxis</a:t>
            </a:r>
            <a:r>
              <a:rPr lang="en-US" b="1" dirty="0">
                <a:effectLst/>
              </a:rPr>
              <a:t> with one or more of LMWH, LDUH, fondaparinux, IPC, or GCS</a:t>
            </a:r>
            <a:r>
              <a:rPr lang="en-US" dirty="0">
                <a:effectLst/>
              </a:rPr>
              <a:t> (all Grade 1C).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mechanical methods of </a:t>
            </a:r>
            <a:r>
              <a:rPr lang="en-US" sz="1200" b="0" i="0" kern="1200" dirty="0" err="1">
                <a:solidFill>
                  <a:schemeClr val="tx1"/>
                </a:solidFill>
                <a:effectLst/>
                <a:latin typeface="+mn-lt"/>
                <a:ea typeface="+mn-ea"/>
                <a:cs typeface="+mn-cs"/>
              </a:rPr>
              <a:t>thromboprophylaxis</a:t>
            </a:r>
            <a:r>
              <a:rPr lang="en-US" sz="1200" b="0" i="0" kern="1200" dirty="0">
                <a:solidFill>
                  <a:schemeClr val="tx1"/>
                </a:solidFill>
                <a:effectLst/>
                <a:latin typeface="+mn-lt"/>
                <a:ea typeface="+mn-ea"/>
                <a:cs typeface="+mn-cs"/>
              </a:rPr>
              <a:t> that have been used in surgical patients include intermittent pneumatic compression (IPC), graduated compression stockings (GCS), and the venous foot pump (VFP).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Very Low PLASTICS </a:t>
            </a:r>
            <a:r>
              <a:rPr lang="en-US" dirty="0"/>
              <a:t>those undergoing plastic and reconstructive surgery with a </a:t>
            </a:r>
            <a:r>
              <a:rPr lang="en-US" dirty="0" err="1"/>
              <a:t>Caprini</a:t>
            </a:r>
            <a:r>
              <a:rPr lang="en-US" dirty="0"/>
              <a:t> score of zero to two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Low PLASTICS plastic and reconstructive surgery with a </a:t>
            </a:r>
            <a:r>
              <a:rPr lang="en-US" sz="1200" dirty="0" err="1"/>
              <a:t>Caprini</a:t>
            </a:r>
            <a:r>
              <a:rPr lang="en-US" sz="1200" dirty="0"/>
              <a:t> score of 3 to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A9FFD5D-1AA6-4935-84B3-AD1F44AE7F5C}" type="slidenum">
              <a:rPr lang="en-US" smtClean="0"/>
              <a:t>5</a:t>
            </a:fld>
            <a:endParaRPr lang="en-US"/>
          </a:p>
        </p:txBody>
      </p:sp>
    </p:spTree>
    <p:extLst>
      <p:ext uri="{BB962C8B-B14F-4D97-AF65-F5344CB8AC3E}">
        <p14:creationId xmlns:p14="http://schemas.microsoft.com/office/powerpoint/2010/main" val="354462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Moderate </a:t>
            </a:r>
            <a:r>
              <a:rPr lang="en-US" sz="1200" dirty="0" err="1"/>
              <a:t>PLAStICS</a:t>
            </a:r>
            <a:r>
              <a:rPr lang="en-US" sz="1200" dirty="0"/>
              <a:t> plastic and reconstructive surgery with a </a:t>
            </a:r>
            <a:r>
              <a:rPr lang="en-US" sz="1200" dirty="0" err="1"/>
              <a:t>Caprini</a:t>
            </a:r>
            <a:r>
              <a:rPr lang="en-US" sz="1200" dirty="0"/>
              <a:t> score of 5 to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moderate-risk general surgery patients who are undergoing a major procedure for benign disease, we recommend </a:t>
            </a:r>
            <a:r>
              <a:rPr lang="en-US" b="1" dirty="0" err="1"/>
              <a:t>thromboprophylaxis</a:t>
            </a:r>
            <a:r>
              <a:rPr lang="en-US" b="1" dirty="0"/>
              <a:t> with LMWH, LDUH, or fondaparinux</a:t>
            </a:r>
            <a:r>
              <a:rPr lang="en-US" dirty="0"/>
              <a:t> (each Grade 1A).</a:t>
            </a:r>
            <a:endParaRPr lang="en-US" sz="1200" dirty="0"/>
          </a:p>
          <a:p>
            <a:endParaRPr lang="en-US" dirty="0"/>
          </a:p>
        </p:txBody>
      </p:sp>
      <p:sp>
        <p:nvSpPr>
          <p:cNvPr id="4" name="Slide Number Placeholder 3"/>
          <p:cNvSpPr>
            <a:spLocks noGrp="1"/>
          </p:cNvSpPr>
          <p:nvPr>
            <p:ph type="sldNum" sz="quarter" idx="10"/>
          </p:nvPr>
        </p:nvSpPr>
        <p:spPr/>
        <p:txBody>
          <a:bodyPr/>
          <a:lstStyle/>
          <a:p>
            <a:fld id="{3A9FFD5D-1AA6-4935-84B3-AD1F44AE7F5C}" type="slidenum">
              <a:rPr lang="en-US" smtClean="0"/>
              <a:t>7</a:t>
            </a:fld>
            <a:endParaRPr lang="en-US"/>
          </a:p>
        </p:txBody>
      </p:sp>
    </p:spTree>
    <p:extLst>
      <p:ext uri="{BB962C8B-B14F-4D97-AF65-F5344CB8AC3E}">
        <p14:creationId xmlns:p14="http://schemas.microsoft.com/office/powerpoint/2010/main" val="196917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High PLASTICS plastic and reconstructive surgery with a </a:t>
            </a:r>
            <a:r>
              <a:rPr lang="en-US" sz="1200" dirty="0" err="1"/>
              <a:t>Caprini</a:t>
            </a:r>
            <a:r>
              <a:rPr lang="en-US" sz="1200" dirty="0"/>
              <a:t> score of 7 to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higher-risk general surgery patients who are undergoing a major procedure for cancer, we recommend </a:t>
            </a:r>
            <a:r>
              <a:rPr lang="en-US" b="1" dirty="0" err="1"/>
              <a:t>thromboprophylaxis</a:t>
            </a:r>
            <a:r>
              <a:rPr lang="en-US" b="1" dirty="0"/>
              <a:t> with LMWH, LDUH three </a:t>
            </a:r>
            <a:r>
              <a:rPr lang="en-US" b="1" dirty="0" err="1"/>
              <a:t>timtimes</a:t>
            </a:r>
            <a:r>
              <a:rPr lang="en-US" b="1" dirty="0"/>
              <a:t> daily, or fondaparinux</a:t>
            </a:r>
            <a:r>
              <a:rPr lang="en-US" dirty="0"/>
              <a:t> (each Grade 1A).</a:t>
            </a:r>
            <a:endParaRPr lang="en-US" sz="1200" dirty="0"/>
          </a:p>
          <a:p>
            <a:endParaRPr lang="en-US" dirty="0"/>
          </a:p>
          <a:p>
            <a:r>
              <a:rPr lang="en-US" dirty="0"/>
              <a:t>obese surgical patient is considered to be at moderate to high risk for VTE, with an estimated </a:t>
            </a:r>
            <a:r>
              <a:rPr lang="en-US" dirty="0" err="1"/>
              <a:t>Caprini</a:t>
            </a:r>
            <a:r>
              <a:rPr lang="en-US" dirty="0"/>
              <a:t> score of 4 or more for those undergoing bariatric surgery</a:t>
            </a:r>
          </a:p>
          <a:p>
            <a:endParaRPr lang="en-US" dirty="0"/>
          </a:p>
          <a:p>
            <a:r>
              <a:rPr lang="en-US" dirty="0"/>
              <a:t>However, the preferred anticoagulant (</a:t>
            </a:r>
            <a:r>
              <a:rPr lang="en-US" dirty="0" err="1"/>
              <a:t>eg</a:t>
            </a:r>
            <a:r>
              <a:rPr lang="en-US" dirty="0"/>
              <a:t>, unfractionated versus LMW heparin) and appropriate prophylactic anticoagulation dosing are both unclear; available studies on this subject have been considered to be of low quality [</a:t>
            </a:r>
          </a:p>
          <a:p>
            <a:endParaRPr lang="en-US" dirty="0"/>
          </a:p>
          <a:p>
            <a:r>
              <a:rPr lang="en-US" sz="1200" b="1" i="0" kern="1200" dirty="0">
                <a:solidFill>
                  <a:schemeClr val="tx1"/>
                </a:solidFill>
                <a:effectLst/>
                <a:latin typeface="+mn-lt"/>
                <a:ea typeface="+mn-ea"/>
                <a:cs typeface="+mn-cs"/>
              </a:rPr>
              <a:t>For general and abdominal-pelvic surgery patients at high risk for VTE (∼6%; </a:t>
            </a:r>
            <a:r>
              <a:rPr lang="en-US" sz="1200" b="1" i="0" kern="1200" dirty="0" err="1">
                <a:solidFill>
                  <a:schemeClr val="tx1"/>
                </a:solidFill>
                <a:effectLst/>
                <a:latin typeface="+mn-lt"/>
                <a:ea typeface="+mn-ea"/>
                <a:cs typeface="+mn-cs"/>
              </a:rPr>
              <a:t>Caprini</a:t>
            </a:r>
            <a:r>
              <a:rPr lang="en-US" sz="1200" b="1" i="0" kern="1200" dirty="0">
                <a:solidFill>
                  <a:schemeClr val="tx1"/>
                </a:solidFill>
                <a:effectLst/>
                <a:latin typeface="+mn-lt"/>
                <a:ea typeface="+mn-ea"/>
                <a:cs typeface="+mn-cs"/>
              </a:rPr>
              <a:t> score, ≥ 5) in whom both LMWH and unfractionated heparin are contraindicated or unavailable and who are not at high risk for major bleeding complications, we suggest low-dose aspirin</a:t>
            </a:r>
            <a:r>
              <a:rPr lang="en-US" sz="1200" b="0" i="0" kern="1200" dirty="0">
                <a:solidFill>
                  <a:schemeClr val="tx1"/>
                </a:solidFill>
                <a:effectLst/>
                <a:latin typeface="+mn-lt"/>
                <a:ea typeface="+mn-ea"/>
                <a:cs typeface="+mn-cs"/>
              </a:rPr>
              <a:t> (Grade 2C), </a:t>
            </a:r>
            <a:r>
              <a:rPr lang="en-US" sz="1200" b="1" i="0" kern="1200" dirty="0">
                <a:solidFill>
                  <a:schemeClr val="tx1"/>
                </a:solidFill>
                <a:effectLst/>
                <a:latin typeface="+mn-lt"/>
                <a:ea typeface="+mn-ea"/>
                <a:cs typeface="+mn-cs"/>
              </a:rPr>
              <a:t>fondaparinux</a:t>
            </a:r>
            <a:r>
              <a:rPr lang="en-US" sz="1200" b="0" i="0" kern="1200" dirty="0">
                <a:solidFill>
                  <a:schemeClr val="tx1"/>
                </a:solidFill>
                <a:effectLst/>
                <a:latin typeface="+mn-lt"/>
                <a:ea typeface="+mn-ea"/>
                <a:cs typeface="+mn-cs"/>
              </a:rPr>
              <a:t> (Grade 2C), </a:t>
            </a:r>
            <a:r>
              <a:rPr lang="en-US" sz="1200" b="1" i="0" kern="1200" dirty="0">
                <a:solidFill>
                  <a:schemeClr val="tx1"/>
                </a:solidFill>
                <a:effectLst/>
                <a:latin typeface="+mn-lt"/>
                <a:ea typeface="+mn-ea"/>
                <a:cs typeface="+mn-cs"/>
              </a:rPr>
              <a:t>or mechanical prophylaxis, preferably with IPC</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A9FFD5D-1AA6-4935-84B3-AD1F44AE7F5C}" type="slidenum">
              <a:rPr lang="en-US" smtClean="0"/>
              <a:t>8</a:t>
            </a:fld>
            <a:endParaRPr lang="en-US"/>
          </a:p>
        </p:txBody>
      </p:sp>
    </p:spTree>
    <p:extLst>
      <p:ext uri="{BB962C8B-B14F-4D97-AF65-F5344CB8AC3E}">
        <p14:creationId xmlns:p14="http://schemas.microsoft.com/office/powerpoint/2010/main" val="37587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obese surgical patient is considered to be at moderate to high risk for VTE, with an estimated </a:t>
            </a:r>
            <a:r>
              <a:rPr lang="en-US" dirty="0" err="1"/>
              <a:t>Caprini</a:t>
            </a:r>
            <a:r>
              <a:rPr lang="en-US" dirty="0"/>
              <a:t> score of 4 or more for those undergoing bariatric surgery</a:t>
            </a:r>
          </a:p>
          <a:p>
            <a:endParaRPr lang="en-US" dirty="0"/>
          </a:p>
          <a:p>
            <a:r>
              <a:rPr lang="en-US" dirty="0"/>
              <a:t>However, the preferred anticoagulant (</a:t>
            </a:r>
            <a:r>
              <a:rPr lang="en-US" dirty="0" err="1"/>
              <a:t>eg</a:t>
            </a:r>
            <a:r>
              <a:rPr lang="en-US" dirty="0"/>
              <a:t>, unfractionated versus LMW heparin) and appropriate prophylactic anticoagulation dosing are both unclear; available studies on this subject have been considered to be of low quality [</a:t>
            </a:r>
          </a:p>
          <a:p>
            <a:endParaRPr lang="en-US" dirty="0"/>
          </a:p>
          <a:p>
            <a:r>
              <a:rPr lang="en-US" b="1" dirty="0"/>
              <a:t>For patients undergoing inpatient bariatric surgery, we recommend routine </a:t>
            </a:r>
            <a:r>
              <a:rPr lang="en-US" b="1" dirty="0" err="1"/>
              <a:t>thromboprophylaxis</a:t>
            </a:r>
            <a:r>
              <a:rPr lang="en-US" b="1" dirty="0"/>
              <a:t> with LMWH, LDUH three times daily, fondaparinux, or the combination of one of these pharmacologic methods with optimally used IPC</a:t>
            </a:r>
            <a:r>
              <a:rPr lang="en-US" dirty="0"/>
              <a:t> (each Grade 1C).</a:t>
            </a:r>
          </a:p>
        </p:txBody>
      </p:sp>
      <p:sp>
        <p:nvSpPr>
          <p:cNvPr id="4" name="Slide Number Placeholder 3"/>
          <p:cNvSpPr>
            <a:spLocks noGrp="1"/>
          </p:cNvSpPr>
          <p:nvPr>
            <p:ph type="sldNum" sz="quarter" idx="10"/>
          </p:nvPr>
        </p:nvSpPr>
        <p:spPr/>
        <p:txBody>
          <a:bodyPr/>
          <a:lstStyle/>
          <a:p>
            <a:fld id="{3A9FFD5D-1AA6-4935-84B3-AD1F44AE7F5C}" type="slidenum">
              <a:rPr lang="en-US" smtClean="0"/>
              <a:t>9</a:t>
            </a:fld>
            <a:endParaRPr lang="en-US"/>
          </a:p>
        </p:txBody>
      </p:sp>
    </p:spTree>
    <p:extLst>
      <p:ext uri="{BB962C8B-B14F-4D97-AF65-F5344CB8AC3E}">
        <p14:creationId xmlns:p14="http://schemas.microsoft.com/office/powerpoint/2010/main" val="76874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overwhelming majority of trials that demonstrated efficacy, LDUH and LMWH were given 2 h preoperatively, although LMWH appears to be effective and is possibly associated with a lower risk of bleeding when the first dose is given 12 h preoperatively</a:t>
            </a:r>
            <a:endParaRPr lang="en-US" dirty="0"/>
          </a:p>
          <a:p>
            <a:endParaRPr lang="en-US" dirty="0"/>
          </a:p>
          <a:p>
            <a:r>
              <a:rPr lang="en-US" dirty="0"/>
              <a:t>Low dose UFH is a reasonable alternative to LMW heparin for surgical patients in whom there is a contraindication to LMW heparin (</a:t>
            </a:r>
            <a:r>
              <a:rPr lang="en-US" dirty="0" err="1"/>
              <a:t>eg</a:t>
            </a:r>
            <a:r>
              <a:rPr lang="en-US" dirty="0"/>
              <a:t>, </a:t>
            </a:r>
            <a:r>
              <a:rPr lang="en-US" b="1" dirty="0"/>
              <a:t>renal insufficiency</a:t>
            </a:r>
            <a:r>
              <a:rPr lang="en-US" dirty="0"/>
              <a:t>) or for patients in whom cost is an issue.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randomized trial of 1279 patients who had undergone THR showed that, compared to LMW heparin, six weeks of </a:t>
            </a:r>
            <a:r>
              <a:rPr lang="en-US" u="sng" dirty="0">
                <a:hlinkClick r:id="rId3"/>
              </a:rPr>
              <a:t>warfarin</a:t>
            </a:r>
            <a:r>
              <a:rPr lang="en-US" dirty="0"/>
              <a:t> resulted in a similar rate of VTE (2 versus 3 percent). However, </a:t>
            </a:r>
            <a:r>
              <a:rPr lang="en-US" b="1" dirty="0"/>
              <a:t>major bleeding was higher with warfarin (6 versus 1 percent).</a:t>
            </a:r>
          </a:p>
          <a:p>
            <a:endParaRPr lang="en-US" dirty="0"/>
          </a:p>
        </p:txBody>
      </p:sp>
      <p:sp>
        <p:nvSpPr>
          <p:cNvPr id="4" name="Slide Number Placeholder 3"/>
          <p:cNvSpPr>
            <a:spLocks noGrp="1"/>
          </p:cNvSpPr>
          <p:nvPr>
            <p:ph type="sldNum" sz="quarter" idx="10"/>
          </p:nvPr>
        </p:nvSpPr>
        <p:spPr/>
        <p:txBody>
          <a:bodyPr/>
          <a:lstStyle/>
          <a:p>
            <a:fld id="{3A9FFD5D-1AA6-4935-84B3-AD1F44AE7F5C}" type="slidenum">
              <a:rPr lang="en-US" smtClean="0"/>
              <a:t>10</a:t>
            </a:fld>
            <a:endParaRPr lang="en-US"/>
          </a:p>
        </p:txBody>
      </p:sp>
    </p:spTree>
    <p:extLst>
      <p:ext uri="{BB962C8B-B14F-4D97-AF65-F5344CB8AC3E}">
        <p14:creationId xmlns:p14="http://schemas.microsoft.com/office/powerpoint/2010/main" val="326146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comparing 1 week vs 4 weeks of prophylaxis - </a:t>
            </a:r>
            <a:r>
              <a:rPr lang="en-US" sz="1200" b="0" i="0" kern="1200" dirty="0">
                <a:solidFill>
                  <a:schemeClr val="tx1"/>
                </a:solidFill>
                <a:effectLst/>
                <a:latin typeface="+mn-lt"/>
                <a:ea typeface="+mn-ea"/>
                <a:cs typeface="+mn-cs"/>
              </a:rPr>
              <a:t> Although the risk of the composite outcome was 24% lower and the risk of proximal DVT was 88% lower in the extended-duration prophylaxis group, there were no symptomatic, nonfatal VTE events in either group. Although results failed to demonstrate or exclude a difference in bleeding, major bleeding was very uncommon, suggesting that any true underlying absolute differences will be small.</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For high-VTE-risk patients undergoing abdominal or pelvic surgery for cancer who are not otherwise at high risk for major bleeding complications, we recommend extended-duration pharmacologic prophylaxis (4 weeks) with LMWH over limited-duration prophylaxis</a:t>
            </a:r>
            <a:r>
              <a:rPr lang="en-US" sz="1200" b="0" i="0" kern="1200" dirty="0">
                <a:solidFill>
                  <a:schemeClr val="tx1"/>
                </a:solidFill>
                <a:effectLst/>
                <a:latin typeface="+mn-lt"/>
                <a:ea typeface="+mn-ea"/>
                <a:cs typeface="+mn-cs"/>
              </a:rPr>
              <a:t> (Grade 1B).</a:t>
            </a:r>
            <a:endParaRPr lang="en-US" dirty="0"/>
          </a:p>
        </p:txBody>
      </p:sp>
      <p:sp>
        <p:nvSpPr>
          <p:cNvPr id="4" name="Slide Number Placeholder 3"/>
          <p:cNvSpPr>
            <a:spLocks noGrp="1"/>
          </p:cNvSpPr>
          <p:nvPr>
            <p:ph type="sldNum" sz="quarter" idx="10"/>
          </p:nvPr>
        </p:nvSpPr>
        <p:spPr/>
        <p:txBody>
          <a:bodyPr/>
          <a:lstStyle/>
          <a:p>
            <a:fld id="{3A9FFD5D-1AA6-4935-84B3-AD1F44AE7F5C}" type="slidenum">
              <a:rPr lang="en-US" smtClean="0"/>
              <a:t>11</a:t>
            </a:fld>
            <a:endParaRPr lang="en-US"/>
          </a:p>
        </p:txBody>
      </p:sp>
    </p:spTree>
    <p:extLst>
      <p:ext uri="{BB962C8B-B14F-4D97-AF65-F5344CB8AC3E}">
        <p14:creationId xmlns:p14="http://schemas.microsoft.com/office/powerpoint/2010/main" val="82839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10/17/2017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10/17/2017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10/17/2017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10/17/2017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5E19-3B39-43F4-B6CD-F12373BDD3AA}"/>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VTE Prophylaxis in the Perioperative Patient</a:t>
            </a:r>
          </a:p>
        </p:txBody>
      </p:sp>
      <p:sp>
        <p:nvSpPr>
          <p:cNvPr id="3" name="Subtitle 2">
            <a:extLst>
              <a:ext uri="{FF2B5EF4-FFF2-40B4-BE49-F238E27FC236}">
                <a16:creationId xmlns:a16="http://schemas.microsoft.com/office/drawing/2014/main" id="{44B57336-AA4B-4B42-8CDA-FE2BB47E637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8886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35A2-0BC1-4B89-B1E3-D53F8CB92FCC}"/>
              </a:ext>
            </a:extLst>
          </p:cNvPr>
          <p:cNvSpPr>
            <a:spLocks noGrp="1"/>
          </p:cNvSpPr>
          <p:nvPr>
            <p:ph type="title"/>
          </p:nvPr>
        </p:nvSpPr>
        <p:spPr/>
        <p:txBody>
          <a:bodyPr/>
          <a:lstStyle/>
          <a:p>
            <a:r>
              <a:rPr lang="en-US" dirty="0"/>
              <a:t>Prophylactic Agent</a:t>
            </a:r>
          </a:p>
        </p:txBody>
      </p:sp>
      <p:sp>
        <p:nvSpPr>
          <p:cNvPr id="3" name="Content Placeholder 2">
            <a:extLst>
              <a:ext uri="{FF2B5EF4-FFF2-40B4-BE49-F238E27FC236}">
                <a16:creationId xmlns:a16="http://schemas.microsoft.com/office/drawing/2014/main" id="{38F4C09E-3032-4BD6-A49C-337792EDD587}"/>
              </a:ext>
            </a:extLst>
          </p:cNvPr>
          <p:cNvSpPr>
            <a:spLocks noGrp="1"/>
          </p:cNvSpPr>
          <p:nvPr>
            <p:ph idx="1"/>
          </p:nvPr>
        </p:nvSpPr>
        <p:spPr/>
        <p:txBody>
          <a:bodyPr/>
          <a:lstStyle/>
          <a:p>
            <a:r>
              <a:rPr lang="en-US" dirty="0"/>
              <a:t>“</a:t>
            </a:r>
            <a:r>
              <a:rPr lang="en-US" u="sng" dirty="0"/>
              <a:t>LMW heparins and fondaparinux are preferred rather than UFH</a:t>
            </a:r>
            <a:r>
              <a:rPr lang="en-US" dirty="0"/>
              <a:t> or other pharmacologic agents, particularly in high risk surgical patients (</a:t>
            </a:r>
            <a:r>
              <a:rPr lang="en-US" dirty="0" err="1"/>
              <a:t>eg</a:t>
            </a:r>
            <a:r>
              <a:rPr lang="en-US" dirty="0"/>
              <a:t>, total hip and knee replacement) due to their proven efficacy and extended experience in this population. “</a:t>
            </a:r>
          </a:p>
        </p:txBody>
      </p:sp>
    </p:spTree>
    <p:extLst>
      <p:ext uri="{BB962C8B-B14F-4D97-AF65-F5344CB8AC3E}">
        <p14:creationId xmlns:p14="http://schemas.microsoft.com/office/powerpoint/2010/main" val="369424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FE7C-E3CE-4BC2-B5CB-2D6395D372A3}"/>
              </a:ext>
            </a:extLst>
          </p:cNvPr>
          <p:cNvSpPr>
            <a:spLocks noGrp="1"/>
          </p:cNvSpPr>
          <p:nvPr>
            <p:ph type="title"/>
          </p:nvPr>
        </p:nvSpPr>
        <p:spPr/>
        <p:txBody>
          <a:bodyPr/>
          <a:lstStyle/>
          <a:p>
            <a:r>
              <a:rPr lang="en-US" dirty="0"/>
              <a:t>Duration</a:t>
            </a:r>
          </a:p>
        </p:txBody>
      </p:sp>
      <p:sp>
        <p:nvSpPr>
          <p:cNvPr id="3" name="Content Placeholder 2">
            <a:extLst>
              <a:ext uri="{FF2B5EF4-FFF2-40B4-BE49-F238E27FC236}">
                <a16:creationId xmlns:a16="http://schemas.microsoft.com/office/drawing/2014/main" id="{316005B5-15A6-4EB3-B17B-E4717C487EB0}"/>
              </a:ext>
            </a:extLst>
          </p:cNvPr>
          <p:cNvSpPr>
            <a:spLocks noGrp="1"/>
          </p:cNvSpPr>
          <p:nvPr>
            <p:ph idx="1"/>
          </p:nvPr>
        </p:nvSpPr>
        <p:spPr/>
        <p:txBody>
          <a:bodyPr/>
          <a:lstStyle/>
          <a:p>
            <a:r>
              <a:rPr lang="en-US" dirty="0"/>
              <a:t>“The risk of VTE remains elevated for at least 12 weeks following surgery. ”</a:t>
            </a:r>
          </a:p>
          <a:p>
            <a:endParaRPr lang="en-US" dirty="0"/>
          </a:p>
          <a:p>
            <a:r>
              <a:rPr lang="en-US" dirty="0"/>
              <a:t>Having said that…</a:t>
            </a:r>
            <a:r>
              <a:rPr lang="en-US" dirty="0" err="1"/>
              <a:t>Kakar</a:t>
            </a:r>
            <a:r>
              <a:rPr lang="en-US" dirty="0"/>
              <a:t> et al. 2010 showed no nonfatal VTE events in 1week or 4 weeks of prophylaxis.</a:t>
            </a:r>
          </a:p>
        </p:txBody>
      </p:sp>
    </p:spTree>
    <p:extLst>
      <p:ext uri="{BB962C8B-B14F-4D97-AF65-F5344CB8AC3E}">
        <p14:creationId xmlns:p14="http://schemas.microsoft.com/office/powerpoint/2010/main" val="116824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1782-D649-4C28-BC69-7DFC548432B6}"/>
              </a:ext>
            </a:extLst>
          </p:cNvPr>
          <p:cNvSpPr>
            <a:spLocks noGrp="1"/>
          </p:cNvSpPr>
          <p:nvPr>
            <p:ph type="title"/>
          </p:nvPr>
        </p:nvSpPr>
        <p:spPr/>
        <p:txBody>
          <a:bodyPr/>
          <a:lstStyle/>
          <a:p>
            <a:r>
              <a:rPr lang="en-US" dirty="0"/>
              <a:t>IVC Filter</a:t>
            </a:r>
          </a:p>
        </p:txBody>
      </p:sp>
      <p:sp>
        <p:nvSpPr>
          <p:cNvPr id="3" name="Content Placeholder 2">
            <a:extLst>
              <a:ext uri="{FF2B5EF4-FFF2-40B4-BE49-F238E27FC236}">
                <a16:creationId xmlns:a16="http://schemas.microsoft.com/office/drawing/2014/main" id="{74DFEDB0-9F85-4067-B8F1-FF9A86124D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FB89653-77C0-455A-89EC-84093D26AA54}"/>
              </a:ext>
            </a:extLst>
          </p:cNvPr>
          <p:cNvPicPr>
            <a:picLocks noChangeAspect="1"/>
          </p:cNvPicPr>
          <p:nvPr/>
        </p:nvPicPr>
        <p:blipFill>
          <a:blip r:embed="rId3"/>
          <a:stretch>
            <a:fillRect/>
          </a:stretch>
        </p:blipFill>
        <p:spPr>
          <a:xfrm>
            <a:off x="2231136" y="2612647"/>
            <a:ext cx="5734050" cy="3152775"/>
          </a:xfrm>
          <a:prstGeom prst="rect">
            <a:avLst/>
          </a:prstGeom>
        </p:spPr>
      </p:pic>
    </p:spTree>
    <p:extLst>
      <p:ext uri="{BB962C8B-B14F-4D97-AF65-F5344CB8AC3E}">
        <p14:creationId xmlns:p14="http://schemas.microsoft.com/office/powerpoint/2010/main" val="238684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1B6576-63B5-49E8-B6AC-D2C66BB24F2D}"/>
              </a:ext>
            </a:extLst>
          </p:cNvPr>
          <p:cNvPicPr>
            <a:picLocks noGrp="1" noChangeAspect="1"/>
          </p:cNvPicPr>
          <p:nvPr>
            <p:ph idx="1"/>
          </p:nvPr>
        </p:nvPicPr>
        <p:blipFill>
          <a:blip r:embed="rId2"/>
          <a:stretch>
            <a:fillRect/>
          </a:stretch>
        </p:blipFill>
        <p:spPr>
          <a:xfrm>
            <a:off x="972851" y="79409"/>
            <a:ext cx="10163390" cy="6050728"/>
          </a:xfrm>
        </p:spPr>
      </p:pic>
    </p:spTree>
    <p:extLst>
      <p:ext uri="{BB962C8B-B14F-4D97-AF65-F5344CB8AC3E}">
        <p14:creationId xmlns:p14="http://schemas.microsoft.com/office/powerpoint/2010/main" val="254309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89F3-BA74-4257-8FEF-7D93E405C86D}"/>
              </a:ext>
            </a:extLst>
          </p:cNvPr>
          <p:cNvSpPr>
            <a:spLocks noGrp="1"/>
          </p:cNvSpPr>
          <p:nvPr>
            <p:ph type="title"/>
          </p:nvPr>
        </p:nvSpPr>
        <p:spPr>
          <a:xfrm>
            <a:off x="2172615" y="1545063"/>
            <a:ext cx="7729728" cy="1188720"/>
          </a:xfrm>
        </p:spPr>
        <p:txBody>
          <a:bodyPr/>
          <a:lstStyle/>
          <a:p>
            <a:endParaRPr lang="en-US"/>
          </a:p>
        </p:txBody>
      </p:sp>
      <p:sp>
        <p:nvSpPr>
          <p:cNvPr id="3" name="Content Placeholder 2">
            <a:extLst>
              <a:ext uri="{FF2B5EF4-FFF2-40B4-BE49-F238E27FC236}">
                <a16:creationId xmlns:a16="http://schemas.microsoft.com/office/drawing/2014/main" id="{0BCBA525-0AB1-4777-8FA8-3C5B8F2B80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39FC9E1-1C72-466E-AAB3-E2BB90722D08}"/>
              </a:ext>
            </a:extLst>
          </p:cNvPr>
          <p:cNvPicPr>
            <a:picLocks noChangeAspect="1"/>
          </p:cNvPicPr>
          <p:nvPr/>
        </p:nvPicPr>
        <p:blipFill>
          <a:blip r:embed="rId2"/>
          <a:stretch>
            <a:fillRect/>
          </a:stretch>
        </p:blipFill>
        <p:spPr>
          <a:xfrm>
            <a:off x="0" y="684275"/>
            <a:ext cx="12192000" cy="5694276"/>
          </a:xfrm>
          <a:prstGeom prst="rect">
            <a:avLst/>
          </a:prstGeom>
        </p:spPr>
      </p:pic>
    </p:spTree>
    <p:extLst>
      <p:ext uri="{BB962C8B-B14F-4D97-AF65-F5344CB8AC3E}">
        <p14:creationId xmlns:p14="http://schemas.microsoft.com/office/powerpoint/2010/main" val="39761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7EA4-A3FB-46D8-B261-CE5F17D8B83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58B0126-725F-4433-9437-8499F7EF9420}"/>
              </a:ext>
            </a:extLst>
          </p:cNvPr>
          <p:cNvSpPr>
            <a:spLocks noGrp="1"/>
          </p:cNvSpPr>
          <p:nvPr>
            <p:ph idx="1"/>
          </p:nvPr>
        </p:nvSpPr>
        <p:spPr/>
        <p:txBody>
          <a:bodyPr>
            <a:normAutofit fontScale="70000" lnSpcReduction="20000"/>
          </a:bodyPr>
          <a:lstStyle/>
          <a:p>
            <a:r>
              <a:rPr lang="en-US" dirty="0" err="1"/>
              <a:t>Geerts</a:t>
            </a:r>
            <a:r>
              <a:rPr lang="en-US" dirty="0"/>
              <a:t> WH, Bergqvist D, </a:t>
            </a:r>
            <a:r>
              <a:rPr lang="en-US" dirty="0" err="1"/>
              <a:t>Pineo</a:t>
            </a:r>
            <a:r>
              <a:rPr lang="en-US" dirty="0"/>
              <a:t> GF, </a:t>
            </a:r>
            <a:r>
              <a:rPr lang="en-US" dirty="0" err="1"/>
              <a:t>Heit</a:t>
            </a:r>
            <a:r>
              <a:rPr lang="en-US" dirty="0"/>
              <a:t> JA, </a:t>
            </a:r>
            <a:r>
              <a:rPr lang="en-US" dirty="0" err="1"/>
              <a:t>Samama</a:t>
            </a:r>
            <a:r>
              <a:rPr lang="en-US" dirty="0"/>
              <a:t> CM, Lassen MRR, Colwell CW.  2008. Prevention of Venous Thromboembolism: American College of Chest Physicians Evidence-Based Clinical Practice Guidelines (8th Edition). Chest V133 I6, 381S-453S.</a:t>
            </a:r>
          </a:p>
          <a:p>
            <a:r>
              <a:rPr lang="en-US" dirty="0"/>
              <a:t>Gould MK, Garcia DA, Wren SM, </a:t>
            </a:r>
            <a:r>
              <a:rPr lang="en-US" dirty="0" err="1"/>
              <a:t>Karanicolas</a:t>
            </a:r>
            <a:r>
              <a:rPr lang="en-US" dirty="0"/>
              <a:t> PJ, </a:t>
            </a:r>
            <a:r>
              <a:rPr lang="en-US" dirty="0" err="1"/>
              <a:t>Arcelus</a:t>
            </a:r>
            <a:r>
              <a:rPr lang="en-US" dirty="0"/>
              <a:t> JI, </a:t>
            </a:r>
            <a:r>
              <a:rPr lang="en-US" dirty="0" err="1"/>
              <a:t>Heit</a:t>
            </a:r>
            <a:r>
              <a:rPr lang="en-US" dirty="0"/>
              <a:t> JA, </a:t>
            </a:r>
            <a:r>
              <a:rPr lang="en-US" dirty="0" err="1"/>
              <a:t>Samama</a:t>
            </a:r>
            <a:r>
              <a:rPr lang="en-US" dirty="0"/>
              <a:t> CM. 2012 Prevention of VTE in </a:t>
            </a:r>
            <a:r>
              <a:rPr lang="en-US" dirty="0" err="1"/>
              <a:t>nonorthopedic</a:t>
            </a:r>
            <a:r>
              <a:rPr lang="en-US" dirty="0"/>
              <a:t> surgical patients: Antithrombotic Therapy and Prevention of Thrombosis, 9th </a:t>
            </a:r>
            <a:r>
              <a:rPr lang="en-US" dirty="0" err="1"/>
              <a:t>ed</a:t>
            </a:r>
            <a:r>
              <a:rPr lang="en-US" dirty="0"/>
              <a:t>: American College of Chest Physicians Evidence-Based Clinical Practice Guidelines. Chest  2012 May;141(5):1369.</a:t>
            </a:r>
          </a:p>
          <a:p>
            <a:r>
              <a:rPr lang="en-US" dirty="0" err="1"/>
              <a:t>Kakkar</a:t>
            </a:r>
            <a:r>
              <a:rPr lang="en-US" dirty="0"/>
              <a:t>, VV, </a:t>
            </a:r>
            <a:r>
              <a:rPr lang="en-US" dirty="0" err="1"/>
              <a:t>Balibrea</a:t>
            </a:r>
            <a:r>
              <a:rPr lang="en-US" dirty="0"/>
              <a:t>, JL, Martínez-González, J, </a:t>
            </a:r>
            <a:r>
              <a:rPr lang="en-US" dirty="0" err="1"/>
              <a:t>Prandoni</a:t>
            </a:r>
            <a:r>
              <a:rPr lang="en-US" dirty="0"/>
              <a:t>, P, and CANBESURE Study Group. Extended prophylaxis with </a:t>
            </a:r>
            <a:r>
              <a:rPr lang="en-US" dirty="0" err="1"/>
              <a:t>bemiparin</a:t>
            </a:r>
            <a:r>
              <a:rPr lang="en-US" dirty="0"/>
              <a:t> for the prevention of venous thromboembolism after abdominal or pelvic surgery for cancer: the CANBESURE randomized study. J </a:t>
            </a:r>
            <a:r>
              <a:rPr lang="en-US" dirty="0" err="1"/>
              <a:t>Thromb</a:t>
            </a:r>
            <a:r>
              <a:rPr lang="en-US" dirty="0"/>
              <a:t> </a:t>
            </a:r>
            <a:r>
              <a:rPr lang="en-US" dirty="0" err="1"/>
              <a:t>Haemost</a:t>
            </a:r>
            <a:r>
              <a:rPr lang="en-US" dirty="0"/>
              <a:t>. 2010; 8: 1223–1229</a:t>
            </a:r>
          </a:p>
          <a:p>
            <a:r>
              <a:rPr lang="en-US" dirty="0"/>
              <a:t>Pryor HI 2nd, Singleton A, Lin E, et al. Practice patterns in high-risk bariatric venous thromboembolism prophylaxis. </a:t>
            </a:r>
            <a:r>
              <a:rPr lang="en-US" dirty="0" err="1"/>
              <a:t>Surg</a:t>
            </a:r>
            <a:r>
              <a:rPr lang="en-US" dirty="0"/>
              <a:t> </a:t>
            </a:r>
            <a:r>
              <a:rPr lang="en-US" dirty="0" err="1"/>
              <a:t>Endosc</a:t>
            </a:r>
            <a:r>
              <a:rPr lang="en-US" dirty="0"/>
              <a:t> 2013; 27:843.</a:t>
            </a:r>
          </a:p>
          <a:p>
            <a:r>
              <a:rPr lang="en-US" dirty="0" err="1"/>
              <a:t>Samama</a:t>
            </a:r>
            <a:r>
              <a:rPr lang="en-US" dirty="0"/>
              <a:t> CM, </a:t>
            </a:r>
            <a:r>
              <a:rPr lang="en-US" dirty="0" err="1"/>
              <a:t>Vray</a:t>
            </a:r>
            <a:r>
              <a:rPr lang="en-US" dirty="0"/>
              <a:t> M, </a:t>
            </a:r>
            <a:r>
              <a:rPr lang="en-US" dirty="0" err="1"/>
              <a:t>Barré</a:t>
            </a:r>
            <a:r>
              <a:rPr lang="en-US" dirty="0"/>
              <a:t> J, et al. Extended venous thromboembolism prophylaxis after total hip replacement: a comparison of low-molecular-weight heparin with oral anticoagulant. Arch Intern Med 2002; 162:2191.</a:t>
            </a:r>
          </a:p>
          <a:p>
            <a:endParaRPr lang="en-US" dirty="0"/>
          </a:p>
        </p:txBody>
      </p:sp>
    </p:spTree>
    <p:extLst>
      <p:ext uri="{BB962C8B-B14F-4D97-AF65-F5344CB8AC3E}">
        <p14:creationId xmlns:p14="http://schemas.microsoft.com/office/powerpoint/2010/main" val="34082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F216-14C7-4C7B-90BA-27655080B968}"/>
              </a:ext>
            </a:extLst>
          </p:cNvPr>
          <p:cNvSpPr>
            <a:spLocks noGrp="1"/>
          </p:cNvSpPr>
          <p:nvPr>
            <p:ph type="title"/>
          </p:nvPr>
        </p:nvSpPr>
        <p:spPr/>
        <p:txBody>
          <a:bodyPr/>
          <a:lstStyle/>
          <a:p>
            <a:r>
              <a:rPr lang="en-US" cap="none" dirty="0"/>
              <a:t>Risk Factors</a:t>
            </a:r>
          </a:p>
        </p:txBody>
      </p:sp>
      <p:sp>
        <p:nvSpPr>
          <p:cNvPr id="3" name="Content Placeholder 2">
            <a:extLst>
              <a:ext uri="{FF2B5EF4-FFF2-40B4-BE49-F238E27FC236}">
                <a16:creationId xmlns:a16="http://schemas.microsoft.com/office/drawing/2014/main" id="{4F35318D-8105-4AF1-8293-0F95C733F238}"/>
              </a:ext>
            </a:extLst>
          </p:cNvPr>
          <p:cNvSpPr>
            <a:spLocks noGrp="1"/>
          </p:cNvSpPr>
          <p:nvPr>
            <p:ph idx="1"/>
          </p:nvPr>
        </p:nvSpPr>
        <p:spPr/>
        <p:txBody>
          <a:bodyPr/>
          <a:lstStyle/>
          <a:p>
            <a:r>
              <a:rPr lang="en-US" dirty="0"/>
              <a:t>Increased age</a:t>
            </a:r>
          </a:p>
          <a:p>
            <a:r>
              <a:rPr lang="en-US" dirty="0"/>
              <a:t>Prior VTE in patient or family members</a:t>
            </a:r>
          </a:p>
          <a:p>
            <a:r>
              <a:rPr lang="en-US" dirty="0"/>
              <a:t>Malignancy</a:t>
            </a:r>
          </a:p>
          <a:p>
            <a:r>
              <a:rPr lang="en-US" dirty="0"/>
              <a:t>Obesity</a:t>
            </a:r>
          </a:p>
          <a:p>
            <a:r>
              <a:rPr lang="en-US" dirty="0"/>
              <a:t>Inherited hypercoagulable state</a:t>
            </a:r>
          </a:p>
          <a:p>
            <a:r>
              <a:rPr lang="en-US" dirty="0"/>
              <a:t>Considerable medical comorbidities</a:t>
            </a:r>
          </a:p>
          <a:p>
            <a:r>
              <a:rPr lang="en-US" dirty="0"/>
              <a:t>Certain procedures (especially orthopedic procedures) can increase thrombin generation</a:t>
            </a:r>
          </a:p>
          <a:p>
            <a:pPr marL="0" indent="0">
              <a:buNone/>
            </a:pPr>
            <a:endParaRPr lang="en-US" dirty="0"/>
          </a:p>
        </p:txBody>
      </p:sp>
    </p:spTree>
    <p:extLst>
      <p:ext uri="{BB962C8B-B14F-4D97-AF65-F5344CB8AC3E}">
        <p14:creationId xmlns:p14="http://schemas.microsoft.com/office/powerpoint/2010/main" val="309822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33E5-F86C-4B8D-ABE2-182D83F0AF05}"/>
              </a:ext>
            </a:extLst>
          </p:cNvPr>
          <p:cNvSpPr>
            <a:spLocks noGrp="1"/>
          </p:cNvSpPr>
          <p:nvPr>
            <p:ph type="title"/>
          </p:nvPr>
        </p:nvSpPr>
        <p:spPr/>
        <p:txBody>
          <a:bodyPr/>
          <a:lstStyle/>
          <a:p>
            <a:r>
              <a:rPr lang="en-US" dirty="0"/>
              <a:t>2012 ACCP Guidelines </a:t>
            </a:r>
          </a:p>
        </p:txBody>
      </p:sp>
      <p:sp>
        <p:nvSpPr>
          <p:cNvPr id="3" name="Content Placeholder 2">
            <a:extLst>
              <a:ext uri="{FF2B5EF4-FFF2-40B4-BE49-F238E27FC236}">
                <a16:creationId xmlns:a16="http://schemas.microsoft.com/office/drawing/2014/main" id="{F7E98E4F-9DE6-455C-8933-05C066B0088F}"/>
              </a:ext>
            </a:extLst>
          </p:cNvPr>
          <p:cNvSpPr>
            <a:spLocks noGrp="1"/>
          </p:cNvSpPr>
          <p:nvPr>
            <p:ph idx="1"/>
          </p:nvPr>
        </p:nvSpPr>
        <p:spPr>
          <a:xfrm>
            <a:off x="2179930" y="3065069"/>
            <a:ext cx="7780934" cy="2674958"/>
          </a:xfrm>
        </p:spPr>
        <p:txBody>
          <a:bodyPr/>
          <a:lstStyle/>
          <a:p>
            <a:r>
              <a:rPr lang="en-US" dirty="0"/>
              <a:t>Very low (&lt;0.5% baseline risk of VTE without prophylaxis)</a:t>
            </a:r>
          </a:p>
          <a:p>
            <a:r>
              <a:rPr lang="en-US" dirty="0"/>
              <a:t>Low (1.5%)</a:t>
            </a:r>
          </a:p>
          <a:p>
            <a:r>
              <a:rPr lang="en-US" dirty="0"/>
              <a:t>Moderate (3%)</a:t>
            </a:r>
          </a:p>
          <a:p>
            <a:r>
              <a:rPr lang="en-US" dirty="0"/>
              <a:t>High (6%)</a:t>
            </a:r>
          </a:p>
        </p:txBody>
      </p:sp>
      <p:sp>
        <p:nvSpPr>
          <p:cNvPr id="5" name="Title 1">
            <a:extLst>
              <a:ext uri="{FF2B5EF4-FFF2-40B4-BE49-F238E27FC236}">
                <a16:creationId xmlns:a16="http://schemas.microsoft.com/office/drawing/2014/main" id="{F244B14B-4320-4A54-B6B2-F3D525D9F611}"/>
              </a:ext>
            </a:extLst>
          </p:cNvPr>
          <p:cNvSpPr txBox="1">
            <a:spLocks/>
          </p:cNvSpPr>
          <p:nvPr/>
        </p:nvSpPr>
        <p:spPr bwMode="black">
          <a:xfrm>
            <a:off x="2701747" y="2282343"/>
            <a:ext cx="6669024" cy="511454"/>
          </a:xfrm>
          <a:prstGeom prst="rect">
            <a:avLst/>
          </a:prstGeom>
          <a:solidFill>
            <a:srgbClr val="FFFFFF"/>
          </a:solidFill>
          <a:ln w="31750" cap="sq">
            <a:solidFill>
              <a:srgbClr val="404040"/>
            </a:solidFill>
            <a:miter lim="800000"/>
          </a:ln>
        </p:spPr>
        <p:txBody>
          <a:bodyPr vert="horz" lIns="182880" tIns="182880" rIns="182880" bIns="182880" rtlCol="0" anchor="ctr">
            <a:normAutofit fontScale="47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Utilizing a Modified </a:t>
            </a:r>
            <a:r>
              <a:rPr lang="en-US" dirty="0" err="1"/>
              <a:t>Caprini</a:t>
            </a:r>
            <a:r>
              <a:rPr lang="en-US" dirty="0"/>
              <a:t> Risk Assessment Model</a:t>
            </a:r>
          </a:p>
        </p:txBody>
      </p:sp>
    </p:spTree>
    <p:extLst>
      <p:ext uri="{BB962C8B-B14F-4D97-AF65-F5344CB8AC3E}">
        <p14:creationId xmlns:p14="http://schemas.microsoft.com/office/powerpoint/2010/main" val="19843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89F3-BA74-4257-8FEF-7D93E405C86D}"/>
              </a:ext>
            </a:extLst>
          </p:cNvPr>
          <p:cNvSpPr>
            <a:spLocks noGrp="1"/>
          </p:cNvSpPr>
          <p:nvPr>
            <p:ph type="title"/>
          </p:nvPr>
        </p:nvSpPr>
        <p:spPr>
          <a:xfrm>
            <a:off x="2172615" y="1545063"/>
            <a:ext cx="7729728" cy="1188720"/>
          </a:xfrm>
        </p:spPr>
        <p:txBody>
          <a:bodyPr/>
          <a:lstStyle/>
          <a:p>
            <a:endParaRPr lang="en-US"/>
          </a:p>
        </p:txBody>
      </p:sp>
      <p:sp>
        <p:nvSpPr>
          <p:cNvPr id="3" name="Content Placeholder 2">
            <a:extLst>
              <a:ext uri="{FF2B5EF4-FFF2-40B4-BE49-F238E27FC236}">
                <a16:creationId xmlns:a16="http://schemas.microsoft.com/office/drawing/2014/main" id="{0BCBA525-0AB1-4777-8FA8-3C5B8F2B80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39FC9E1-1C72-466E-AAB3-E2BB90722D08}"/>
              </a:ext>
            </a:extLst>
          </p:cNvPr>
          <p:cNvPicPr>
            <a:picLocks noChangeAspect="1"/>
          </p:cNvPicPr>
          <p:nvPr/>
        </p:nvPicPr>
        <p:blipFill>
          <a:blip r:embed="rId2"/>
          <a:stretch>
            <a:fillRect/>
          </a:stretch>
        </p:blipFill>
        <p:spPr>
          <a:xfrm>
            <a:off x="0" y="684275"/>
            <a:ext cx="12192000" cy="5694276"/>
          </a:xfrm>
          <a:prstGeom prst="rect">
            <a:avLst/>
          </a:prstGeom>
        </p:spPr>
      </p:pic>
    </p:spTree>
    <p:extLst>
      <p:ext uri="{BB962C8B-B14F-4D97-AF65-F5344CB8AC3E}">
        <p14:creationId xmlns:p14="http://schemas.microsoft.com/office/powerpoint/2010/main" val="1506038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BE72-2F1C-4B79-B2CF-AF2CA9B0C4D7}"/>
              </a:ext>
            </a:extLst>
          </p:cNvPr>
          <p:cNvSpPr>
            <a:spLocks noGrp="1"/>
          </p:cNvSpPr>
          <p:nvPr>
            <p:ph type="title"/>
          </p:nvPr>
        </p:nvSpPr>
        <p:spPr/>
        <p:txBody>
          <a:bodyPr/>
          <a:lstStyle/>
          <a:p>
            <a:r>
              <a:rPr lang="en-US" dirty="0"/>
              <a:t>2012 ACCP Guidelines </a:t>
            </a:r>
          </a:p>
        </p:txBody>
      </p:sp>
      <p:sp>
        <p:nvSpPr>
          <p:cNvPr id="3" name="Content Placeholder 2">
            <a:extLst>
              <a:ext uri="{FF2B5EF4-FFF2-40B4-BE49-F238E27FC236}">
                <a16:creationId xmlns:a16="http://schemas.microsoft.com/office/drawing/2014/main" id="{6E55F01A-180C-4E60-BEBF-E640098F4B1A}"/>
              </a:ext>
            </a:extLst>
          </p:cNvPr>
          <p:cNvSpPr>
            <a:spLocks noGrp="1"/>
          </p:cNvSpPr>
          <p:nvPr>
            <p:ph idx="1"/>
          </p:nvPr>
        </p:nvSpPr>
        <p:spPr>
          <a:xfrm>
            <a:off x="2231136" y="3160166"/>
            <a:ext cx="7729728" cy="2579861"/>
          </a:xfrm>
        </p:spPr>
        <p:txBody>
          <a:bodyPr>
            <a:normAutofit fontScale="85000" lnSpcReduction="20000"/>
          </a:bodyPr>
          <a:lstStyle/>
          <a:p>
            <a:r>
              <a:rPr lang="en-US" dirty="0"/>
              <a:t>General and abdominal-pelvic surgery with a </a:t>
            </a:r>
            <a:r>
              <a:rPr lang="en-US" dirty="0" err="1"/>
              <a:t>Caprini</a:t>
            </a:r>
            <a:r>
              <a:rPr lang="en-US" dirty="0"/>
              <a:t> score of zero</a:t>
            </a:r>
          </a:p>
          <a:p>
            <a:endParaRPr lang="en-US" dirty="0"/>
          </a:p>
          <a:p>
            <a:r>
              <a:rPr lang="en-US" dirty="0"/>
              <a:t>General and abdominal-pelvic surgery with a </a:t>
            </a:r>
            <a:r>
              <a:rPr lang="en-US" dirty="0" err="1"/>
              <a:t>Caprini</a:t>
            </a:r>
            <a:r>
              <a:rPr lang="en-US" dirty="0"/>
              <a:t> score of 1 to 2 </a:t>
            </a:r>
          </a:p>
          <a:p>
            <a:pPr lvl="1"/>
            <a:r>
              <a:rPr lang="en-US" dirty="0"/>
              <a:t>In most cases, low risk surgical patients are those undergoing minor elective abdominal or thoracic surgery</a:t>
            </a:r>
          </a:p>
          <a:p>
            <a:pPr marL="0" indent="0">
              <a:buNone/>
            </a:pPr>
            <a:endParaRPr lang="en-US" dirty="0"/>
          </a:p>
          <a:p>
            <a:pPr marL="0" indent="0" algn="ctr">
              <a:buNone/>
            </a:pPr>
            <a:r>
              <a:rPr lang="en-US" dirty="0"/>
              <a:t>Early and frequent ambulation is preferred in surgical patients at very low risk.</a:t>
            </a:r>
          </a:p>
          <a:p>
            <a:pPr marL="0" indent="0" algn="ctr">
              <a:buNone/>
            </a:pPr>
            <a:r>
              <a:rPr lang="en-US" dirty="0"/>
              <a:t>Low risk patients and patients with contraindications to pharmacologic prophylaxis should receive mechanical prophylaxis</a:t>
            </a:r>
            <a:endParaRPr lang="en-US" sz="1400" dirty="0"/>
          </a:p>
          <a:p>
            <a:endParaRPr lang="en-US" dirty="0"/>
          </a:p>
          <a:p>
            <a:pPr marL="0" indent="0">
              <a:buNone/>
            </a:pPr>
            <a:endParaRPr lang="en-US" dirty="0"/>
          </a:p>
          <a:p>
            <a:endParaRPr lang="en-US" dirty="0"/>
          </a:p>
          <a:p>
            <a:endParaRPr lang="en-US" dirty="0"/>
          </a:p>
        </p:txBody>
      </p:sp>
      <p:sp>
        <p:nvSpPr>
          <p:cNvPr id="4" name="Title 1">
            <a:extLst>
              <a:ext uri="{FF2B5EF4-FFF2-40B4-BE49-F238E27FC236}">
                <a16:creationId xmlns:a16="http://schemas.microsoft.com/office/drawing/2014/main" id="{7B3FB42A-6DCE-4DDF-8FCE-F0BF77E3A479}"/>
              </a:ext>
            </a:extLst>
          </p:cNvPr>
          <p:cNvSpPr txBox="1">
            <a:spLocks/>
          </p:cNvSpPr>
          <p:nvPr/>
        </p:nvSpPr>
        <p:spPr bwMode="black">
          <a:xfrm>
            <a:off x="2701747" y="2282343"/>
            <a:ext cx="6669024" cy="511454"/>
          </a:xfrm>
          <a:prstGeom prst="rect">
            <a:avLst/>
          </a:prstGeom>
          <a:solidFill>
            <a:srgbClr val="FFFFFF"/>
          </a:solidFill>
          <a:ln w="31750" cap="sq">
            <a:solidFill>
              <a:srgbClr val="404040"/>
            </a:solidFill>
            <a:miter lim="800000"/>
          </a:ln>
        </p:spPr>
        <p:txBody>
          <a:bodyPr vert="horz" lIns="182880" tIns="182880" rIns="182880" bIns="182880" rtlCol="0" anchor="ctr">
            <a:normAutofit fontScale="47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Very Low Risk </a:t>
            </a:r>
            <a:r>
              <a:rPr lang="en-US" cap="none" dirty="0"/>
              <a:t>and</a:t>
            </a:r>
            <a:r>
              <a:rPr lang="en-US" dirty="0"/>
              <a:t> Low Risk (&lt;0.5% </a:t>
            </a:r>
            <a:r>
              <a:rPr lang="en-US" cap="none" dirty="0"/>
              <a:t>and</a:t>
            </a:r>
            <a:r>
              <a:rPr lang="en-US" dirty="0"/>
              <a:t> 1.5%)</a:t>
            </a:r>
          </a:p>
        </p:txBody>
      </p:sp>
    </p:spTree>
    <p:extLst>
      <p:ext uri="{BB962C8B-B14F-4D97-AF65-F5344CB8AC3E}">
        <p14:creationId xmlns:p14="http://schemas.microsoft.com/office/powerpoint/2010/main" val="200850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89F3-BA74-4257-8FEF-7D93E405C86D}"/>
              </a:ext>
            </a:extLst>
          </p:cNvPr>
          <p:cNvSpPr>
            <a:spLocks noGrp="1"/>
          </p:cNvSpPr>
          <p:nvPr>
            <p:ph type="title"/>
          </p:nvPr>
        </p:nvSpPr>
        <p:spPr>
          <a:xfrm>
            <a:off x="2172615" y="1545063"/>
            <a:ext cx="7729728" cy="1188720"/>
          </a:xfrm>
        </p:spPr>
        <p:txBody>
          <a:bodyPr/>
          <a:lstStyle/>
          <a:p>
            <a:endParaRPr lang="en-US"/>
          </a:p>
        </p:txBody>
      </p:sp>
      <p:sp>
        <p:nvSpPr>
          <p:cNvPr id="3" name="Content Placeholder 2">
            <a:extLst>
              <a:ext uri="{FF2B5EF4-FFF2-40B4-BE49-F238E27FC236}">
                <a16:creationId xmlns:a16="http://schemas.microsoft.com/office/drawing/2014/main" id="{0BCBA525-0AB1-4777-8FA8-3C5B8F2B80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39FC9E1-1C72-466E-AAB3-E2BB90722D08}"/>
              </a:ext>
            </a:extLst>
          </p:cNvPr>
          <p:cNvPicPr>
            <a:picLocks noChangeAspect="1"/>
          </p:cNvPicPr>
          <p:nvPr/>
        </p:nvPicPr>
        <p:blipFill>
          <a:blip r:embed="rId2"/>
          <a:stretch>
            <a:fillRect/>
          </a:stretch>
        </p:blipFill>
        <p:spPr>
          <a:xfrm>
            <a:off x="0" y="684275"/>
            <a:ext cx="12192000" cy="5694276"/>
          </a:xfrm>
          <a:prstGeom prst="rect">
            <a:avLst/>
          </a:prstGeom>
        </p:spPr>
      </p:pic>
    </p:spTree>
    <p:extLst>
      <p:ext uri="{BB962C8B-B14F-4D97-AF65-F5344CB8AC3E}">
        <p14:creationId xmlns:p14="http://schemas.microsoft.com/office/powerpoint/2010/main" val="88756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BE72-2F1C-4B79-B2CF-AF2CA9B0C4D7}"/>
              </a:ext>
            </a:extLst>
          </p:cNvPr>
          <p:cNvSpPr>
            <a:spLocks noGrp="1"/>
          </p:cNvSpPr>
          <p:nvPr>
            <p:ph type="title"/>
          </p:nvPr>
        </p:nvSpPr>
        <p:spPr/>
        <p:txBody>
          <a:bodyPr/>
          <a:lstStyle/>
          <a:p>
            <a:r>
              <a:rPr lang="en-US" dirty="0"/>
              <a:t>2012 ACCP Guidelines </a:t>
            </a:r>
          </a:p>
        </p:txBody>
      </p:sp>
      <p:sp>
        <p:nvSpPr>
          <p:cNvPr id="3" name="Content Placeholder 2">
            <a:extLst>
              <a:ext uri="{FF2B5EF4-FFF2-40B4-BE49-F238E27FC236}">
                <a16:creationId xmlns:a16="http://schemas.microsoft.com/office/drawing/2014/main" id="{6E55F01A-180C-4E60-BEBF-E640098F4B1A}"/>
              </a:ext>
            </a:extLst>
          </p:cNvPr>
          <p:cNvSpPr>
            <a:spLocks noGrp="1"/>
          </p:cNvSpPr>
          <p:nvPr>
            <p:ph idx="1"/>
          </p:nvPr>
        </p:nvSpPr>
        <p:spPr>
          <a:xfrm>
            <a:off x="2231136" y="3160166"/>
            <a:ext cx="7729728" cy="2579861"/>
          </a:xfrm>
        </p:spPr>
        <p:txBody>
          <a:bodyPr/>
          <a:lstStyle/>
          <a:p>
            <a:r>
              <a:rPr lang="en-US" dirty="0"/>
              <a:t>General or abdominal-pelvic surgery with a </a:t>
            </a:r>
            <a:r>
              <a:rPr lang="en-US" dirty="0" err="1"/>
              <a:t>Caprini</a:t>
            </a:r>
            <a:r>
              <a:rPr lang="en-US" dirty="0"/>
              <a:t> score of 3 to 4</a:t>
            </a:r>
          </a:p>
          <a:p>
            <a:endParaRPr lang="en-US" dirty="0"/>
          </a:p>
          <a:p>
            <a:pPr marL="0" indent="0">
              <a:buNone/>
            </a:pPr>
            <a:r>
              <a:rPr lang="en-US" dirty="0"/>
              <a:t>Patients undergoing general gynecologic, urologic, thoracic, ankle fracture, or neurosurgical procedures usually fall into the moderate risk category</a:t>
            </a:r>
          </a:p>
          <a:p>
            <a:endParaRPr lang="en-US" dirty="0"/>
          </a:p>
          <a:p>
            <a:endParaRPr lang="en-US" dirty="0"/>
          </a:p>
        </p:txBody>
      </p:sp>
      <p:sp>
        <p:nvSpPr>
          <p:cNvPr id="4" name="Title 1">
            <a:extLst>
              <a:ext uri="{FF2B5EF4-FFF2-40B4-BE49-F238E27FC236}">
                <a16:creationId xmlns:a16="http://schemas.microsoft.com/office/drawing/2014/main" id="{7B3FB42A-6DCE-4DDF-8FCE-F0BF77E3A479}"/>
              </a:ext>
            </a:extLst>
          </p:cNvPr>
          <p:cNvSpPr txBox="1">
            <a:spLocks/>
          </p:cNvSpPr>
          <p:nvPr/>
        </p:nvSpPr>
        <p:spPr bwMode="black">
          <a:xfrm>
            <a:off x="2701747" y="2282343"/>
            <a:ext cx="6669024" cy="511454"/>
          </a:xfrm>
          <a:prstGeom prst="rect">
            <a:avLst/>
          </a:prstGeom>
          <a:solidFill>
            <a:srgbClr val="FFFFFF"/>
          </a:solidFill>
          <a:ln w="31750" cap="sq">
            <a:solidFill>
              <a:srgbClr val="404040"/>
            </a:solidFill>
            <a:miter lim="800000"/>
          </a:ln>
        </p:spPr>
        <p:txBody>
          <a:bodyPr vert="horz" lIns="182880" tIns="182880" rIns="182880" bIns="182880" rtlCol="0" anchor="ctr">
            <a:normAutofit fontScale="47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Moderate Risk (3% Risk)</a:t>
            </a:r>
          </a:p>
        </p:txBody>
      </p:sp>
    </p:spTree>
    <p:extLst>
      <p:ext uri="{BB962C8B-B14F-4D97-AF65-F5344CB8AC3E}">
        <p14:creationId xmlns:p14="http://schemas.microsoft.com/office/powerpoint/2010/main" val="1679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BE72-2F1C-4B79-B2CF-AF2CA9B0C4D7}"/>
              </a:ext>
            </a:extLst>
          </p:cNvPr>
          <p:cNvSpPr>
            <a:spLocks noGrp="1"/>
          </p:cNvSpPr>
          <p:nvPr>
            <p:ph type="title"/>
          </p:nvPr>
        </p:nvSpPr>
        <p:spPr/>
        <p:txBody>
          <a:bodyPr/>
          <a:lstStyle/>
          <a:p>
            <a:r>
              <a:rPr lang="en-US" dirty="0"/>
              <a:t>2012 ACCP Guidelines </a:t>
            </a:r>
          </a:p>
        </p:txBody>
      </p:sp>
      <p:sp>
        <p:nvSpPr>
          <p:cNvPr id="3" name="Content Placeholder 2">
            <a:extLst>
              <a:ext uri="{FF2B5EF4-FFF2-40B4-BE49-F238E27FC236}">
                <a16:creationId xmlns:a16="http://schemas.microsoft.com/office/drawing/2014/main" id="{6E55F01A-180C-4E60-BEBF-E640098F4B1A}"/>
              </a:ext>
            </a:extLst>
          </p:cNvPr>
          <p:cNvSpPr>
            <a:spLocks noGrp="1"/>
          </p:cNvSpPr>
          <p:nvPr>
            <p:ph idx="1"/>
          </p:nvPr>
        </p:nvSpPr>
        <p:spPr>
          <a:xfrm>
            <a:off x="2231136" y="3160166"/>
            <a:ext cx="7729728" cy="2579861"/>
          </a:xfrm>
        </p:spPr>
        <p:txBody>
          <a:bodyPr/>
          <a:lstStyle/>
          <a:p>
            <a:endParaRPr lang="en-US" dirty="0"/>
          </a:p>
          <a:p>
            <a:r>
              <a:rPr lang="en-US" dirty="0"/>
              <a:t>General and abdominal-pelvic surgery with a </a:t>
            </a:r>
            <a:r>
              <a:rPr lang="en-US" dirty="0" err="1"/>
              <a:t>Caprini</a:t>
            </a:r>
            <a:r>
              <a:rPr lang="en-US" dirty="0"/>
              <a:t> score of 5 or more, hip or knee arthroplasty, pelvic or hip fracture surgery, colorectal surgery, major trauma, spinal cord injury, or cancer surgery </a:t>
            </a:r>
          </a:p>
        </p:txBody>
      </p:sp>
      <p:sp>
        <p:nvSpPr>
          <p:cNvPr id="4" name="Title 1">
            <a:extLst>
              <a:ext uri="{FF2B5EF4-FFF2-40B4-BE49-F238E27FC236}">
                <a16:creationId xmlns:a16="http://schemas.microsoft.com/office/drawing/2014/main" id="{7B3FB42A-6DCE-4DDF-8FCE-F0BF77E3A479}"/>
              </a:ext>
            </a:extLst>
          </p:cNvPr>
          <p:cNvSpPr txBox="1">
            <a:spLocks/>
          </p:cNvSpPr>
          <p:nvPr/>
        </p:nvSpPr>
        <p:spPr bwMode="black">
          <a:xfrm>
            <a:off x="2701747" y="2282343"/>
            <a:ext cx="6669024" cy="511454"/>
          </a:xfrm>
          <a:prstGeom prst="rect">
            <a:avLst/>
          </a:prstGeom>
          <a:solidFill>
            <a:srgbClr val="FFFFFF"/>
          </a:solidFill>
          <a:ln w="31750" cap="sq">
            <a:solidFill>
              <a:srgbClr val="404040"/>
            </a:solidFill>
            <a:miter lim="800000"/>
          </a:ln>
        </p:spPr>
        <p:txBody>
          <a:bodyPr vert="horz" lIns="182880" tIns="182880" rIns="182880" bIns="182880" rtlCol="0" anchor="ctr">
            <a:normAutofit fontScale="47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High Risk (6% Risk)</a:t>
            </a:r>
          </a:p>
        </p:txBody>
      </p:sp>
    </p:spTree>
    <p:extLst>
      <p:ext uri="{BB962C8B-B14F-4D97-AF65-F5344CB8AC3E}">
        <p14:creationId xmlns:p14="http://schemas.microsoft.com/office/powerpoint/2010/main" val="256230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2FBE-0F0E-414A-9266-DA578135ACDD}"/>
              </a:ext>
            </a:extLst>
          </p:cNvPr>
          <p:cNvSpPr>
            <a:spLocks noGrp="1"/>
          </p:cNvSpPr>
          <p:nvPr>
            <p:ph type="title"/>
          </p:nvPr>
        </p:nvSpPr>
        <p:spPr/>
        <p:txBody>
          <a:bodyPr/>
          <a:lstStyle/>
          <a:p>
            <a:r>
              <a:rPr lang="en-US" dirty="0"/>
              <a:t>Obese Patients</a:t>
            </a:r>
          </a:p>
        </p:txBody>
      </p:sp>
      <p:sp>
        <p:nvSpPr>
          <p:cNvPr id="3" name="Content Placeholder 2">
            <a:extLst>
              <a:ext uri="{FF2B5EF4-FFF2-40B4-BE49-F238E27FC236}">
                <a16:creationId xmlns:a16="http://schemas.microsoft.com/office/drawing/2014/main" id="{AA32C712-934C-43B9-B25F-9D9E9D4B0F8B}"/>
              </a:ext>
            </a:extLst>
          </p:cNvPr>
          <p:cNvSpPr>
            <a:spLocks noGrp="1"/>
          </p:cNvSpPr>
          <p:nvPr>
            <p:ph idx="1"/>
          </p:nvPr>
        </p:nvSpPr>
        <p:spPr/>
        <p:txBody>
          <a:bodyPr/>
          <a:lstStyle/>
          <a:p>
            <a:r>
              <a:rPr lang="en-US" dirty="0"/>
              <a:t>By default, moderate or high risk</a:t>
            </a:r>
          </a:p>
          <a:p>
            <a:pPr lvl="1"/>
            <a:r>
              <a:rPr lang="en-US" dirty="0"/>
              <a:t>estimated </a:t>
            </a:r>
            <a:r>
              <a:rPr lang="en-US" dirty="0" err="1"/>
              <a:t>Caprini</a:t>
            </a:r>
            <a:r>
              <a:rPr lang="en-US" dirty="0"/>
              <a:t> score of 4 or more for those undergoing bariatric surgery</a:t>
            </a:r>
          </a:p>
          <a:p>
            <a:pPr lvl="1"/>
            <a:endParaRPr lang="en-US" dirty="0"/>
          </a:p>
          <a:p>
            <a:endParaRPr lang="en-US" dirty="0"/>
          </a:p>
        </p:txBody>
      </p:sp>
    </p:spTree>
    <p:extLst>
      <p:ext uri="{BB962C8B-B14F-4D97-AF65-F5344CB8AC3E}">
        <p14:creationId xmlns:p14="http://schemas.microsoft.com/office/powerpoint/2010/main" val="215812671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204</TotalTime>
  <Words>1105</Words>
  <Application>Microsoft Office PowerPoint</Application>
  <PresentationFormat>Widescreen</PresentationFormat>
  <Paragraphs>118</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Times New Roman</vt:lpstr>
      <vt:lpstr>Parcel</vt:lpstr>
      <vt:lpstr>VTE Prophylaxis in the Perioperative Patient</vt:lpstr>
      <vt:lpstr>Risk Factors</vt:lpstr>
      <vt:lpstr>2012 ACCP Guidelines </vt:lpstr>
      <vt:lpstr>PowerPoint Presentation</vt:lpstr>
      <vt:lpstr>2012 ACCP Guidelines </vt:lpstr>
      <vt:lpstr>PowerPoint Presentation</vt:lpstr>
      <vt:lpstr>2012 ACCP Guidelines </vt:lpstr>
      <vt:lpstr>2012 ACCP Guidelines </vt:lpstr>
      <vt:lpstr>Obese Patients</vt:lpstr>
      <vt:lpstr>Prophylactic Agent</vt:lpstr>
      <vt:lpstr>Duration</vt:lpstr>
      <vt:lpstr>IVC Filter</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DVT Prophylaxis in the Perioperative Patient</dc:title>
  <dc:creator>Christopher Gay</dc:creator>
  <cp:lastModifiedBy>Christopher Gay</cp:lastModifiedBy>
  <cp:revision>12</cp:revision>
  <dcterms:created xsi:type="dcterms:W3CDTF">2017-10-17T10:41:23Z</dcterms:created>
  <dcterms:modified xsi:type="dcterms:W3CDTF">2017-10-17T14:06:14Z</dcterms:modified>
</cp:coreProperties>
</file>