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0" r:id="rId4"/>
  </p:sldMasterIdLst>
  <p:notesMasterIdLst>
    <p:notesMasterId r:id="rId22"/>
  </p:notesMasterIdLst>
  <p:handoutMasterIdLst>
    <p:handoutMasterId r:id="rId23"/>
  </p:handoutMasterIdLst>
  <p:sldIdLst>
    <p:sldId id="256" r:id="rId5"/>
    <p:sldId id="347" r:id="rId6"/>
    <p:sldId id="257" r:id="rId7"/>
    <p:sldId id="330" r:id="rId8"/>
    <p:sldId id="305" r:id="rId9"/>
    <p:sldId id="338" r:id="rId10"/>
    <p:sldId id="339" r:id="rId11"/>
    <p:sldId id="343" r:id="rId12"/>
    <p:sldId id="344" r:id="rId13"/>
    <p:sldId id="345" r:id="rId14"/>
    <p:sldId id="346" r:id="rId15"/>
    <p:sldId id="335" r:id="rId16"/>
    <p:sldId id="340" r:id="rId17"/>
    <p:sldId id="341" r:id="rId18"/>
    <p:sldId id="349" r:id="rId19"/>
    <p:sldId id="350" r:id="rId20"/>
    <p:sldId id="33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45" autoAdjust="0"/>
    <p:restoredTop sz="89575" autoAdjust="0"/>
  </p:normalViewPr>
  <p:slideViewPr>
    <p:cSldViewPr snapToGrid="0">
      <p:cViewPr varScale="1">
        <p:scale>
          <a:sx n="106" d="100"/>
          <a:sy n="106" d="100"/>
        </p:scale>
        <p:origin x="216" y="3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83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47A63F-9D06-479D-A04D-717692D432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F70DC-6EDE-457C-B55A-39AC7DE41A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7C06C4-C5A6-48FB-97F5-B20A44F857E9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987CF-42F5-4BB0-AD0D-1D64C35944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68FB4-296C-4F8C-BFA3-D7C3AD617B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55657-0A12-495F-9FFA-D8F7554E7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32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2B2CC-0155-4E5E-A890-531D58ADF5B2}" type="datetimeFigureOut">
              <a:rPr lang="en-US" smtClean="0"/>
              <a:t>2/8/23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80FBB-F712-42E7-8C2F-226D98798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5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The echogenicity refers to </a:t>
            </a:r>
            <a:r>
              <a:rPr lang="en-US" b="1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the brightness of a thyroid nodule relative to the rest of the thyroid tissue</a:t>
            </a:r>
            <a:r>
              <a:rPr lang="en-US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. Hypoechoic nodules are darker than the surrounding thyroid tissue, which suggests that the nodules are solid rather than fluid-filled.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80FBB-F712-42E7-8C2F-226D98798B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78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Echogenic foci refer to </a:t>
            </a:r>
            <a:r>
              <a:rPr lang="en-US" b="1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the presence of “bright spots” within the thyroid nodule</a:t>
            </a:r>
            <a:r>
              <a:rPr lang="en-US" b="0" i="0" u="none" strike="noStrike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,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80FBB-F712-42E7-8C2F-226D98798B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90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best current use of these tests is likely to guide a patient toward a more</a:t>
            </a:r>
          </a:p>
          <a:p>
            <a:r>
              <a:rPr lang="en-US" dirty="0"/>
              <a:t>complete resection when FNA would dictate diagnostic lobectomy, but genetic testing is indicative of a</a:t>
            </a:r>
          </a:p>
          <a:p>
            <a:r>
              <a:rPr lang="en-US" dirty="0"/>
              <a:t>malignancy.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80FBB-F712-42E7-8C2F-226D98798B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02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ablation of remnant thyroid tissue to facilitate detection of later disease (2)</a:t>
            </a:r>
          </a:p>
          <a:p>
            <a:r>
              <a:rPr lang="en-US" dirty="0"/>
              <a:t>adjuvant therapy with the intention of targeting occult metastatic disease, and (3) primary treatment of</a:t>
            </a:r>
          </a:p>
          <a:p>
            <a:r>
              <a:rPr lang="en-US" dirty="0"/>
              <a:t>known persistent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80FBB-F712-42E7-8C2F-226D98798B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0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6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0014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13679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050" y="3600450"/>
            <a:ext cx="9144000" cy="24511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750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21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3/1/20XX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85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108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77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96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0320"/>
            <a:ext cx="5183188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011680"/>
            <a:ext cx="51577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9027" y="2011680"/>
            <a:ext cx="51831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502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4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71985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3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03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87278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8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02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40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319034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71" r:id="rId19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53347/rID-52374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49A0C8-4DD4-4ABB-A614-232847765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6A325A-2919-4123-9174-54EABC5A0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0E82CC2-31B4-4592-9C30-6A975D5D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8CE383-5E7E-4B66-B52A-B492AE0F1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185A96-18D7-4084-8117-F60559EB2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34A425-32DC-4467-9A4A-9176EC369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F53389-3CCE-4DFA-9F44-1093CA4DB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9A7C78-91FD-4B88-953D-5A4363761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166" y="2590984"/>
            <a:ext cx="8770009" cy="360848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pPr algn="l"/>
            <a:r>
              <a:rPr lang="en-US" sz="8000" b="1" dirty="0">
                <a:solidFill>
                  <a:schemeClr val="tx1"/>
                </a:solidFill>
              </a:rPr>
              <a:t>Thyroid Nodule Workup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D04BED3-CF2E-4CAD-8CE8-ED3ED12AE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45712" y="4658209"/>
            <a:ext cx="6437630" cy="1335503"/>
          </a:xfrm>
        </p:spPr>
        <p:txBody>
          <a:bodyPr vert="horz" lIns="91440" tIns="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Andria Albert, MS3</a:t>
            </a:r>
          </a:p>
        </p:txBody>
      </p:sp>
    </p:spTree>
    <p:extLst>
      <p:ext uri="{BB962C8B-B14F-4D97-AF65-F5344CB8AC3E}">
        <p14:creationId xmlns:p14="http://schemas.microsoft.com/office/powerpoint/2010/main" val="703580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5648-EC4F-4D61-9453-4E038C03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534" y="744335"/>
            <a:ext cx="2619939" cy="631788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Margin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A18D9-DF9D-45C8-A71D-661F2BD2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FF14986-A093-C4FC-4619-858783C19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700" y="0"/>
            <a:ext cx="3035300" cy="1968500"/>
          </a:xfrm>
          <a:prstGeom prst="rect">
            <a:avLst/>
          </a:prstGeom>
        </p:spPr>
      </p:pic>
      <p:pic>
        <p:nvPicPr>
          <p:cNvPr id="10" name="Picture 9" descr="A close-up of a rock&#10;&#10;Description automatically generated with low confidence">
            <a:extLst>
              <a:ext uri="{FF2B5EF4-FFF2-40B4-BE49-F238E27FC236}">
                <a16:creationId xmlns:a16="http://schemas.microsoft.com/office/drawing/2014/main" id="{765EBE47-98A9-62C8-1683-DFA2E49E7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44" y="1649070"/>
            <a:ext cx="3780606" cy="2400330"/>
          </a:xfrm>
          <a:prstGeom prst="rect">
            <a:avLst/>
          </a:prstGeom>
        </p:spPr>
      </p:pic>
      <p:pic>
        <p:nvPicPr>
          <p:cNvPr id="12" name="Picture 11" descr="A picture containing outdoor&#10;&#10;Description automatically generated">
            <a:extLst>
              <a:ext uri="{FF2B5EF4-FFF2-40B4-BE49-F238E27FC236}">
                <a16:creationId xmlns:a16="http://schemas.microsoft.com/office/drawing/2014/main" id="{FD36A6C8-8293-CC30-8A73-CCE2FE5F5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50" y="4322347"/>
            <a:ext cx="4004787" cy="2162585"/>
          </a:xfrm>
          <a:prstGeom prst="rect">
            <a:avLst/>
          </a:prstGeom>
        </p:spPr>
      </p:pic>
      <p:pic>
        <p:nvPicPr>
          <p:cNvPr id="14" name="Picture 13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B52C359C-066C-8253-8061-7FAC7B559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190" y="1666762"/>
            <a:ext cx="4191869" cy="23826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8BA8CE-1FB3-0FF1-8C6D-E05CBE2FE844}"/>
              </a:ext>
            </a:extLst>
          </p:cNvPr>
          <p:cNvSpPr txBox="1"/>
          <p:nvPr/>
        </p:nvSpPr>
        <p:spPr>
          <a:xfrm>
            <a:off x="1986563" y="398299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 margin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50E8A3-DD83-EA0B-0665-0471B8012FAD}"/>
              </a:ext>
            </a:extLst>
          </p:cNvPr>
          <p:cNvSpPr txBox="1"/>
          <p:nvPr/>
        </p:nvSpPr>
        <p:spPr>
          <a:xfrm>
            <a:off x="3382834" y="6488668"/>
            <a:ext cx="4938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Open Sans" panose="020B0606030504020204" pitchFamily="34" charset="0"/>
              </a:rPr>
              <a:t>N</a:t>
            </a:r>
            <a:r>
              <a:rPr lang="en-US" b="0" i="0" u="none" strike="noStrike" dirty="0">
                <a:effectLst/>
                <a:latin typeface="Open Sans" panose="020B0606030504020204" pitchFamily="34" charset="0"/>
              </a:rPr>
              <a:t>odule with irregular angulated margins.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250BB0-3567-1A39-A163-48A84B240F04}"/>
              </a:ext>
            </a:extLst>
          </p:cNvPr>
          <p:cNvSpPr txBox="1"/>
          <p:nvPr/>
        </p:nvSpPr>
        <p:spPr>
          <a:xfrm>
            <a:off x="9039713" y="2572072"/>
            <a:ext cx="23314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Open Sans" panose="020B0606030504020204" pitchFamily="34" charset="0"/>
              </a:rPr>
              <a:t>I</a:t>
            </a:r>
            <a:r>
              <a:rPr lang="en-US" b="0" i="0" u="none" strike="noStrike" dirty="0">
                <a:effectLst/>
                <a:latin typeface="Open Sans" panose="020B0606030504020204" pitchFamily="34" charset="0"/>
              </a:rPr>
              <a:t>rregular lobulated margin of the anterior surface.</a:t>
            </a:r>
            <a:br>
              <a:rPr lang="en-US" dirty="0"/>
            </a:br>
            <a:r>
              <a:rPr lang="en-US" dirty="0"/>
              <a:t>- </a:t>
            </a:r>
            <a:r>
              <a:rPr lang="en-US" b="0" i="0" u="none" strike="noStrike" dirty="0">
                <a:effectLst/>
                <a:latin typeface="Open Sans" panose="020B0606030504020204" pitchFamily="34" charset="0"/>
              </a:rPr>
              <a:t>2 points in TI-RADS.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86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5648-EC4F-4D61-9453-4E038C03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604" y="751263"/>
            <a:ext cx="3276766" cy="631788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Echogenic foci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A18D9-DF9D-45C8-A71D-661F2BD2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BA8CE-1FB3-0FF1-8C6D-E05CBE2FE844}"/>
              </a:ext>
            </a:extLst>
          </p:cNvPr>
          <p:cNvSpPr txBox="1"/>
          <p:nvPr/>
        </p:nvSpPr>
        <p:spPr>
          <a:xfrm>
            <a:off x="2238604" y="428321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Microcalcification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EAF4D1-A40B-A49D-E643-A7E6CEF88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32"/>
          <a:stretch/>
        </p:blipFill>
        <p:spPr>
          <a:xfrm>
            <a:off x="9567081" y="0"/>
            <a:ext cx="2624919" cy="1746913"/>
          </a:xfrm>
          <a:prstGeom prst="rect">
            <a:avLst/>
          </a:prstGeom>
        </p:spPr>
      </p:pic>
      <p:pic>
        <p:nvPicPr>
          <p:cNvPr id="8" name="Picture 7" descr="A close-up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74EC584D-BD27-1BFE-2486-C91D62A92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828" y="1817751"/>
            <a:ext cx="4375108" cy="2496368"/>
          </a:xfrm>
          <a:prstGeom prst="rect">
            <a:avLst/>
          </a:prstGeom>
        </p:spPr>
      </p:pic>
      <p:pic>
        <p:nvPicPr>
          <p:cNvPr id="11" name="Picture 10" descr="A picture containing outdoor, ground, mammal&#10;&#10;Description automatically generated">
            <a:extLst>
              <a:ext uri="{FF2B5EF4-FFF2-40B4-BE49-F238E27FC236}">
                <a16:creationId xmlns:a16="http://schemas.microsoft.com/office/drawing/2014/main" id="{830BFA83-8483-343E-3129-2749518A1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910" y="1817752"/>
            <a:ext cx="4632148" cy="24963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C4B67A-B2B7-5419-2396-91F22C47D9FF}"/>
              </a:ext>
            </a:extLst>
          </p:cNvPr>
          <p:cNvSpPr txBox="1"/>
          <p:nvPr/>
        </p:nvSpPr>
        <p:spPr>
          <a:xfrm>
            <a:off x="7209948" y="430055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calcification</a:t>
            </a:r>
          </a:p>
        </p:txBody>
      </p:sp>
      <p:pic>
        <p:nvPicPr>
          <p:cNvPr id="1026" name="Picture 2" descr="Comet-tail artifacts negatively associated with malignancy. Diagnosis:... |  Download Scientific Diagram">
            <a:extLst>
              <a:ext uri="{FF2B5EF4-FFF2-40B4-BE49-F238E27FC236}">
                <a16:creationId xmlns:a16="http://schemas.microsoft.com/office/drawing/2014/main" id="{9DD410C9-0D99-D54C-4AD1-A7EBA8297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1" t="31973" r="35408" b="39453"/>
          <a:stretch/>
        </p:blipFill>
        <p:spPr bwMode="auto">
          <a:xfrm>
            <a:off x="3876987" y="4652548"/>
            <a:ext cx="3449382" cy="219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34D407-2249-47B4-C74E-066361CE78FD}"/>
              </a:ext>
            </a:extLst>
          </p:cNvPr>
          <p:cNvSpPr txBox="1"/>
          <p:nvPr/>
        </p:nvSpPr>
        <p:spPr>
          <a:xfrm>
            <a:off x="7317746" y="6521234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Comet-tailed artifact</a:t>
            </a:r>
          </a:p>
        </p:txBody>
      </p:sp>
    </p:spTree>
    <p:extLst>
      <p:ext uri="{BB962C8B-B14F-4D97-AF65-F5344CB8AC3E}">
        <p14:creationId xmlns:p14="http://schemas.microsoft.com/office/powerpoint/2010/main" val="1825185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FE89CC-EFAA-0A75-A146-673F7672924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1600" y="905790"/>
            <a:ext cx="6350000" cy="5410201"/>
          </a:xfrm>
        </p:spPr>
      </p:sp>
      <p:pic>
        <p:nvPicPr>
          <p:cNvPr id="2052" name="Picture 4" descr="How It's Found — Thyroid Cancer Canada">
            <a:extLst>
              <a:ext uri="{FF2B5EF4-FFF2-40B4-BE49-F238E27FC236}">
                <a16:creationId xmlns:a16="http://schemas.microsoft.com/office/drawing/2014/main" id="{AE135A3A-2536-02B6-C4AF-994BECEA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318" y="1013994"/>
            <a:ext cx="6106563" cy="51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0D92F0-4652-1CED-9E6E-571BB98305CC}"/>
              </a:ext>
            </a:extLst>
          </p:cNvPr>
          <p:cNvSpPr txBox="1"/>
          <p:nvPr/>
        </p:nvSpPr>
        <p:spPr>
          <a:xfrm>
            <a:off x="660400" y="628791"/>
            <a:ext cx="43397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Fine Needle Aspiration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0D002F-ADA9-9021-2EC7-1595ECD519CF}"/>
              </a:ext>
            </a:extLst>
          </p:cNvPr>
          <p:cNvSpPr txBox="1"/>
          <p:nvPr/>
        </p:nvSpPr>
        <p:spPr>
          <a:xfrm>
            <a:off x="493776" y="1324137"/>
            <a:ext cx="45064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Recommended for TI-RADS scores of 3, 4, and 5 that additionally are greater than a certain size (2.5, 1.5, and 1 cm)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Nodules that do not meet sonographic criteria for FNA should be monitored. Periodic ultrasound initially at: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6 to 12 months for nodules with suspicious characteristics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12 to 24 months for nodules with low to intermediate suspicion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Noto Sans" panose="020B0502040504020204" pitchFamily="34" charset="0"/>
              </a:rPr>
              <a:t>2 to 3 years for very-low-risk nodules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b="0" i="0" u="none" strike="noStrike" dirty="0">
              <a:solidFill>
                <a:schemeClr val="bg1"/>
              </a:solidFill>
              <a:effectLst/>
              <a:latin typeface="Noto Sans" panose="020B050204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Noto Sans" panose="020B0502040504020204" pitchFamily="34" charset="0"/>
              </a:rPr>
              <a:t>Bethesda classification used to report FNA cytology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68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91B0-6EB1-465F-8485-17B0C7B5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876" y="0"/>
            <a:ext cx="10387584" cy="1077229"/>
          </a:xfrm>
        </p:spPr>
        <p:txBody>
          <a:bodyPr>
            <a:noAutofit/>
          </a:bodyPr>
          <a:lstStyle/>
          <a:p>
            <a:pPr algn="ctr"/>
            <a:r>
              <a:rPr lang="en-US" sz="3000" b="1" i="0" u="none" strike="noStrike" dirty="0">
                <a:solidFill>
                  <a:srgbClr val="2A2A2A"/>
                </a:solidFill>
                <a:effectLst/>
                <a:latin typeface="Merriweather" panose="020F0502020204030204" pitchFamily="34" charset="0"/>
              </a:rPr>
              <a:t>The Bethesda System for Reporting Thyroid Cytopathology (TBSRTC) or the Bethesda Classification</a:t>
            </a:r>
            <a:endParaRPr lang="en-US" sz="3000" b="1" u="sng" dirty="0">
              <a:solidFill>
                <a:schemeClr val="bg1"/>
              </a:solidFill>
            </a:endParaRPr>
          </a:p>
        </p:txBody>
      </p:sp>
      <p:pic>
        <p:nvPicPr>
          <p:cNvPr id="45" name="Picture 44" descr="Table&#10;&#10;Description automatically generated">
            <a:extLst>
              <a:ext uri="{FF2B5EF4-FFF2-40B4-BE49-F238E27FC236}">
                <a16:creationId xmlns:a16="http://schemas.microsoft.com/office/drawing/2014/main" id="{2DF68617-4347-6427-7BF7-542AA367D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37" y="1325999"/>
            <a:ext cx="11220663" cy="525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04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D57D52-635E-45A8-AB12-6DAF7831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518F4-D13C-40F3-9843-13BBC3B8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700" y="164592"/>
            <a:ext cx="5591739" cy="1077229"/>
          </a:xfrm>
        </p:spPr>
        <p:txBody>
          <a:bodyPr/>
          <a:lstStyle/>
          <a:p>
            <a:r>
              <a:rPr lang="en-US" b="1" u="sng" dirty="0">
                <a:solidFill>
                  <a:schemeClr val="bg1"/>
                </a:solidFill>
              </a:rPr>
              <a:t>Bethesda Class III and IV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A7C08E-4FA2-E484-A323-713B51865595}"/>
              </a:ext>
            </a:extLst>
          </p:cNvPr>
          <p:cNvSpPr txBox="1"/>
          <p:nvPr/>
        </p:nvSpPr>
        <p:spPr>
          <a:xfrm>
            <a:off x="1014419" y="656499"/>
            <a:ext cx="11177581" cy="603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III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 FNA for class III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testing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for BRAF mutation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lobectomy</a:t>
            </a:r>
          </a:p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IV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Lesions with many follicular cells and absent macrophages that may demonstrate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microfollicle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formation</a:t>
            </a:r>
            <a:endParaRPr lang="en-US" sz="2000" b="1" u="sng" dirty="0">
              <a:solidFill>
                <a:srgbClr val="2323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testing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for BRAF mutation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lobectomy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Pts with category 4 lesions &gt;4 cm, lesions with contralateral nodules, or prior radiation exposure would be recommended to get total thyroidectomy rather than lobectomy</a:t>
            </a:r>
            <a:r>
              <a:rPr lang="en-US" sz="20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Atypia of Undetermined Significance/Follicular Lesion of Undetermined  Significance (AUS/FLUS): Interpretation and Algorithm for Follow-Up |  IntechOpen">
            <a:extLst>
              <a:ext uri="{FF2B5EF4-FFF2-40B4-BE49-F238E27FC236}">
                <a16:creationId xmlns:a16="http://schemas.microsoft.com/office/drawing/2014/main" id="{0BC35A73-0F08-7FF5-D55B-B10B17A52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036" y="749902"/>
            <a:ext cx="4317311" cy="267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4A10C4-63D4-6DF7-7A30-7644A2211219}"/>
              </a:ext>
            </a:extLst>
          </p:cNvPr>
          <p:cNvSpPr txBox="1"/>
          <p:nvPr/>
        </p:nvSpPr>
        <p:spPr>
          <a:xfrm>
            <a:off x="9904347" y="1930597"/>
            <a:ext cx="194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Atypia of undetermined significance</a:t>
            </a:r>
          </a:p>
        </p:txBody>
      </p:sp>
    </p:spTree>
    <p:extLst>
      <p:ext uri="{BB962C8B-B14F-4D97-AF65-F5344CB8AC3E}">
        <p14:creationId xmlns:p14="http://schemas.microsoft.com/office/powerpoint/2010/main" val="1448471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D57D52-635E-45A8-AB12-6DAF7831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518F4-D13C-40F3-9843-13BBC3B8B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700" y="164592"/>
            <a:ext cx="5591739" cy="1077229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chemeClr val="bg1"/>
                </a:solidFill>
              </a:rPr>
              <a:t>Bethesda Class V and VI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A7C08E-4FA2-E484-A323-713B51865595}"/>
              </a:ext>
            </a:extLst>
          </p:cNvPr>
          <p:cNvSpPr txBox="1"/>
          <p:nvPr/>
        </p:nvSpPr>
        <p:spPr>
          <a:xfrm>
            <a:off x="1032256" y="703206"/>
            <a:ext cx="9652000" cy="326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Near- total thyroidectomy or lobectomy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Therapeutic lymph node dissection should be performed if there is evidence of central or lateral node metastases.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Radioactive Iodine Therapy following resection.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malignant category includes papillary cancer (most common), medullary thyroid cancer (MTC), thyroid lymphoma, anaplastic cancer, and cancer metastatic to the thyroid. </a:t>
            </a:r>
          </a:p>
        </p:txBody>
      </p:sp>
      <p:pic>
        <p:nvPicPr>
          <p:cNvPr id="2052" name="Picture 4" descr="Papillary thyroid cancer: 8 questions, answered | MD Anderson Cancer Center">
            <a:extLst>
              <a:ext uri="{FF2B5EF4-FFF2-40B4-BE49-F238E27FC236}">
                <a16:creationId xmlns:a16="http://schemas.microsoft.com/office/drawing/2014/main" id="{6F942026-81A8-BC67-2848-D712DC0D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01" y="4091455"/>
            <a:ext cx="4174923" cy="23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edullary thyroid carcinoma - MyPathologyReport.ca">
            <a:extLst>
              <a:ext uri="{FF2B5EF4-FFF2-40B4-BE49-F238E27FC236}">
                <a16:creationId xmlns:a16="http://schemas.microsoft.com/office/drawing/2014/main" id="{4C012392-7C38-4525-A8D9-5A3919850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174" y="4091455"/>
            <a:ext cx="4195025" cy="230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E38459-F6C2-F30D-E0A7-6A402CC264D5}"/>
              </a:ext>
            </a:extLst>
          </p:cNvPr>
          <p:cNvSpPr txBox="1"/>
          <p:nvPr/>
        </p:nvSpPr>
        <p:spPr>
          <a:xfrm>
            <a:off x="2906491" y="637329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Papillary cancer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27DEF-11CF-41A9-C507-AA5463AC34AF}"/>
              </a:ext>
            </a:extLst>
          </p:cNvPr>
          <p:cNvSpPr txBox="1"/>
          <p:nvPr/>
        </p:nvSpPr>
        <p:spPr>
          <a:xfrm>
            <a:off x="8167036" y="6412435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Medullary thyroid cancer</a:t>
            </a:r>
          </a:p>
        </p:txBody>
      </p:sp>
    </p:spTree>
    <p:extLst>
      <p:ext uri="{BB962C8B-B14F-4D97-AF65-F5344CB8AC3E}">
        <p14:creationId xmlns:p14="http://schemas.microsoft.com/office/powerpoint/2010/main" val="2368955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45A85-2CAA-9FFE-BEEC-746BA220A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3464" y="1830741"/>
            <a:ext cx="5183188" cy="3446463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Hypoparathyroidism</a:t>
            </a:r>
          </a:p>
          <a:p>
            <a:pPr lvl="1"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</a:rPr>
              <a:t>Transient or permanent</a:t>
            </a: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Hypothyroidism</a:t>
            </a: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Recurrent and superior laryngeal nerve injury</a:t>
            </a: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Hemorrhage</a:t>
            </a:r>
          </a:p>
          <a:p>
            <a:pPr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Infection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14CC4-720B-2A6E-A759-4BFEB618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16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5DEEE9-9548-942F-5337-DF6B799C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988" y="556607"/>
            <a:ext cx="6455339" cy="53035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Thyroid Surgery Complications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E7A3130-E5C6-368E-A534-3DF1DA906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1620" y="1830741"/>
            <a:ext cx="5359338" cy="35714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8" name="Picture 6" descr="Thyroid Surgery Melbourne, VIC | Thyroid Disorders Treatment Parkville, VIC">
            <a:extLst>
              <a:ext uri="{FF2B5EF4-FFF2-40B4-BE49-F238E27FC236}">
                <a16:creationId xmlns:a16="http://schemas.microsoft.com/office/drawing/2014/main" id="{01795588-2737-CEC3-8FEE-DAED1CCC8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70" y="1893228"/>
            <a:ext cx="5277038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401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3DBD4-E398-4AA3-AEC1-4BF03FC59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343" y="402336"/>
            <a:ext cx="5992550" cy="77378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E8980-51B6-497B-CA81-59E2CB2A5541}"/>
              </a:ext>
            </a:extLst>
          </p:cNvPr>
          <p:cNvSpPr txBox="1"/>
          <p:nvPr/>
        </p:nvSpPr>
        <p:spPr>
          <a:xfrm>
            <a:off x="1536192" y="1176125"/>
            <a:ext cx="100094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rabicPeriod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Ali, S.,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Cibas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E., &amp; SpringerLink. (2018). 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Bethesda System for Reporting Thyroid Cytopathology Definitions, Criteria, and Explanatory Notes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(2nd ed. 2018. ed.).</a:t>
            </a:r>
          </a:p>
          <a:p>
            <a:pPr marL="457200" indent="-457200" algn="l">
              <a:buAutoNum type="arabicPeriod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Goh, X., Ting, Y., Nga, M., Lim, L., &amp; Lim, C. (2020). Diagnostic thyroid lobectomy versus active surveillance in the management of Bethesda class III thyroid nodules. 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Asian Journal of Surgery,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(11), 1108-1109</a:t>
            </a:r>
          </a:p>
          <a:p>
            <a:pPr marL="457200" indent="-457200" algn="l">
              <a:buAutoNum type="arabicPeriod"/>
            </a:pP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Smith D, </a:t>
            </a:r>
            <a:r>
              <a:rPr lang="en-US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Botz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Lorente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E, et al. ACR Thyroid Imaging Reporting and Data System (ACR TI-RADS). Reference article, </a:t>
            </a:r>
            <a:r>
              <a:rPr lang="en-US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Radiopaedia.org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(Accessed on 09 Feb 2023) 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https://doi.org/10.53347/rID-52374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AutoNum type="arabicPeriod"/>
            </a:pP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Walker, A., Morrison, D., &amp;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Ofo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E. (2019). Thyroid nodules: A clinical update for primary care. 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British Journal of General Practice,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(686), 462-463.</a:t>
            </a:r>
          </a:p>
          <a:p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43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6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5" name="Rectangle 20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50B724-329C-C4BD-204B-3DC91DF0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07" y="164592"/>
            <a:ext cx="636727" cy="322851"/>
          </a:xfrm>
        </p:spPr>
        <p:txBody>
          <a:bodyPr vert="horz" lIns="91440" tIns="45720" rIns="4572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8844951-7827-47D4-8276-7DDE1FA7D85A}" type="slidenum">
              <a:rPr lang="en-US" sz="15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5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71E1850B-81EE-4905-9A6F-BDF593EC7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1ED8A439-77C3-81DC-F7B6-263320768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446" y="503008"/>
            <a:ext cx="9719948" cy="5856268"/>
          </a:xfrm>
          <a:prstGeom prst="rect">
            <a:avLst/>
          </a:prstGeom>
        </p:spPr>
      </p:pic>
      <p:sp>
        <p:nvSpPr>
          <p:cNvPr id="40" name="Rectangle 30">
            <a:extLst>
              <a:ext uri="{FF2B5EF4-FFF2-40B4-BE49-F238E27FC236}">
                <a16:creationId xmlns:a16="http://schemas.microsoft.com/office/drawing/2014/main" id="{FA250539-5364-4CFC-82C6-D791BC0C8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3711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57686-487A-4245-814E-58B1C25C6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14" y="683399"/>
            <a:ext cx="4298030" cy="123925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Thyroid Nodules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DFF1B7-9379-29D1-8825-94DE7DD5A752}"/>
              </a:ext>
            </a:extLst>
          </p:cNvPr>
          <p:cNvSpPr txBox="1"/>
          <p:nvPr/>
        </p:nvSpPr>
        <p:spPr>
          <a:xfrm>
            <a:off x="7170885" y="1405930"/>
            <a:ext cx="39272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Malignant: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Papillary carcinoma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Medullary carcinoma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Follicular carcinoma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Primary thyroid lymphoma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Metastatic cancer</a:t>
            </a:r>
          </a:p>
          <a:p>
            <a:pPr marL="285750" indent="-285750">
              <a:buFontTx/>
              <a:buChar char="-"/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775298-19EA-F011-E0FD-7350214793EF}"/>
              </a:ext>
            </a:extLst>
          </p:cNvPr>
          <p:cNvSpPr txBox="1"/>
          <p:nvPr/>
        </p:nvSpPr>
        <p:spPr>
          <a:xfrm>
            <a:off x="814165" y="1405930"/>
            <a:ext cx="478735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Benign: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0" u="none" strike="noStrike" dirty="0">
                <a:solidFill>
                  <a:srgbClr val="232323"/>
                </a:solidFill>
                <a:effectLst/>
              </a:rPr>
              <a:t>Multinodular (sporadic) goiter ("colloid adenoma")</a:t>
            </a:r>
            <a:endParaRPr lang="en-US" sz="2000" i="0" u="none" strike="noStrike" dirty="0">
              <a:solidFill>
                <a:schemeClr val="bg1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Hashimoto’s thyroiditis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Cysts (colloid, hemorrhagic)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Follicular adenoma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232323"/>
                </a:solidFill>
                <a:effectLst/>
              </a:rPr>
              <a:t>Hürthle</a:t>
            </a:r>
            <a:r>
              <a:rPr lang="en-US" sz="2000" b="0" i="0" u="none" strike="noStrike" dirty="0">
                <a:solidFill>
                  <a:schemeClr val="bg1"/>
                </a:solidFill>
                <a:effectLst/>
              </a:rPr>
              <a:t> cell adenoma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Thyroid nodules - Symptoms and causes - Mayo Clinic">
            <a:extLst>
              <a:ext uri="{FF2B5EF4-FFF2-40B4-BE49-F238E27FC236}">
                <a16:creationId xmlns:a16="http://schemas.microsoft.com/office/drawing/2014/main" id="{F563DB11-9273-C966-DA90-3FC106A4C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" t="53766" r="637" b="3030"/>
          <a:stretch/>
        </p:blipFill>
        <p:spPr bwMode="auto">
          <a:xfrm>
            <a:off x="3207841" y="3767683"/>
            <a:ext cx="4691559" cy="254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46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49352-2AB0-4ADD-96B9-AB0FAECB5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47" y="0"/>
            <a:ext cx="3611106" cy="9779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Initial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9AA98-AED4-4FAD-999C-98B64BB9D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147" y="1143000"/>
            <a:ext cx="6382379" cy="4608095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and Physical exam</a:t>
            </a:r>
          </a:p>
          <a:p>
            <a:pPr marL="1138238" lvl="1" indent="-342900"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500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ixed hard mass, obstructive symptoms, cervical lymphadenopathy, or vocal cord paralysis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Thyroid function studies</a:t>
            </a:r>
          </a:p>
          <a:p>
            <a:pPr marL="1138238" lvl="1" indent="-342900"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500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TSH, T3, T4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Radionucleotide thyroid uptake scan if low TSH level</a:t>
            </a:r>
          </a:p>
          <a:p>
            <a:pPr marL="1252538" lvl="1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5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Hyperfunctioning (”hot”) nodule – radioiodine ablation, surgery, or antithyroid therapy. </a:t>
            </a:r>
          </a:p>
          <a:p>
            <a:pPr marL="1252538" lvl="1" indent="-457200"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500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Nonfunctioning (“cold”) nodule requires ultrasonography.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Thyroid ultrasonography</a:t>
            </a:r>
          </a:p>
          <a:p>
            <a:pPr marL="1138238" lvl="1" indent="-342900"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5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ize, anatomy, and echogenicity of the thyroid gland, and adjacent structures in the neck.</a:t>
            </a:r>
          </a:p>
          <a:p>
            <a:pPr marL="1138238" lvl="1" indent="-342900">
              <a:buClr>
                <a:schemeClr val="bg1"/>
              </a:buClr>
              <a:buFont typeface="Wingdings" pitchFamily="2" charset="2"/>
              <a:buChar char="Ø"/>
            </a:pPr>
            <a:r>
              <a:rPr lang="en-US" sz="15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500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be used to select nodules for FNA biopsy</a:t>
            </a:r>
            <a:r>
              <a:rPr lang="en-US" sz="150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500" b="0" i="0" u="none" strike="noStrike" dirty="0">
                <a:solidFill>
                  <a:srgbClr val="2323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FNA determines the pathology of the thyroid nodule and helps determine whether the it requires surgery or if it can be monitored over time.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CCCE07D-3B17-42EC-AE9C-222D13143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074" name="Picture 2" descr="The Thyroid Exam and Physical Diagnosis of Thyroid Disease - YouTube">
            <a:extLst>
              <a:ext uri="{FF2B5EF4-FFF2-40B4-BE49-F238E27FC236}">
                <a16:creationId xmlns:a16="http://schemas.microsoft.com/office/drawing/2014/main" id="{F4A59E3C-8F8D-4D71-BB73-8D8C42F2D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t="15418" b="11907"/>
          <a:stretch/>
        </p:blipFill>
        <p:spPr bwMode="auto">
          <a:xfrm>
            <a:off x="7086872" y="0"/>
            <a:ext cx="504860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yperthyroidism and thyrotoxicosis - Knowledge @ AMBOSS">
            <a:extLst>
              <a:ext uri="{FF2B5EF4-FFF2-40B4-BE49-F238E27FC236}">
                <a16:creationId xmlns:a16="http://schemas.microsoft.com/office/drawing/2014/main" id="{5CBEDAC2-B12C-F151-6D37-24BC690D3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431" y="2865077"/>
            <a:ext cx="4054947" cy="39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34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5FC18AA1-ABE2-6C93-DE67-F1561DA56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936" y="493022"/>
            <a:ext cx="8474128" cy="58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96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DBD4D7-D985-4FC0-B4DA-EFF28F39E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9AB04-482C-6D9B-EBCC-0090E0D3BF64}"/>
              </a:ext>
            </a:extLst>
          </p:cNvPr>
          <p:cNvSpPr txBox="1"/>
          <p:nvPr/>
        </p:nvSpPr>
        <p:spPr>
          <a:xfrm>
            <a:off x="2400300" y="711200"/>
            <a:ext cx="33265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u="sng" dirty="0"/>
              <a:t>TI- RADS SCORE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2B5B33-FB0A-4B64-757A-4F916DCC2312}"/>
              </a:ext>
            </a:extLst>
          </p:cNvPr>
          <p:cNvSpPr txBox="1"/>
          <p:nvPr/>
        </p:nvSpPr>
        <p:spPr>
          <a:xfrm>
            <a:off x="2400300" y="1397674"/>
            <a:ext cx="83566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Thyroid Imaging Reporting and Data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five ultrasound features of thyroid nodules used in TI-RADS are: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Echogenicity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Margin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unctate echogenic foci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Each item is given points.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effectLst/>
              <a:latin typeface="Helvetica Neue" panose="02000503000000020004" pitchFamily="2" charset="0"/>
            </a:endParaRPr>
          </a:p>
        </p:txBody>
      </p:sp>
      <p:pic>
        <p:nvPicPr>
          <p:cNvPr id="16" name="Picture 1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1891CC6-DDD5-EF87-C680-9ADCCE11D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4229218"/>
            <a:ext cx="8140174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5648-EC4F-4D61-9453-4E038C03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0" y="803312"/>
            <a:ext cx="2619939" cy="631788"/>
          </a:xfrm>
        </p:spPr>
        <p:txBody>
          <a:bodyPr/>
          <a:lstStyle/>
          <a:p>
            <a:pPr algn="ctr"/>
            <a:r>
              <a:rPr lang="en-US" u="sng" dirty="0"/>
              <a:t>Composition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A18D9-DF9D-45C8-A71D-661F2BD2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5B6533-FDD3-F97D-7369-023FD2F43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300" y="0"/>
            <a:ext cx="3187700" cy="2082800"/>
          </a:xfrm>
          <a:prstGeom prst="rect">
            <a:avLst/>
          </a:prstGeom>
        </p:spPr>
      </p:pic>
      <p:pic>
        <p:nvPicPr>
          <p:cNvPr id="12" name="Picture 11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DF03D35F-BEA5-1DD7-0C95-F0D5D011A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93" y="1442579"/>
            <a:ext cx="3865785" cy="2529475"/>
          </a:xfrm>
          <a:prstGeom prst="rect">
            <a:avLst/>
          </a:prstGeom>
        </p:spPr>
      </p:pic>
      <p:pic>
        <p:nvPicPr>
          <p:cNvPr id="14" name="Picture 13" descr="A close-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ED9B7F6-10D6-92FC-ECE5-F92F39A1E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439" y="1407472"/>
            <a:ext cx="3906466" cy="2564582"/>
          </a:xfrm>
          <a:prstGeom prst="rect">
            <a:avLst/>
          </a:prstGeom>
        </p:spPr>
      </p:pic>
      <p:pic>
        <p:nvPicPr>
          <p:cNvPr id="16" name="Picture 15" descr="A picture containing outdoor&#10;&#10;Description automatically generated">
            <a:extLst>
              <a:ext uri="{FF2B5EF4-FFF2-40B4-BE49-F238E27FC236}">
                <a16:creationId xmlns:a16="http://schemas.microsoft.com/office/drawing/2014/main" id="{02F567EC-F051-3FB3-5D69-27F2F4D57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537" y="4281450"/>
            <a:ext cx="3629163" cy="25765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DBC37F-F292-DCB2-3EB0-ACD4AC3F8F9F}"/>
              </a:ext>
            </a:extLst>
          </p:cNvPr>
          <p:cNvSpPr txBox="1"/>
          <p:nvPr/>
        </p:nvSpPr>
        <p:spPr>
          <a:xfrm>
            <a:off x="2524763" y="385930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Cystic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54A5DD-7851-E7CD-8FE3-B942F7CBE6DD}"/>
              </a:ext>
            </a:extLst>
          </p:cNvPr>
          <p:cNvSpPr txBox="1"/>
          <p:nvPr/>
        </p:nvSpPr>
        <p:spPr>
          <a:xfrm>
            <a:off x="6390548" y="389154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Spongiform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DC617F-58FF-89C9-D26E-5B171105D151}"/>
              </a:ext>
            </a:extLst>
          </p:cNvPr>
          <p:cNvSpPr txBox="1"/>
          <p:nvPr/>
        </p:nvSpPr>
        <p:spPr>
          <a:xfrm>
            <a:off x="6616700" y="65602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</a:t>
            </a:r>
          </a:p>
        </p:txBody>
      </p:sp>
    </p:spTree>
    <p:extLst>
      <p:ext uri="{BB962C8B-B14F-4D97-AF65-F5344CB8AC3E}">
        <p14:creationId xmlns:p14="http://schemas.microsoft.com/office/powerpoint/2010/main" val="2262191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5648-EC4F-4D61-9453-4E038C03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0" y="803312"/>
            <a:ext cx="2619939" cy="631788"/>
          </a:xfrm>
        </p:spPr>
        <p:txBody>
          <a:bodyPr>
            <a:normAutofit fontScale="90000"/>
          </a:bodyPr>
          <a:lstStyle/>
          <a:p>
            <a:pPr algn="ctr"/>
            <a:r>
              <a:rPr lang="en-US" u="sng" dirty="0"/>
              <a:t>Echogenicity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A18D9-DF9D-45C8-A71D-661F2BD2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07F62C1-9B3F-B577-EAD0-048E7B04E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400" y="0"/>
            <a:ext cx="3022600" cy="1981200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9F337DE-46F6-D637-0919-9B5743F15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807" y="2094858"/>
            <a:ext cx="9112881" cy="4763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A3C03C-C14F-023C-4232-4A4AAADD2B4E}"/>
              </a:ext>
            </a:extLst>
          </p:cNvPr>
          <p:cNvSpPr txBox="1"/>
          <p:nvPr/>
        </p:nvSpPr>
        <p:spPr>
          <a:xfrm>
            <a:off x="1276807" y="1548758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Anechoic: lesion is completely black and cystic </a:t>
            </a:r>
          </a:p>
        </p:txBody>
      </p:sp>
    </p:spTree>
    <p:extLst>
      <p:ext uri="{BB962C8B-B14F-4D97-AF65-F5344CB8AC3E}">
        <p14:creationId xmlns:p14="http://schemas.microsoft.com/office/powerpoint/2010/main" val="1468807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5648-EC4F-4D61-9453-4E038C033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100" y="816012"/>
            <a:ext cx="2619939" cy="631788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Shape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A18D9-DF9D-45C8-A71D-661F2BD2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95D9CAB-C199-C4E3-2B7D-69C42C128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9206" y="0"/>
            <a:ext cx="3098800" cy="134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08B538-E2D6-A5A2-7EF8-72240172D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283" y="1555917"/>
            <a:ext cx="4736393" cy="46970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A9557F-3791-989F-D88E-9BDECCD31F25}"/>
              </a:ext>
            </a:extLst>
          </p:cNvPr>
          <p:cNvSpPr txBox="1"/>
          <p:nvPr/>
        </p:nvSpPr>
        <p:spPr>
          <a:xfrm>
            <a:off x="2921469" y="6253004"/>
            <a:ext cx="621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taller than wide shape is a strong predictor of malignancy</a:t>
            </a:r>
          </a:p>
        </p:txBody>
      </p:sp>
    </p:spTree>
    <p:extLst>
      <p:ext uri="{BB962C8B-B14F-4D97-AF65-F5344CB8AC3E}">
        <p14:creationId xmlns:p14="http://schemas.microsoft.com/office/powerpoint/2010/main" val="30718491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6052644-F409-493B-8E91-969D43897F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F4B188-9E41-4609-81DC-EA2587D009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AFE2A1-77F8-441E-9B9F-DD61C354F4F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{19036390-F16A-E74C-B0A1-779C988733A0}tf16401378</Template>
  <TotalTime>464</TotalTime>
  <Words>820</Words>
  <Application>Microsoft Macintosh PowerPoint</Application>
  <PresentationFormat>Widescreen</PresentationFormat>
  <Paragraphs>120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MS Shell Dlg 2</vt:lpstr>
      <vt:lpstr>Arial</vt:lpstr>
      <vt:lpstr>Arial</vt:lpstr>
      <vt:lpstr>Calibri</vt:lpstr>
      <vt:lpstr>Helvetica Neue</vt:lpstr>
      <vt:lpstr>Merriweather</vt:lpstr>
      <vt:lpstr>Noto Sans</vt:lpstr>
      <vt:lpstr>Open Sans</vt:lpstr>
      <vt:lpstr>Wingdings</vt:lpstr>
      <vt:lpstr>Wingdings 3</vt:lpstr>
      <vt:lpstr>Madison</vt:lpstr>
      <vt:lpstr>Thyroid Nodule Workup</vt:lpstr>
      <vt:lpstr>PowerPoint Presentation</vt:lpstr>
      <vt:lpstr>Thyroid Nodules</vt:lpstr>
      <vt:lpstr>Initial Evaluation</vt:lpstr>
      <vt:lpstr>PowerPoint Presentation</vt:lpstr>
      <vt:lpstr>PowerPoint Presentation</vt:lpstr>
      <vt:lpstr>Composition</vt:lpstr>
      <vt:lpstr>Echogenicity</vt:lpstr>
      <vt:lpstr>Shape</vt:lpstr>
      <vt:lpstr>Margin</vt:lpstr>
      <vt:lpstr>Echogenic foci</vt:lpstr>
      <vt:lpstr>PowerPoint Presentation</vt:lpstr>
      <vt:lpstr>The Bethesda System for Reporting Thyroid Cytopathology (TBSRTC) or the Bethesda Classification</vt:lpstr>
      <vt:lpstr>Bethesda Class III and IV</vt:lpstr>
      <vt:lpstr>Bethesda Class V and VI</vt:lpstr>
      <vt:lpstr>Thyroid Surgery Complications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Thyroid Nodule Workup</dc:title>
  <dc:creator>Albert, Andria - (andriaa)</dc:creator>
  <cp:lastModifiedBy>Albert, Andria - (andriaa)</cp:lastModifiedBy>
  <cp:revision>12</cp:revision>
  <dcterms:created xsi:type="dcterms:W3CDTF">2023-02-05T05:15:41Z</dcterms:created>
  <dcterms:modified xsi:type="dcterms:W3CDTF">2023-02-09T05:02:53Z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