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9"/>
    <p:restoredTop sz="94585"/>
  </p:normalViewPr>
  <p:slideViewPr>
    <p:cSldViewPr snapToGrid="0">
      <p:cViewPr varScale="1">
        <p:scale>
          <a:sx n="96" d="100"/>
          <a:sy n="96" d="100"/>
        </p:scale>
        <p:origin x="67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67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7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14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5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1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9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9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3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FC57A76-8841-A045-94BD-9FAB3B0A198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935064D-1C95-BF4D-8F1E-D78D7404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4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F0D38-27B6-B3F5-953D-8F1A31253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367" y="1424907"/>
            <a:ext cx="10089266" cy="3089862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Surgical Wound Classification (SWC) and Surgical Site Infections (SSI)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AB555-0A9E-5A31-586D-730B1581D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43638"/>
            <a:ext cx="9144000" cy="614362"/>
          </a:xfrm>
        </p:spPr>
        <p:txBody>
          <a:bodyPr/>
          <a:lstStyle/>
          <a:p>
            <a:r>
              <a:rPr lang="en-US" dirty="0"/>
              <a:t>Emily Dereszkiewicz</a:t>
            </a:r>
          </a:p>
        </p:txBody>
      </p:sp>
    </p:spTree>
    <p:extLst>
      <p:ext uri="{BB962C8B-B14F-4D97-AF65-F5344CB8AC3E}">
        <p14:creationId xmlns:p14="http://schemas.microsoft.com/office/powerpoint/2010/main" val="2621867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0A3-37E5-1DB9-E2C1-BD907E34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Antibiotic Prophylaxis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88C5-5768-CD46-2F8C-BB14F9275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38" y="2649619"/>
            <a:ext cx="10486123" cy="350811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sz="2900" b="1" dirty="0">
                <a:solidFill>
                  <a:srgbClr val="404040"/>
                </a:solidFill>
              </a:rPr>
              <a:t>Class I:</a:t>
            </a:r>
            <a:r>
              <a:rPr lang="en-US" sz="2900" dirty="0">
                <a:solidFill>
                  <a:srgbClr val="404040"/>
                </a:solidFill>
              </a:rPr>
              <a:t> Not required. Recommended for procedures in which prosthetic devices are implanted or if patient is immunocompromised</a:t>
            </a:r>
          </a:p>
          <a:p>
            <a:pPr>
              <a:lnSpc>
                <a:spcPct val="90000"/>
              </a:lnSpc>
            </a:pPr>
            <a:endParaRPr lang="en-US" sz="29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900" b="1" dirty="0">
                <a:solidFill>
                  <a:srgbClr val="404040"/>
                </a:solidFill>
              </a:rPr>
              <a:t>Class II:</a:t>
            </a:r>
            <a:r>
              <a:rPr lang="en-US" sz="2900" dirty="0">
                <a:solidFill>
                  <a:srgbClr val="404040"/>
                </a:solidFill>
              </a:rPr>
              <a:t> Prophylaxis is advised</a:t>
            </a:r>
          </a:p>
          <a:p>
            <a:pPr>
              <a:lnSpc>
                <a:spcPct val="90000"/>
              </a:lnSpc>
            </a:pPr>
            <a:endParaRPr lang="en-US" sz="29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900" i="1" u="sng" dirty="0">
                <a:solidFill>
                  <a:srgbClr val="404040"/>
                </a:solidFill>
              </a:rPr>
              <a:t>CDC guideline:</a:t>
            </a:r>
            <a:r>
              <a:rPr lang="en-US" sz="2900" i="1" dirty="0">
                <a:solidFill>
                  <a:srgbClr val="404040"/>
                </a:solidFill>
              </a:rPr>
              <a:t> In Class I and II, do not give additional prophylactic antimicrobial agent doses after the surgical incision is closed in the OR</a:t>
            </a:r>
          </a:p>
          <a:p>
            <a:pPr>
              <a:lnSpc>
                <a:spcPct val="90000"/>
              </a:lnSpc>
            </a:pPr>
            <a:endParaRPr lang="en-US" sz="29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900" b="1" dirty="0">
                <a:solidFill>
                  <a:srgbClr val="404040"/>
                </a:solidFill>
              </a:rPr>
              <a:t>Class III: </a:t>
            </a:r>
            <a:r>
              <a:rPr lang="en-US" sz="2900" dirty="0">
                <a:solidFill>
                  <a:srgbClr val="404040"/>
                </a:solidFill>
              </a:rPr>
              <a:t>Prophylaxis is advised</a:t>
            </a:r>
          </a:p>
          <a:p>
            <a:pPr>
              <a:lnSpc>
                <a:spcPct val="90000"/>
              </a:lnSpc>
            </a:pPr>
            <a:endParaRPr lang="en-US" sz="29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900" b="1" dirty="0">
                <a:solidFill>
                  <a:srgbClr val="404040"/>
                </a:solidFill>
              </a:rPr>
              <a:t>Class IV: </a:t>
            </a:r>
            <a:r>
              <a:rPr lang="en-US" sz="2900" dirty="0">
                <a:solidFill>
                  <a:srgbClr val="404040"/>
                </a:solidFill>
              </a:rPr>
              <a:t>abx use is classified as </a:t>
            </a:r>
            <a:r>
              <a:rPr lang="en-US" sz="2900" u="sng" dirty="0">
                <a:solidFill>
                  <a:srgbClr val="404040"/>
                </a:solidFill>
              </a:rPr>
              <a:t>treatment</a:t>
            </a:r>
            <a:r>
              <a:rPr lang="en-US" sz="2900" dirty="0">
                <a:solidFill>
                  <a:srgbClr val="404040"/>
                </a:solidFill>
              </a:rPr>
              <a:t> of presumed infection, </a:t>
            </a:r>
            <a:r>
              <a:rPr lang="en-US" sz="2900" u="sng" dirty="0">
                <a:solidFill>
                  <a:srgbClr val="404040"/>
                </a:solidFill>
              </a:rPr>
              <a:t>not prophylaxis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1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78378-1849-81D0-CB00-6EE4BFFC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E3862-0738-C976-CCC0-E59DA0FC9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197" y="2487405"/>
            <a:ext cx="10787605" cy="4138681"/>
          </a:xfrm>
        </p:spPr>
        <p:txBody>
          <a:bodyPr>
            <a:normAutofit fontScale="85000" lnSpcReduction="20000"/>
          </a:bodyPr>
          <a:lstStyle/>
          <a:p>
            <a:r>
              <a:rPr lang="en-US" sz="26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Defined as an infection related to a surgical procedure that occurs near the surgical site within 30 days of surgery</a:t>
            </a:r>
          </a:p>
          <a:p>
            <a:pPr lvl="1"/>
            <a:r>
              <a:rPr lang="en-US" sz="24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90 days after surgery when an implant is involved</a:t>
            </a:r>
          </a:p>
          <a:p>
            <a:endParaRPr lang="en-US" sz="2600" b="0" i="0" u="none" strike="noStrike" dirty="0">
              <a:solidFill>
                <a:srgbClr val="404040"/>
              </a:solidFill>
              <a:effectLst/>
              <a:latin typeface="Cambria" panose="02040503050406030204" pitchFamily="18" charset="0"/>
            </a:endParaRPr>
          </a:p>
          <a:p>
            <a:r>
              <a:rPr lang="en-US" sz="26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Patients with SSIs are twice as likely to die, 60% more likely to be admitted to the intensive care unit, and more than five times more likely to be readmitted to the hospital after discharge</a:t>
            </a:r>
          </a:p>
          <a:p>
            <a:endParaRPr lang="en-US" sz="2600" b="0" i="0" u="none" strike="noStrike" dirty="0">
              <a:solidFill>
                <a:srgbClr val="404040"/>
              </a:solidFill>
              <a:effectLst/>
              <a:latin typeface="Cambria" panose="02040503050406030204" pitchFamily="18" charset="0"/>
            </a:endParaRPr>
          </a:p>
          <a:p>
            <a:r>
              <a:rPr lang="en-US" sz="26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Proactive care and close monitoring is crucial </a:t>
            </a:r>
          </a:p>
          <a:p>
            <a:pPr lvl="1"/>
            <a:r>
              <a:rPr lang="en-US" sz="2300" dirty="0">
                <a:solidFill>
                  <a:srgbClr val="404040"/>
                </a:solidFill>
                <a:latin typeface="Cambria" panose="02040503050406030204" pitchFamily="18" charset="0"/>
              </a:rPr>
              <a:t>O</a:t>
            </a:r>
            <a:r>
              <a:rPr lang="en-US" sz="23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ccurs in approximately 4% of clean wounds and 35% of grossly contaminated wounds</a:t>
            </a:r>
          </a:p>
          <a:p>
            <a:pPr lvl="1"/>
            <a:r>
              <a:rPr lang="en-US" sz="2300" b="0" i="0" u="none" strike="noStrike" dirty="0">
                <a:solidFill>
                  <a:srgbClr val="404040"/>
                </a:solidFill>
                <a:effectLst/>
                <a:latin typeface="Cambria" panose="02040503050406030204" pitchFamily="18" charset="0"/>
              </a:rPr>
              <a:t>Account for 14-16% of the estimated 2 million hospital acquired infections affecting hospitalized patients in the United States</a:t>
            </a:r>
          </a:p>
          <a:p>
            <a:pPr marL="0" indent="0">
              <a:buNone/>
            </a:pPr>
            <a:endParaRPr lang="en-US" sz="2600" b="0" i="0" u="none" strike="noStrike" dirty="0">
              <a:solidFill>
                <a:srgbClr val="404040"/>
              </a:solidFill>
              <a:effectLst/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8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6B38-09C8-1BC5-755F-94C15252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SSI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09690-BA16-5A06-7663-54C4025C9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533" y="2580170"/>
            <a:ext cx="10572933" cy="36817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404040"/>
                </a:solidFill>
              </a:rPr>
              <a:t>Superficial incisional:  </a:t>
            </a:r>
            <a:r>
              <a:rPr lang="en-US" sz="2000" dirty="0">
                <a:solidFill>
                  <a:srgbClr val="404040"/>
                </a:solidFill>
              </a:rPr>
              <a:t>involves only skin and subcutaneous tissue of incision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404040"/>
                </a:solidFill>
              </a:rPr>
              <a:t>Accounts for more than half of all SSIs for all categories of surgery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404040"/>
                </a:solidFill>
              </a:rPr>
              <a:t>Deep incisional: </a:t>
            </a:r>
            <a:r>
              <a:rPr lang="en-US" sz="2000" dirty="0">
                <a:solidFill>
                  <a:srgbClr val="404040"/>
                </a:solidFill>
              </a:rPr>
              <a:t>involves tissues deep to the incision (eg, muscle or fascia)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404040"/>
                </a:solidFill>
              </a:rPr>
              <a:t>Organ/space:  </a:t>
            </a:r>
            <a:r>
              <a:rPr lang="en-US" sz="2000" dirty="0">
                <a:solidFill>
                  <a:srgbClr val="404040"/>
                </a:solidFill>
              </a:rPr>
              <a:t>involves organs and spaces manipulated or opened during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63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8435-E866-9651-8F9E-C08AD59CE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710049"/>
            <a:ext cx="7729728" cy="1188720"/>
          </a:xfrm>
        </p:spPr>
        <p:txBody>
          <a:bodyPr/>
          <a:lstStyle/>
          <a:p>
            <a:pPr algn="ctr"/>
            <a:r>
              <a:rPr lang="en-US" dirty="0"/>
              <a:t>Clinical Signs of SSI and Approach to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AF08E-7F56-9353-4ACC-1A43D4668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20" y="2075003"/>
            <a:ext cx="11099157" cy="46672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404040"/>
                </a:solidFill>
              </a:rPr>
              <a:t>Superficial SSI: </a:t>
            </a:r>
            <a:r>
              <a:rPr lang="en-US" sz="1600" dirty="0">
                <a:solidFill>
                  <a:srgbClr val="404040"/>
                </a:solidFill>
              </a:rPr>
              <a:t>localized swelling, pain, erythema, warmth, purulent drainage from the superficial incision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404040"/>
                </a:solidFill>
              </a:rPr>
              <a:t>I</a:t>
            </a:r>
            <a:r>
              <a:rPr lang="en-US" sz="1600" dirty="0">
                <a:solidFill>
                  <a:srgbClr val="404040"/>
                </a:solidFill>
              </a:rPr>
              <a:t>maging is generally unnecessary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Treatment: wound exploration and debridement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Antibiotics only if there is associated cellulitis</a:t>
            </a:r>
          </a:p>
          <a:p>
            <a:pPr lvl="1">
              <a:lnSpc>
                <a:spcPct val="90000"/>
              </a:lnSpc>
            </a:pPr>
            <a:endParaRPr lang="en-US" sz="16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404040"/>
                </a:solidFill>
              </a:rPr>
              <a:t>Deep SSI: </a:t>
            </a:r>
            <a:r>
              <a:rPr lang="en-US" sz="1600" dirty="0">
                <a:solidFill>
                  <a:srgbClr val="404040"/>
                </a:solidFill>
              </a:rPr>
              <a:t>fever, purulent drainage from deep incision, spontaneous wound dehiscence, delayed wound healing or non-healing areas, evidence of abscess formation or fluid collection in the deeper tissue layers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Imaging may be helpful to estimate the depth and extent of infection to guide the approach to source control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Treatment requires antibiotic administration and wound debridement</a:t>
            </a:r>
          </a:p>
          <a:p>
            <a:pPr lvl="1">
              <a:lnSpc>
                <a:spcPct val="90000"/>
              </a:lnSpc>
            </a:pPr>
            <a:endParaRPr lang="en-US" sz="16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rgbClr val="404040"/>
                </a:solidFill>
              </a:rPr>
              <a:t>Organ/space SSI:</a:t>
            </a:r>
            <a:r>
              <a:rPr lang="en-US" sz="1600" dirty="0">
                <a:solidFill>
                  <a:srgbClr val="404040"/>
                </a:solidFill>
              </a:rPr>
              <a:t> abscess formation within the organ or space, purulent drainage from a drain placed into the space, signs of sepsis, positive cultures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Imaging is necessary to identify any fluid collections or abscess in operated region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404040"/>
                </a:solidFill>
              </a:rPr>
              <a:t>Diagnosis is confirmed through positive cultures of fluid obtained during a drainage procedure, which guides antibiotic therapy</a:t>
            </a:r>
          </a:p>
        </p:txBody>
      </p:sp>
    </p:spTree>
    <p:extLst>
      <p:ext uri="{BB962C8B-B14F-4D97-AF65-F5344CB8AC3E}">
        <p14:creationId xmlns:p14="http://schemas.microsoft.com/office/powerpoint/2010/main" val="836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D81E-63E1-698D-BB4B-8DEAF335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Surgical Wound Classification?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746D-8F8F-E82E-ECFD-86C65448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40" y="2383402"/>
            <a:ext cx="10578720" cy="3101983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404040"/>
                </a:solidFill>
              </a:rPr>
              <a:t>Standardized approach to reduce postop infections and help improve patient outcomes </a:t>
            </a:r>
          </a:p>
          <a:p>
            <a:r>
              <a:rPr lang="en-US" sz="2000" dirty="0">
                <a:solidFill>
                  <a:srgbClr val="404040"/>
                </a:solidFill>
              </a:rPr>
              <a:t>Categorizes surgical wounds based on the level of bacterial contamination at the time of the procedure </a:t>
            </a:r>
          </a:p>
          <a:p>
            <a:r>
              <a:rPr lang="en-US" sz="2000" dirty="0">
                <a:solidFill>
                  <a:srgbClr val="404040"/>
                </a:solidFill>
              </a:rPr>
              <a:t>Helps predict risk for developing SSIs </a:t>
            </a:r>
          </a:p>
          <a:p>
            <a:r>
              <a:rPr lang="en-US" sz="2000" dirty="0">
                <a:solidFill>
                  <a:srgbClr val="404040"/>
                </a:solidFill>
              </a:rPr>
              <a:t>Guides perioperative decision-making and management 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Surgical technique (contamination prevention, sterile field management, tissue handling)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Use of antibiotics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Wound closure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</a:rPr>
              <a:t>Wound dressing</a:t>
            </a:r>
          </a:p>
        </p:txBody>
      </p:sp>
    </p:spTree>
    <p:extLst>
      <p:ext uri="{BB962C8B-B14F-4D97-AF65-F5344CB8AC3E}">
        <p14:creationId xmlns:p14="http://schemas.microsoft.com/office/powerpoint/2010/main" val="391002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F09E5-1507-BC84-3EB4-35EAD6A7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CDC Established Wound Classes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065F7-D478-705D-083A-32A1BBACE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078" y="2672767"/>
            <a:ext cx="8503843" cy="310198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>
                <a:solidFill>
                  <a:srgbClr val="404040"/>
                </a:solidFill>
              </a:rPr>
              <a:t>4 wound classes</a:t>
            </a:r>
          </a:p>
          <a:p>
            <a:pPr lvl="1"/>
            <a:r>
              <a:rPr lang="en-US" sz="2600" dirty="0">
                <a:solidFill>
                  <a:srgbClr val="404040"/>
                </a:solidFill>
              </a:rPr>
              <a:t>Class I – Clean </a:t>
            </a:r>
          </a:p>
          <a:p>
            <a:pPr lvl="1"/>
            <a:r>
              <a:rPr lang="en-US" sz="2600" dirty="0">
                <a:solidFill>
                  <a:srgbClr val="404040"/>
                </a:solidFill>
              </a:rPr>
              <a:t>Class II – Clean-Contaminated </a:t>
            </a:r>
          </a:p>
          <a:p>
            <a:pPr lvl="1"/>
            <a:r>
              <a:rPr lang="en-US" sz="2600" dirty="0">
                <a:solidFill>
                  <a:srgbClr val="404040"/>
                </a:solidFill>
              </a:rPr>
              <a:t>Class III – Contaminated </a:t>
            </a:r>
          </a:p>
          <a:p>
            <a:pPr lvl="1"/>
            <a:r>
              <a:rPr lang="en-US" sz="2600" dirty="0">
                <a:solidFill>
                  <a:srgbClr val="404040"/>
                </a:solidFill>
              </a:rPr>
              <a:t>Class IV – Dirty/Infected </a:t>
            </a:r>
          </a:p>
          <a:p>
            <a:pPr marL="228600" lvl="1" indent="0">
              <a:buNone/>
            </a:pPr>
            <a:endParaRPr lang="en-US" sz="3200" dirty="0">
              <a:solidFill>
                <a:srgbClr val="404040"/>
              </a:solidFill>
            </a:endParaRPr>
          </a:p>
          <a:p>
            <a:r>
              <a:rPr lang="en-US" sz="3200" dirty="0">
                <a:solidFill>
                  <a:srgbClr val="404040"/>
                </a:solidFill>
              </a:rPr>
              <a:t>Higher wound class → increased risk for SSI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2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8E21A-729D-F5D0-6618-722E9E91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I – Clean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F7F0C-8FD3-0A4D-AB9B-A3A99665F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67" y="2533871"/>
            <a:ext cx="10329865" cy="4109997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rgbClr val="404040"/>
                </a:solidFill>
              </a:rPr>
              <a:t>Non-infected, non-inflamed wounds with no entry into the respiratory, GI, GU or biliary tracts</a:t>
            </a:r>
          </a:p>
          <a:p>
            <a:pPr marL="0" indent="0"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r>
              <a:rPr lang="en-US" sz="2200" dirty="0">
                <a:solidFill>
                  <a:srgbClr val="404040"/>
                </a:solidFill>
              </a:rPr>
              <a:t>Typically occur under elective and sterile conditions</a:t>
            </a:r>
          </a:p>
          <a:p>
            <a:pPr marL="0" indent="0"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r>
              <a:rPr lang="en-US" sz="2200" u="sng" dirty="0">
                <a:solidFill>
                  <a:srgbClr val="404040"/>
                </a:solidFill>
              </a:rPr>
              <a:t>Examples:</a:t>
            </a:r>
            <a:r>
              <a:rPr lang="en-US" sz="2200" dirty="0">
                <a:solidFill>
                  <a:srgbClr val="404040"/>
                </a:solidFill>
              </a:rPr>
              <a:t> hernia repair (without bowel involvement), simple skin/mass excisions or biopsies, ex lap (bowel not entered), Nissen fundoplication, vascular cases (eg, AAA repair, vessel biopsy, carotid endarterectomy), thyroidectomy, mastectomy</a:t>
            </a:r>
          </a:p>
          <a:p>
            <a:pPr marL="0" indent="0"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r>
              <a:rPr lang="en-US" sz="2200" b="1" dirty="0">
                <a:solidFill>
                  <a:srgbClr val="404040"/>
                </a:solidFill>
              </a:rPr>
              <a:t>SSI risk: 1%-5%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7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D804-9513-134D-1B60-2870B251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II – Clean-Contaminated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AAB21-6FAC-6D73-8F5C-F8C2A9C90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007" y="2614895"/>
            <a:ext cx="9999986" cy="354283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04040"/>
                </a:solidFill>
              </a:rPr>
              <a:t>Involves entry into the respiratory, GI, GU, or biliary tracts under controlled conditions and without significant or unusual contamination 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u="sng" dirty="0">
                <a:solidFill>
                  <a:srgbClr val="404040"/>
                </a:solidFill>
              </a:rPr>
              <a:t>Examples:</a:t>
            </a:r>
            <a:r>
              <a:rPr lang="en-US" sz="2000" dirty="0">
                <a:solidFill>
                  <a:srgbClr val="404040"/>
                </a:solidFill>
              </a:rPr>
              <a:t> cholecystectomy (chronic inflammation), appendectomy (chronic inflammation, non-perforated), colectomy, bowel resection without spillage, G-tube placement, gastric bypass 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b="1" dirty="0">
                <a:solidFill>
                  <a:srgbClr val="404040"/>
                </a:solidFill>
              </a:rPr>
              <a:t>SSI risk: 3%-11%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3864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FFEF7-6E31-BCE5-937C-28C4B4BB3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III – Contaminated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232A6-55D2-AB13-27C1-7ADE4F635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67" y="2545447"/>
            <a:ext cx="10329865" cy="3982675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04040"/>
                </a:solidFill>
              </a:rPr>
              <a:t>Open, fresh, accidental wounds, or if there is gross spillage of bowel contents or bile, or if there is a major break in sterile technique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dirty="0">
                <a:solidFill>
                  <a:srgbClr val="404040"/>
                </a:solidFill>
              </a:rPr>
              <a:t>Also includes wounds in which acute, non-purulent inflammation is encountered  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u="sng" dirty="0">
                <a:solidFill>
                  <a:srgbClr val="404040"/>
                </a:solidFill>
              </a:rPr>
              <a:t>Examples:</a:t>
            </a:r>
            <a:r>
              <a:rPr lang="en-US" sz="2000" dirty="0">
                <a:solidFill>
                  <a:srgbClr val="404040"/>
                </a:solidFill>
              </a:rPr>
              <a:t> open trauma wound &lt; 4hrs (eg, GSW, stab wound, open </a:t>
            </a:r>
            <a:r>
              <a:rPr lang="en-US" sz="2000" dirty="0" err="1">
                <a:solidFill>
                  <a:srgbClr val="404040"/>
                </a:solidFill>
              </a:rPr>
              <a:t>Fx</a:t>
            </a:r>
            <a:r>
              <a:rPr lang="en-US" sz="2000" dirty="0">
                <a:solidFill>
                  <a:srgbClr val="404040"/>
                </a:solidFill>
              </a:rPr>
              <a:t>), cholecystectomy (acute inflammation, significant bile spillage), appendectomy (acute inflammation, non-ruptured), amputation of “dry” gangrene, necrotic bowel resection with gross spillage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04040"/>
                </a:solidFill>
              </a:rPr>
              <a:t> </a:t>
            </a:r>
          </a:p>
          <a:p>
            <a:r>
              <a:rPr lang="en-US" sz="2000" b="1" dirty="0">
                <a:solidFill>
                  <a:srgbClr val="404040"/>
                </a:solidFill>
              </a:rPr>
              <a:t>SSI risk: 10%-17%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2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6D3F-90D9-CD4C-FE17-50B26EC04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IV – Dirty/Infected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93118-C6BE-36B1-7C25-E8CDF60B1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251" y="2626470"/>
            <a:ext cx="9913176" cy="3101983"/>
          </a:xfrm>
        </p:spPr>
        <p:txBody>
          <a:bodyPr/>
          <a:lstStyle/>
          <a:p>
            <a:r>
              <a:rPr lang="en-US" sz="2000" dirty="0">
                <a:solidFill>
                  <a:srgbClr val="404040"/>
                </a:solidFill>
              </a:rPr>
              <a:t>Wounds with existing infection </a:t>
            </a:r>
            <a:r>
              <a:rPr lang="en-US" sz="2000" u="sng" dirty="0">
                <a:solidFill>
                  <a:srgbClr val="404040"/>
                </a:solidFill>
              </a:rPr>
              <a:t>before</a:t>
            </a:r>
            <a:r>
              <a:rPr lang="en-US" sz="2000" dirty="0">
                <a:solidFill>
                  <a:srgbClr val="404040"/>
                </a:solidFill>
              </a:rPr>
              <a:t> surgery, involves operating on an already infected area 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u="sng" dirty="0">
                <a:solidFill>
                  <a:srgbClr val="404040"/>
                </a:solidFill>
              </a:rPr>
              <a:t>Examples</a:t>
            </a:r>
            <a:r>
              <a:rPr lang="en-US" sz="2000" dirty="0">
                <a:solidFill>
                  <a:srgbClr val="404040"/>
                </a:solidFill>
              </a:rPr>
              <a:t>: abscess I&amp;D, NSTI, perforated bowel resection, perforated appendicitis, perforated bowel (prior to incision), amputation for “wet” gangrene, old traumatic wounds with active infection or retained devitalized tissue </a:t>
            </a:r>
          </a:p>
          <a:p>
            <a:pPr marL="0" indent="0">
              <a:buNone/>
            </a:pPr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b="1" dirty="0">
                <a:solidFill>
                  <a:srgbClr val="404040"/>
                </a:solidFill>
              </a:rPr>
              <a:t>SSI risk: &gt;27%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6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flowchart of a patient&#10;&#10;Description automatically generated">
            <a:extLst>
              <a:ext uri="{FF2B5EF4-FFF2-40B4-BE49-F238E27FC236}">
                <a16:creationId xmlns:a16="http://schemas.microsoft.com/office/drawing/2014/main" id="{B67DDE2A-BE10-6B58-45C1-EE848AC6A6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2409" y="0"/>
            <a:ext cx="6087182" cy="6858000"/>
          </a:xfrm>
        </p:spPr>
      </p:pic>
    </p:spTree>
    <p:extLst>
      <p:ext uri="{BB962C8B-B14F-4D97-AF65-F5344CB8AC3E}">
        <p14:creationId xmlns:p14="http://schemas.microsoft.com/office/powerpoint/2010/main" val="149354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2F7B2-5803-324E-15D4-7CB1500F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Antibiotic Prophylaxis for SSI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24981-2A82-5012-7BF6-579C1F37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662" y="2510723"/>
            <a:ext cx="10416675" cy="3959525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rgbClr val="404040"/>
                </a:solidFill>
              </a:rPr>
              <a:t>Antibiotic prophylaxis reduces SSI incidence</a:t>
            </a:r>
          </a:p>
          <a:p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dirty="0">
                <a:solidFill>
                  <a:srgbClr val="404040"/>
                </a:solidFill>
              </a:rPr>
              <a:t>Common agent: Ancef </a:t>
            </a:r>
          </a:p>
          <a:p>
            <a:pPr lvl="1"/>
            <a:r>
              <a:rPr lang="en-US" sz="1700" dirty="0">
                <a:solidFill>
                  <a:srgbClr val="404040"/>
                </a:solidFill>
              </a:rPr>
              <a:t>Plus Flagyl for anaerobic coverage when necessary (eg, appendectomy, colorectal)</a:t>
            </a:r>
          </a:p>
          <a:p>
            <a:pPr lvl="1"/>
            <a:r>
              <a:rPr lang="en-US" sz="1700" dirty="0">
                <a:solidFill>
                  <a:srgbClr val="404040"/>
                </a:solidFill>
              </a:rPr>
              <a:t>Or Zosyn</a:t>
            </a:r>
          </a:p>
          <a:p>
            <a:pPr lvl="1"/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dirty="0">
                <a:solidFill>
                  <a:srgbClr val="404040"/>
                </a:solidFill>
              </a:rPr>
              <a:t>Pre-operative antibiotics should be administered </a:t>
            </a:r>
            <a:r>
              <a:rPr lang="en-US" sz="2000" u="sng" dirty="0">
                <a:solidFill>
                  <a:srgbClr val="404040"/>
                </a:solidFill>
              </a:rPr>
              <a:t>&lt;60 minutes prior to incision</a:t>
            </a:r>
            <a:endParaRPr lang="en-US" sz="2000" dirty="0">
              <a:solidFill>
                <a:srgbClr val="404040"/>
              </a:solidFill>
            </a:endParaRPr>
          </a:p>
          <a:p>
            <a:endParaRPr lang="en-US" sz="2000" dirty="0">
              <a:solidFill>
                <a:srgbClr val="404040"/>
              </a:solidFill>
            </a:endParaRPr>
          </a:p>
          <a:p>
            <a:r>
              <a:rPr lang="en-US" sz="2000" dirty="0">
                <a:solidFill>
                  <a:srgbClr val="404040"/>
                </a:solidFill>
              </a:rPr>
              <a:t>Recommended that patients receive &lt;24 hours of post-operative antibiotics</a:t>
            </a:r>
          </a:p>
          <a:p>
            <a:pPr lvl="1"/>
            <a:r>
              <a:rPr lang="en-US" sz="1500" dirty="0">
                <a:solidFill>
                  <a:srgbClr val="404040"/>
                </a:solidFill>
              </a:rPr>
              <a:t>Abx after 24 hours has not been demonstrated to reduce the risk of SSIs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442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201</TotalTime>
  <Words>883</Words>
  <Application>Microsoft Macintosh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</vt:lpstr>
      <vt:lpstr>Gill Sans MT</vt:lpstr>
      <vt:lpstr>Parcel</vt:lpstr>
      <vt:lpstr>Surgical Wound Classification (SWC) and Surgical Site Infections (SSI)</vt:lpstr>
      <vt:lpstr>What is Surgical Wound Classification?</vt:lpstr>
      <vt:lpstr>CDC Established Wound Classes </vt:lpstr>
      <vt:lpstr>Class I – Clean </vt:lpstr>
      <vt:lpstr>Class II – Clean-Contaminated </vt:lpstr>
      <vt:lpstr>Class III – Contaminated </vt:lpstr>
      <vt:lpstr>Class IV – Dirty/Infected </vt:lpstr>
      <vt:lpstr>PowerPoint Presentation</vt:lpstr>
      <vt:lpstr>Antibiotic Prophylaxis for SSI</vt:lpstr>
      <vt:lpstr>Antibiotic Prophylaxis Recommendations</vt:lpstr>
      <vt:lpstr>SSI</vt:lpstr>
      <vt:lpstr>Types of SSI</vt:lpstr>
      <vt:lpstr>Clinical Signs of SSI and Approach to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Dereszkiewicz, Emily - (edereszkiewicz)</dc:creator>
  <cp:lastModifiedBy>Dereszkiewicz, Emily - (edereszkiewicz)</cp:lastModifiedBy>
  <cp:revision>14</cp:revision>
  <dcterms:created xsi:type="dcterms:W3CDTF">2024-09-19T08:31:18Z</dcterms:created>
  <dcterms:modified xsi:type="dcterms:W3CDTF">2024-09-19T14:15:47Z</dcterms:modified>
</cp:coreProperties>
</file>