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9296400" cy="701040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93" autoAdjust="0"/>
  </p:normalViewPr>
  <p:slideViewPr>
    <p:cSldViewPr snapToGrid="0">
      <p:cViewPr varScale="1">
        <p:scale>
          <a:sx n="89" d="100"/>
          <a:sy n="89" d="100"/>
        </p:scale>
        <p:origin x="13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028440" cy="351737"/>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09" y="1"/>
            <a:ext cx="4028440" cy="351737"/>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73754"/>
            <a:ext cx="7437120" cy="2760346"/>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664"/>
            <a:ext cx="4028440" cy="351736"/>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ubmed.ncbi.nlm.nih.gov/1509323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ubmed.ncbi.nlm.nih.gov/154979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ubmed.ncbi.nlm.nih.gov/3076663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ubmed.ncbi.nlm.nih.gov/3076663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929640" y="3373754"/>
            <a:ext cx="7437120" cy="2760346"/>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 name="Google Shape;39;p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070713e678_0_83:notes"/>
          <p:cNvSpPr txBox="1">
            <a:spLocks noGrp="1"/>
          </p:cNvSpPr>
          <p:nvPr>
            <p:ph type="body" idx="1"/>
          </p:nvPr>
        </p:nvSpPr>
        <p:spPr>
          <a:xfrm>
            <a:off x="929640" y="3373754"/>
            <a:ext cx="7437000" cy="27603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9" name="Google Shape;99;g2070713e678_0_83: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070713e678_0_112:notes"/>
          <p:cNvSpPr txBox="1">
            <a:spLocks noGrp="1"/>
          </p:cNvSpPr>
          <p:nvPr>
            <p:ph type="body" idx="1"/>
          </p:nvPr>
        </p:nvSpPr>
        <p:spPr>
          <a:xfrm>
            <a:off x="929640" y="3373754"/>
            <a:ext cx="7437000" cy="27603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If time, discuss clinical decision making, low albumin’s role in performing gastrectomy vs patch. </a:t>
            </a:r>
            <a:endParaRPr/>
          </a:p>
        </p:txBody>
      </p:sp>
      <p:sp>
        <p:nvSpPr>
          <p:cNvPr id="105" name="Google Shape;105;g2070713e678_0_112: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929640" y="3373754"/>
            <a:ext cx="7437120" cy="2760346"/>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*discuss Muniz chart and CT versus XR appearance, sensitivity of CT vs CXR, review Muniz CT vs Muniz CXR </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https://pubmed.ncbi.nlm.nih.gov/15093233/</a:t>
            </a:r>
            <a:r>
              <a:rPr lang="en-US"/>
              <a:t> </a:t>
            </a:r>
            <a:endParaRPr/>
          </a:p>
        </p:txBody>
      </p:sp>
      <p:sp>
        <p:nvSpPr>
          <p:cNvPr id="45" name="Google Shape;45;p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070713e678_0_17:notes"/>
          <p:cNvSpPr txBox="1">
            <a:spLocks noGrp="1"/>
          </p:cNvSpPr>
          <p:nvPr>
            <p:ph type="body" idx="1"/>
          </p:nvPr>
        </p:nvSpPr>
        <p:spPr>
          <a:xfrm>
            <a:off x="929640" y="3373754"/>
            <a:ext cx="7437000" cy="27603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 name="Google Shape;52;g2070713e678_0_17: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070713e678_0_65:notes"/>
          <p:cNvSpPr txBox="1">
            <a:spLocks noGrp="1"/>
          </p:cNvSpPr>
          <p:nvPr>
            <p:ph type="body" idx="1"/>
          </p:nvPr>
        </p:nvSpPr>
        <p:spPr>
          <a:xfrm>
            <a:off x="929640" y="3373754"/>
            <a:ext cx="7437000" cy="27603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u="sng">
                <a:solidFill>
                  <a:schemeClr val="hlink"/>
                </a:solidFill>
                <a:hlinkClick r:id="rId3"/>
              </a:rPr>
              <a:t>https://pubmed.ncbi.nlm.nih.gov/1549799/</a:t>
            </a:r>
            <a:endParaRPr/>
          </a:p>
          <a:p>
            <a:pPr marL="457200" lvl="0" indent="-317500" algn="l" rtl="0">
              <a:spcBef>
                <a:spcPts val="0"/>
              </a:spcBef>
              <a:spcAft>
                <a:spcPts val="0"/>
              </a:spcAft>
              <a:buSzPts val="1400"/>
              <a:buChar char="-"/>
            </a:pPr>
            <a:r>
              <a:rPr lang="en-US"/>
              <a:t>discuss need for vagotomy vs. use of medication to manage recurrence rates </a:t>
            </a:r>
            <a:endParaRPr/>
          </a:p>
        </p:txBody>
      </p:sp>
      <p:sp>
        <p:nvSpPr>
          <p:cNvPr id="59" name="Google Shape;59;g2070713e678_0_65: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070713e678_0_36:notes"/>
          <p:cNvSpPr txBox="1">
            <a:spLocks noGrp="1"/>
          </p:cNvSpPr>
          <p:nvPr>
            <p:ph type="body" idx="1"/>
          </p:nvPr>
        </p:nvSpPr>
        <p:spPr>
          <a:xfrm>
            <a:off x="929640" y="3373754"/>
            <a:ext cx="7437000" cy="27603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*Discuss the vascularized nature of omentum, why man-made patch was not successful, etc… </a:t>
            </a:r>
            <a:endParaRPr/>
          </a:p>
        </p:txBody>
      </p:sp>
      <p:sp>
        <p:nvSpPr>
          <p:cNvPr id="66" name="Google Shape;66;g2070713e678_0_36: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070713e678_0_51:notes"/>
          <p:cNvSpPr txBox="1">
            <a:spLocks noGrp="1"/>
          </p:cNvSpPr>
          <p:nvPr>
            <p:ph type="body" idx="1"/>
          </p:nvPr>
        </p:nvSpPr>
        <p:spPr>
          <a:xfrm>
            <a:off x="929640" y="3373754"/>
            <a:ext cx="7437000" cy="27603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u="sng">
                <a:solidFill>
                  <a:schemeClr val="hlink"/>
                </a:solidFill>
                <a:hlinkClick r:id="rId3"/>
              </a:rPr>
              <a:t>https://pubmed.ncbi.nlm.nih.gov/30766630/</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discuss sepsis and need for open due to time saved in OR </a:t>
            </a:r>
            <a:endParaRPr/>
          </a:p>
        </p:txBody>
      </p:sp>
      <p:sp>
        <p:nvSpPr>
          <p:cNvPr id="72" name="Google Shape;72;g2070713e678_0_51: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070713e678_0_91:notes"/>
          <p:cNvSpPr txBox="1">
            <a:spLocks noGrp="1"/>
          </p:cNvSpPr>
          <p:nvPr>
            <p:ph type="body" idx="1"/>
          </p:nvPr>
        </p:nvSpPr>
        <p:spPr>
          <a:xfrm>
            <a:off x="929640" y="3373754"/>
            <a:ext cx="7437000" cy="27603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u="sng">
                <a:solidFill>
                  <a:schemeClr val="hlink"/>
                </a:solidFill>
                <a:hlinkClick r:id="rId3"/>
              </a:rPr>
              <a:t>https://pubmed.ncbi.nlm.nih.gov/30766630/</a:t>
            </a:r>
            <a:endParaRPr/>
          </a:p>
          <a:p>
            <a:pPr marL="0" lvl="0" indent="0" algn="l" rtl="0">
              <a:spcBef>
                <a:spcPts val="0"/>
              </a:spcBef>
              <a:spcAft>
                <a:spcPts val="0"/>
              </a:spcAft>
              <a:buNone/>
            </a:pPr>
            <a:endParaRPr/>
          </a:p>
          <a:p>
            <a:pPr marL="0" lvl="0" indent="0" algn="l" rtl="0">
              <a:spcBef>
                <a:spcPts val="0"/>
              </a:spcBef>
              <a:spcAft>
                <a:spcPts val="0"/>
              </a:spcAft>
              <a:buNone/>
            </a:pPr>
            <a:r>
              <a:rPr lang="en-US"/>
              <a:t>*Discuss converting to open, when to do, percentage of laps converted to open: 18.2% </a:t>
            </a:r>
            <a:endParaRPr/>
          </a:p>
        </p:txBody>
      </p:sp>
      <p:sp>
        <p:nvSpPr>
          <p:cNvPr id="79" name="Google Shape;79;g2070713e678_0_91: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070713e678_0_57:notes"/>
          <p:cNvSpPr txBox="1">
            <a:spLocks noGrp="1"/>
          </p:cNvSpPr>
          <p:nvPr>
            <p:ph type="body" idx="1"/>
          </p:nvPr>
        </p:nvSpPr>
        <p:spPr>
          <a:xfrm>
            <a:off x="929640" y="3373754"/>
            <a:ext cx="7437000" cy="27603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b="1">
                <a:solidFill>
                  <a:srgbClr val="212121"/>
                </a:solidFill>
                <a:highlight>
                  <a:srgbClr val="FFFFFF"/>
                </a:highlight>
                <a:latin typeface="Roboto"/>
                <a:ea typeface="Roboto"/>
                <a:cs typeface="Roboto"/>
                <a:sym typeface="Roboto"/>
              </a:rPr>
              <a:t> </a:t>
            </a:r>
            <a:r>
              <a:rPr lang="en-US">
                <a:solidFill>
                  <a:srgbClr val="212121"/>
                </a:solidFill>
                <a:highlight>
                  <a:srgbClr val="FFFFFF"/>
                </a:highlight>
                <a:latin typeface="Roboto"/>
                <a:ea typeface="Roboto"/>
                <a:cs typeface="Roboto"/>
                <a:sym typeface="Roboto"/>
              </a:rPr>
              <a:t>In 699 hospitals, 322 GRs and 2,826 SCs were observed. Younger age, duodenal ulcers, preexisting anemia and an operative day no more than 24hours were significant associated with the choice of SCs. No significant differences were observed in study outcomes after either GR or SC; more postoperative blood transfusions and longer OR times but shorter postoperative fasting periods were observed after GR. Longer OR times, ventilation and postoperative blood transfusion were significantly associated with mortality. Not GR but longer OR times use of ventilation and complications were the most significant indicators of increased resource use.</a:t>
            </a:r>
            <a:endParaRPr/>
          </a:p>
        </p:txBody>
      </p:sp>
      <p:sp>
        <p:nvSpPr>
          <p:cNvPr id="85" name="Google Shape;85;g2070713e678_0_57: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070713e678_0_106:notes"/>
          <p:cNvSpPr txBox="1">
            <a:spLocks noGrp="1"/>
          </p:cNvSpPr>
          <p:nvPr>
            <p:ph type="body" idx="1"/>
          </p:nvPr>
        </p:nvSpPr>
        <p:spPr>
          <a:xfrm>
            <a:off x="929640" y="3373754"/>
            <a:ext cx="7437000" cy="27603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2" name="Google Shape;92;g2070713e678_0_106: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p:nvPr/>
        </p:nvSpPr>
        <p:spPr>
          <a:xfrm>
            <a:off x="-19758" y="1"/>
            <a:ext cx="12211755" cy="6858000"/>
          </a:xfrm>
          <a:custGeom>
            <a:avLst/>
            <a:gdLst/>
            <a:ahLst/>
            <a:cxnLst/>
            <a:rect l="l" t="t" r="r" b="b"/>
            <a:pathLst>
              <a:path w="20097750" h="11308715" extrusionOk="0">
                <a:moveTo>
                  <a:pt x="0" y="11308556"/>
                </a:moveTo>
                <a:lnTo>
                  <a:pt x="20097178" y="11308556"/>
                </a:lnTo>
                <a:lnTo>
                  <a:pt x="20097178" y="0"/>
                </a:lnTo>
                <a:lnTo>
                  <a:pt x="0" y="0"/>
                </a:lnTo>
                <a:lnTo>
                  <a:pt x="0" y="11308556"/>
                </a:lnTo>
                <a:close/>
              </a:path>
            </a:pathLst>
          </a:custGeom>
          <a:solidFill>
            <a:srgbClr val="001C48"/>
          </a:solid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7" name="Google Shape;17;p2"/>
          <p:cNvPicPr preferRelativeResize="0"/>
          <p:nvPr/>
        </p:nvPicPr>
        <p:blipFill rotWithShape="1">
          <a:blip r:embed="rId2">
            <a:alphaModFix amt="7000"/>
          </a:blip>
          <a:srcRect/>
          <a:stretch/>
        </p:blipFill>
        <p:spPr>
          <a:xfrm>
            <a:off x="-936742" y="-29180"/>
            <a:ext cx="7331671" cy="7331680"/>
          </a:xfrm>
          <a:prstGeom prst="rect">
            <a:avLst/>
          </a:prstGeom>
          <a:noFill/>
          <a:ln>
            <a:noFill/>
          </a:ln>
        </p:spPr>
      </p:pic>
      <p:pic>
        <p:nvPicPr>
          <p:cNvPr id="18" name="Google Shape;18;p2"/>
          <p:cNvPicPr preferRelativeResize="0"/>
          <p:nvPr/>
        </p:nvPicPr>
        <p:blipFill rotWithShape="1">
          <a:blip r:embed="rId3">
            <a:alphaModFix amt="7000"/>
          </a:blip>
          <a:srcRect/>
          <a:stretch/>
        </p:blipFill>
        <p:spPr>
          <a:xfrm>
            <a:off x="5250428" y="-666626"/>
            <a:ext cx="7700512" cy="7700512"/>
          </a:xfrm>
          <a:prstGeom prst="rect">
            <a:avLst/>
          </a:prstGeom>
          <a:noFill/>
          <a:ln>
            <a:noFill/>
          </a:ln>
        </p:spPr>
      </p:pic>
      <p:sp>
        <p:nvSpPr>
          <p:cNvPr id="19" name="Google Shape;19;p2"/>
          <p:cNvSpPr/>
          <p:nvPr/>
        </p:nvSpPr>
        <p:spPr>
          <a:xfrm>
            <a:off x="-19757" y="5127913"/>
            <a:ext cx="7241890" cy="457227"/>
          </a:xfrm>
          <a:prstGeom prst="rect">
            <a:avLst/>
          </a:prstGeom>
          <a:solidFill>
            <a:srgbClr val="E2E9EB">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i="0" u="none" strike="noStrike" cap="none">
              <a:solidFill>
                <a:schemeClr val="dk1"/>
              </a:solidFill>
              <a:latin typeface="Arial"/>
              <a:ea typeface="Arial"/>
              <a:cs typeface="Arial"/>
              <a:sym typeface="Arial"/>
            </a:endParaRPr>
          </a:p>
        </p:txBody>
      </p:sp>
      <p:sp>
        <p:nvSpPr>
          <p:cNvPr id="20" name="Google Shape;20;p2"/>
          <p:cNvSpPr/>
          <p:nvPr/>
        </p:nvSpPr>
        <p:spPr>
          <a:xfrm>
            <a:off x="1" y="4261098"/>
            <a:ext cx="7222131" cy="657415"/>
          </a:xfrm>
          <a:prstGeom prst="rect">
            <a:avLst/>
          </a:prstGeom>
          <a:solidFill>
            <a:srgbClr val="E2E9EB">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62"/>
              <a:buFont typeface="Arial"/>
              <a:buNone/>
            </a:pPr>
            <a:endParaRPr sz="662" b="0" i="0" u="none" strike="noStrike" cap="none">
              <a:solidFill>
                <a:srgbClr val="000000"/>
              </a:solidFill>
              <a:latin typeface="Arial"/>
              <a:ea typeface="Arial"/>
              <a:cs typeface="Arial"/>
              <a:sym typeface="Arial"/>
            </a:endParaRPr>
          </a:p>
        </p:txBody>
      </p:sp>
      <p:sp>
        <p:nvSpPr>
          <p:cNvPr id="21" name="Google Shape;21;p2"/>
          <p:cNvSpPr/>
          <p:nvPr/>
        </p:nvSpPr>
        <p:spPr>
          <a:xfrm>
            <a:off x="3" y="2908111"/>
            <a:ext cx="7222130" cy="1205444"/>
          </a:xfrm>
          <a:prstGeom prst="rect">
            <a:avLst/>
          </a:prstGeom>
          <a:solidFill>
            <a:srgbClr val="8B0015">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62"/>
              <a:buFont typeface="Arial"/>
              <a:buNone/>
            </a:pPr>
            <a:endParaRPr sz="662" b="0" i="0" u="none" strike="noStrike" cap="none">
              <a:solidFill>
                <a:srgbClr val="000000"/>
              </a:solidFill>
              <a:latin typeface="Arial"/>
              <a:ea typeface="Arial"/>
              <a:cs typeface="Arial"/>
              <a:sym typeface="Arial"/>
            </a:endParaRPr>
          </a:p>
        </p:txBody>
      </p:sp>
      <p:pic>
        <p:nvPicPr>
          <p:cNvPr id="22" name="Google Shape;22;p2"/>
          <p:cNvPicPr preferRelativeResize="0"/>
          <p:nvPr/>
        </p:nvPicPr>
        <p:blipFill rotWithShape="1">
          <a:blip r:embed="rId4">
            <a:alphaModFix/>
          </a:blip>
          <a:srcRect/>
          <a:stretch/>
        </p:blipFill>
        <p:spPr>
          <a:xfrm>
            <a:off x="428073" y="3183630"/>
            <a:ext cx="3926213" cy="720015"/>
          </a:xfrm>
          <a:prstGeom prst="rect">
            <a:avLst/>
          </a:prstGeom>
          <a:noFill/>
          <a:ln>
            <a:noFill/>
          </a:ln>
        </p:spPr>
      </p:pic>
      <p:sp>
        <p:nvSpPr>
          <p:cNvPr id="23" name="Google Shape;23;p2"/>
          <p:cNvSpPr txBox="1">
            <a:spLocks noGrp="1"/>
          </p:cNvSpPr>
          <p:nvPr>
            <p:ph type="ctrTitle"/>
          </p:nvPr>
        </p:nvSpPr>
        <p:spPr>
          <a:xfrm>
            <a:off x="172719" y="4379585"/>
            <a:ext cx="6329680" cy="43088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2800" b="0" cap="none">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172719" y="5207041"/>
            <a:ext cx="7049413" cy="30777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000" b="0" cap="none">
                <a:solidFill>
                  <a:schemeClr val="dk1"/>
                </a:solidFill>
                <a:latin typeface="Calibri"/>
                <a:ea typeface="Calibri"/>
                <a:cs typeface="Calibri"/>
                <a:sym typeface="Calibri"/>
              </a:defRPr>
            </a:lvl1pPr>
            <a:lvl2pPr lvl="1" algn="l">
              <a:spcBef>
                <a:spcPts val="0"/>
              </a:spcBef>
              <a:spcAft>
                <a:spcPts val="0"/>
              </a:spcAft>
              <a:buSzPts val="2250"/>
              <a:buChar char="▪"/>
              <a:defRPr/>
            </a:lvl2pPr>
            <a:lvl3pPr lvl="2" algn="l">
              <a:spcBef>
                <a:spcPts val="0"/>
              </a:spcBef>
              <a:spcAft>
                <a:spcPts val="0"/>
              </a:spcAft>
              <a:buSzPts val="2160"/>
              <a:buChar char="–"/>
              <a:defRPr/>
            </a:lvl3pPr>
            <a:lvl4pPr lvl="3" algn="l">
              <a:spcBef>
                <a:spcPts val="0"/>
              </a:spcBef>
              <a:spcAft>
                <a:spcPts val="0"/>
              </a:spcAft>
              <a:buSzPts val="2160"/>
              <a:buChar char="▫"/>
              <a:defRPr/>
            </a:lvl4pPr>
            <a:lvl5pPr lvl="4" algn="l">
              <a:spcBef>
                <a:spcPts val="0"/>
              </a:spcBef>
              <a:spcAft>
                <a:spcPts val="0"/>
              </a:spcAft>
              <a:buSzPts val="1602"/>
              <a:buChar char="-"/>
              <a:defRPr/>
            </a:lvl5pPr>
            <a:lvl6pPr lvl="5" algn="l">
              <a:spcBef>
                <a:spcPts val="0"/>
              </a:spcBef>
              <a:spcAft>
                <a:spcPts val="0"/>
              </a:spcAft>
              <a:buSzPts val="1602"/>
              <a:buChar char="-"/>
              <a:defRPr/>
            </a:lvl6pPr>
            <a:lvl7pPr lvl="6" algn="l">
              <a:spcBef>
                <a:spcPts val="0"/>
              </a:spcBef>
              <a:spcAft>
                <a:spcPts val="0"/>
              </a:spcAft>
              <a:buSzPts val="1602"/>
              <a:buChar char="-"/>
              <a:defRPr/>
            </a:lvl7pPr>
            <a:lvl8pPr lvl="7" algn="l">
              <a:spcBef>
                <a:spcPts val="0"/>
              </a:spcBef>
              <a:spcAft>
                <a:spcPts val="0"/>
              </a:spcAft>
              <a:buSzPts val="1602"/>
              <a:buChar char="-"/>
              <a:defRPr/>
            </a:lvl8pPr>
            <a:lvl9pPr lvl="8" algn="l">
              <a:spcBef>
                <a:spcPts val="0"/>
              </a:spcBef>
              <a:spcAft>
                <a:spcPts val="0"/>
              </a:spcAft>
              <a:buSzPts val="1602"/>
              <a:buChar char="-"/>
              <a:defRPr/>
            </a:lvl9pPr>
          </a:lstStyle>
          <a:p>
            <a:endParaRPr/>
          </a:p>
        </p:txBody>
      </p:sp>
    </p:spTree>
  </p:cSld>
  <p:clrMapOvr>
    <a:masterClrMapping/>
  </p:clrMapOvr>
  <p:extLst>
    <p:ext uri="{DCECCB84-F9BA-43D5-87BE-67443E8EF086}">
      <p15:sldGuideLst xmlns:p15="http://schemas.microsoft.com/office/powerpoint/2012/main">
        <p15:guide id="1" orient="horz" pos="2352">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3768695" y="287087"/>
            <a:ext cx="8191656" cy="369332"/>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2400" b="0" cap="none">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7" name="Google Shape;27;p3"/>
          <p:cNvPicPr preferRelativeResize="0"/>
          <p:nvPr/>
        </p:nvPicPr>
        <p:blipFill rotWithShape="1">
          <a:blip r:embed="rId2">
            <a:alphaModFix/>
          </a:blip>
          <a:srcRect/>
          <a:stretch/>
        </p:blipFill>
        <p:spPr>
          <a:xfrm>
            <a:off x="407750" y="236356"/>
            <a:ext cx="2567226" cy="470795"/>
          </a:xfrm>
          <a:prstGeom prst="rect">
            <a:avLst/>
          </a:prstGeom>
          <a:noFill/>
          <a:ln>
            <a:noFill/>
          </a:ln>
        </p:spPr>
      </p:pic>
    </p:spTree>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583">
          <p15:clr>
            <a:srgbClr val="F26B43"/>
          </p15:clr>
        </p15:guide>
        <p15:guide id="4" orient="horz" pos="399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09600" y="1402074"/>
            <a:ext cx="10972800" cy="369332"/>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609600" y="2147273"/>
            <a:ext cx="5384800" cy="1661993"/>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800">
                <a:latin typeface="Calibri"/>
                <a:ea typeface="Calibri"/>
                <a:cs typeface="Calibri"/>
                <a:sym typeface="Calibri"/>
              </a:defRPr>
            </a:lvl1pPr>
            <a:lvl2pPr marL="914400" lvl="1" indent="-419100" algn="l">
              <a:spcBef>
                <a:spcPts val="0"/>
              </a:spcBef>
              <a:spcAft>
                <a:spcPts val="0"/>
              </a:spcAft>
              <a:buSzPts val="3000"/>
              <a:buChar char="▪"/>
              <a:defRPr sz="2400">
                <a:latin typeface="Calibri"/>
                <a:ea typeface="Calibri"/>
                <a:cs typeface="Calibri"/>
                <a:sym typeface="Calibri"/>
              </a:defRPr>
            </a:lvl2pPr>
            <a:lvl3pPr marL="1371600" lvl="2" indent="-381000" algn="l">
              <a:spcBef>
                <a:spcPts val="0"/>
              </a:spcBef>
              <a:spcAft>
                <a:spcPts val="0"/>
              </a:spcAft>
              <a:buSzPts val="2400"/>
              <a:buChar char="–"/>
              <a:defRPr sz="2000">
                <a:latin typeface="Calibri"/>
                <a:ea typeface="Calibri"/>
                <a:cs typeface="Calibri"/>
                <a:sym typeface="Calibri"/>
              </a:defRPr>
            </a:lvl3pPr>
            <a:lvl4pPr marL="1828800" lvl="3" indent="-365760" algn="l">
              <a:spcBef>
                <a:spcPts val="0"/>
              </a:spcBef>
              <a:spcAft>
                <a:spcPts val="0"/>
              </a:spcAft>
              <a:buSzPts val="2160"/>
              <a:buChar char="▫"/>
              <a:defRPr sz="1800">
                <a:latin typeface="Calibri"/>
                <a:ea typeface="Calibri"/>
                <a:cs typeface="Calibri"/>
                <a:sym typeface="Calibri"/>
              </a:defRPr>
            </a:lvl4pPr>
            <a:lvl5pPr marL="2286000" lvl="4" indent="-330326" algn="l">
              <a:spcBef>
                <a:spcPts val="0"/>
              </a:spcBef>
              <a:spcAft>
                <a:spcPts val="0"/>
              </a:spcAft>
              <a:buSzPts val="1602"/>
              <a:buChar char="-"/>
              <a:defRPr sz="1800">
                <a:latin typeface="Calibri"/>
                <a:ea typeface="Calibri"/>
                <a:cs typeface="Calibri"/>
                <a:sym typeface="Calibri"/>
              </a:defRPr>
            </a:lvl5pPr>
            <a:lvl6pPr marL="2743200" lvl="5" indent="-330326" algn="l">
              <a:spcBef>
                <a:spcPts val="0"/>
              </a:spcBef>
              <a:spcAft>
                <a:spcPts val="0"/>
              </a:spcAft>
              <a:buSzPts val="1602"/>
              <a:buChar char="-"/>
              <a:defRPr sz="1800"/>
            </a:lvl6pPr>
            <a:lvl7pPr marL="3200400" lvl="6" indent="-330326" algn="l">
              <a:spcBef>
                <a:spcPts val="0"/>
              </a:spcBef>
              <a:spcAft>
                <a:spcPts val="0"/>
              </a:spcAft>
              <a:buSzPts val="1602"/>
              <a:buChar char="-"/>
              <a:defRPr sz="1800"/>
            </a:lvl7pPr>
            <a:lvl8pPr marL="3657600" lvl="7" indent="-330327" algn="l">
              <a:spcBef>
                <a:spcPts val="0"/>
              </a:spcBef>
              <a:spcAft>
                <a:spcPts val="0"/>
              </a:spcAft>
              <a:buSzPts val="1602"/>
              <a:buChar char="-"/>
              <a:defRPr sz="1800"/>
            </a:lvl8pPr>
            <a:lvl9pPr marL="4114800" lvl="8" indent="-330327" algn="l">
              <a:spcBef>
                <a:spcPts val="0"/>
              </a:spcBef>
              <a:spcAft>
                <a:spcPts val="0"/>
              </a:spcAft>
              <a:buSzPts val="1602"/>
              <a:buChar char="-"/>
              <a:defRPr sz="1800"/>
            </a:lvl9pPr>
          </a:lstStyle>
          <a:p>
            <a:endParaRPr/>
          </a:p>
        </p:txBody>
      </p:sp>
      <p:sp>
        <p:nvSpPr>
          <p:cNvPr id="31" name="Google Shape;31;p4"/>
          <p:cNvSpPr txBox="1">
            <a:spLocks noGrp="1"/>
          </p:cNvSpPr>
          <p:nvPr>
            <p:ph type="body" idx="2"/>
          </p:nvPr>
        </p:nvSpPr>
        <p:spPr>
          <a:xfrm>
            <a:off x="6197600" y="2147273"/>
            <a:ext cx="5384800" cy="1661993"/>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800">
                <a:latin typeface="Calibri"/>
                <a:ea typeface="Calibri"/>
                <a:cs typeface="Calibri"/>
                <a:sym typeface="Calibri"/>
              </a:defRPr>
            </a:lvl1pPr>
            <a:lvl2pPr marL="914400" lvl="1" indent="-419100" algn="l">
              <a:spcBef>
                <a:spcPts val="0"/>
              </a:spcBef>
              <a:spcAft>
                <a:spcPts val="0"/>
              </a:spcAft>
              <a:buSzPts val="3000"/>
              <a:buChar char="▪"/>
              <a:defRPr sz="2400">
                <a:latin typeface="Calibri"/>
                <a:ea typeface="Calibri"/>
                <a:cs typeface="Calibri"/>
                <a:sym typeface="Calibri"/>
              </a:defRPr>
            </a:lvl2pPr>
            <a:lvl3pPr marL="1371600" lvl="2" indent="-381000" algn="l">
              <a:spcBef>
                <a:spcPts val="0"/>
              </a:spcBef>
              <a:spcAft>
                <a:spcPts val="0"/>
              </a:spcAft>
              <a:buSzPts val="2400"/>
              <a:buChar char="–"/>
              <a:defRPr sz="2000">
                <a:latin typeface="Calibri"/>
                <a:ea typeface="Calibri"/>
                <a:cs typeface="Calibri"/>
                <a:sym typeface="Calibri"/>
              </a:defRPr>
            </a:lvl3pPr>
            <a:lvl4pPr marL="1828800" lvl="3" indent="-365760" algn="l">
              <a:spcBef>
                <a:spcPts val="0"/>
              </a:spcBef>
              <a:spcAft>
                <a:spcPts val="0"/>
              </a:spcAft>
              <a:buSzPts val="2160"/>
              <a:buChar char="▫"/>
              <a:defRPr sz="1800">
                <a:latin typeface="Calibri"/>
                <a:ea typeface="Calibri"/>
                <a:cs typeface="Calibri"/>
                <a:sym typeface="Calibri"/>
              </a:defRPr>
            </a:lvl4pPr>
            <a:lvl5pPr marL="2286000" lvl="4" indent="-330326" algn="l">
              <a:spcBef>
                <a:spcPts val="0"/>
              </a:spcBef>
              <a:spcAft>
                <a:spcPts val="0"/>
              </a:spcAft>
              <a:buSzPts val="1602"/>
              <a:buChar char="-"/>
              <a:defRPr sz="1800">
                <a:latin typeface="Calibri"/>
                <a:ea typeface="Calibri"/>
                <a:cs typeface="Calibri"/>
                <a:sym typeface="Calibri"/>
              </a:defRPr>
            </a:lvl5pPr>
            <a:lvl6pPr marL="2743200" lvl="5" indent="-330326" algn="l">
              <a:spcBef>
                <a:spcPts val="0"/>
              </a:spcBef>
              <a:spcAft>
                <a:spcPts val="0"/>
              </a:spcAft>
              <a:buSzPts val="1602"/>
              <a:buChar char="-"/>
              <a:defRPr sz="1800"/>
            </a:lvl6pPr>
            <a:lvl7pPr marL="3200400" lvl="6" indent="-330326" algn="l">
              <a:spcBef>
                <a:spcPts val="0"/>
              </a:spcBef>
              <a:spcAft>
                <a:spcPts val="0"/>
              </a:spcAft>
              <a:buSzPts val="1602"/>
              <a:buChar char="-"/>
              <a:defRPr sz="1800"/>
            </a:lvl7pPr>
            <a:lvl8pPr marL="3657600" lvl="7" indent="-330327" algn="l">
              <a:spcBef>
                <a:spcPts val="0"/>
              </a:spcBef>
              <a:spcAft>
                <a:spcPts val="0"/>
              </a:spcAft>
              <a:buSzPts val="1602"/>
              <a:buChar char="-"/>
              <a:defRPr sz="1800"/>
            </a:lvl8pPr>
            <a:lvl9pPr marL="4114800" lvl="8" indent="-330327" algn="l">
              <a:spcBef>
                <a:spcPts val="0"/>
              </a:spcBef>
              <a:spcAft>
                <a:spcPts val="0"/>
              </a:spcAft>
              <a:buSzPts val="1602"/>
              <a:buChar char="-"/>
              <a:defRPr sz="1800"/>
            </a:lvl9pPr>
          </a:lstStyle>
          <a:p>
            <a:endParaRPr/>
          </a:p>
        </p:txBody>
      </p:sp>
      <p:sp>
        <p:nvSpPr>
          <p:cNvPr id="32" name="Google Shape;32;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33" name="Google Shape;33;p4"/>
          <p:cNvPicPr preferRelativeResize="0"/>
          <p:nvPr/>
        </p:nvPicPr>
        <p:blipFill rotWithShape="1">
          <a:blip r:embed="rId2">
            <a:alphaModFix/>
          </a:blip>
          <a:srcRect/>
          <a:stretch/>
        </p:blipFill>
        <p:spPr>
          <a:xfrm>
            <a:off x="407750" y="236356"/>
            <a:ext cx="2567226" cy="47079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734511" y="274187"/>
            <a:ext cx="8225839" cy="369332"/>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6" name="Google Shape;36;p5"/>
          <p:cNvPicPr preferRelativeResize="0"/>
          <p:nvPr/>
        </p:nvPicPr>
        <p:blipFill rotWithShape="1">
          <a:blip r:embed="rId2">
            <a:alphaModFix/>
          </a:blip>
          <a:srcRect/>
          <a:stretch/>
        </p:blipFill>
        <p:spPr>
          <a:xfrm>
            <a:off x="404321" y="236356"/>
            <a:ext cx="2574084" cy="47079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917506"/>
            <a:ext cx="12192000" cy="107476"/>
          </a:xfrm>
          <a:prstGeom prst="rect">
            <a:avLst/>
          </a:prstGeom>
          <a:solidFill>
            <a:srgbClr val="CE21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42"/>
              <a:buFont typeface="Arial"/>
              <a:buNone/>
            </a:pPr>
            <a:endParaRPr sz="642" b="0" i="0" u="none" strike="noStrike" cap="none">
              <a:solidFill>
                <a:srgbClr val="000000"/>
              </a:solidFill>
              <a:latin typeface="Arial"/>
              <a:ea typeface="Arial"/>
              <a:cs typeface="Arial"/>
              <a:sym typeface="Arial"/>
            </a:endParaRPr>
          </a:p>
        </p:txBody>
      </p:sp>
      <p:sp>
        <p:nvSpPr>
          <p:cNvPr id="11" name="Google Shape;11;p1"/>
          <p:cNvSpPr/>
          <p:nvPr/>
        </p:nvSpPr>
        <p:spPr>
          <a:xfrm>
            <a:off x="0" y="198"/>
            <a:ext cx="12192000" cy="917308"/>
          </a:xfrm>
          <a:prstGeom prst="rect">
            <a:avLst/>
          </a:prstGeom>
          <a:solidFill>
            <a:srgbClr val="002A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42"/>
              <a:buFont typeface="Arial"/>
              <a:buNone/>
            </a:pPr>
            <a:endParaRPr sz="642" b="0" i="0" u="none" strike="noStrike" cap="none">
              <a:solidFill>
                <a:srgbClr val="000000"/>
              </a:solidFill>
              <a:latin typeface="Arial"/>
              <a:ea typeface="Arial"/>
              <a:cs typeface="Arial"/>
              <a:sym typeface="Arial"/>
            </a:endParaRPr>
          </a:p>
        </p:txBody>
      </p:sp>
      <p:sp>
        <p:nvSpPr>
          <p:cNvPr id="12" name="Google Shape;12;p1"/>
          <p:cNvSpPr txBox="1"/>
          <p:nvPr/>
        </p:nvSpPr>
        <p:spPr>
          <a:xfrm>
            <a:off x="11803257" y="6627912"/>
            <a:ext cx="157094" cy="153888"/>
          </a:xfrm>
          <a:prstGeom prst="rect">
            <a:avLst/>
          </a:prstGeom>
          <a:noFill/>
          <a:ln>
            <a:noFill/>
          </a:ln>
        </p:spPr>
        <p:txBody>
          <a:bodyPr spcFirstLastPara="1" wrap="square" lIns="0" tIns="0" rIns="0" bIns="0" anchor="b" anchorCtr="0">
            <a:spAutoFit/>
          </a:bodyPr>
          <a:lstStyle/>
          <a:p>
            <a:pPr marL="0" marR="0" lvl="0" indent="0" algn="r" rtl="0">
              <a:spcBef>
                <a:spcPts val="0"/>
              </a:spcBef>
              <a:spcAft>
                <a:spcPts val="0"/>
              </a:spcAft>
              <a:buNone/>
            </a:pPr>
            <a:fld id="{00000000-1234-1234-1234-123412341234}" type="slidenum">
              <a:rPr lang="en-US" sz="1000" b="0" i="0" u="none" strike="noStrike" cap="none">
                <a:solidFill>
                  <a:schemeClr val="dk1"/>
                </a:solidFill>
                <a:latin typeface="Arial"/>
                <a:ea typeface="Arial"/>
                <a:cs typeface="Arial"/>
                <a:sym typeface="Arial"/>
              </a:rPr>
              <a:t>‹#›</a:t>
            </a:fld>
            <a:endParaRPr sz="1000" b="0" i="0" u="none" strike="noStrike" cap="none">
              <a:solidFill>
                <a:schemeClr val="dk1"/>
              </a:solidFill>
              <a:latin typeface="Arial"/>
              <a:ea typeface="Arial"/>
              <a:cs typeface="Arial"/>
              <a:sym typeface="Arial"/>
            </a:endParaRPr>
          </a:p>
        </p:txBody>
      </p:sp>
      <p:sp>
        <p:nvSpPr>
          <p:cNvPr id="13" name="Google Shape;13;p1"/>
          <p:cNvSpPr txBox="1">
            <a:spLocks noGrp="1"/>
          </p:cNvSpPr>
          <p:nvPr>
            <p:ph type="title"/>
          </p:nvPr>
        </p:nvSpPr>
        <p:spPr>
          <a:xfrm>
            <a:off x="233259" y="274188"/>
            <a:ext cx="11727092" cy="369332"/>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24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939"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1939"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1939"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1939"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1939"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1939"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1939"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1939" b="1" i="0" u="none" strike="noStrike" cap="none">
                <a:solidFill>
                  <a:schemeClr val="dk2"/>
                </a:solidFill>
                <a:latin typeface="Arial"/>
                <a:ea typeface="Arial"/>
                <a:cs typeface="Arial"/>
                <a:sym typeface="Arial"/>
              </a:defRPr>
            </a:lvl9pPr>
          </a:lstStyle>
          <a:p>
            <a:endParaRPr/>
          </a:p>
        </p:txBody>
      </p:sp>
      <p:sp>
        <p:nvSpPr>
          <p:cNvPr id="14" name="Google Shape;14;p1"/>
          <p:cNvSpPr txBox="1">
            <a:spLocks noGrp="1"/>
          </p:cNvSpPr>
          <p:nvPr>
            <p:ph type="body" idx="1"/>
          </p:nvPr>
        </p:nvSpPr>
        <p:spPr>
          <a:xfrm>
            <a:off x="1976208" y="1991016"/>
            <a:ext cx="5853024" cy="1231106"/>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355600" algn="l" rtl="0">
              <a:spcBef>
                <a:spcPts val="0"/>
              </a:spcBef>
              <a:spcAft>
                <a:spcPts val="0"/>
              </a:spcAft>
              <a:buClr>
                <a:schemeClr val="dk2"/>
              </a:buClr>
              <a:buSzPts val="2000"/>
              <a:buFont typeface="Arial"/>
              <a:buChar char="▪"/>
              <a:defRPr sz="1600" b="0" i="0" u="none" strike="noStrike" cap="none">
                <a:solidFill>
                  <a:schemeClr val="dk1"/>
                </a:solidFill>
                <a:latin typeface="Arial"/>
                <a:ea typeface="Arial"/>
                <a:cs typeface="Arial"/>
                <a:sym typeface="Arial"/>
              </a:defRPr>
            </a:lvl2pPr>
            <a:lvl3pPr marL="1371600" marR="0" lvl="2" indent="-350519" algn="l" rtl="0">
              <a:spcBef>
                <a:spcPts val="0"/>
              </a:spcBef>
              <a:spcAft>
                <a:spcPts val="0"/>
              </a:spcAft>
              <a:buClr>
                <a:schemeClr val="dk2"/>
              </a:buClr>
              <a:buSzPts val="1920"/>
              <a:buFont typeface="Arial"/>
              <a:buChar char="–"/>
              <a:defRPr sz="1600" b="0" i="0" u="none" strike="noStrike" cap="none">
                <a:solidFill>
                  <a:schemeClr val="dk1"/>
                </a:solidFill>
                <a:latin typeface="Arial"/>
                <a:ea typeface="Arial"/>
                <a:cs typeface="Arial"/>
                <a:sym typeface="Arial"/>
              </a:defRPr>
            </a:lvl3pPr>
            <a:lvl4pPr marL="1828800" marR="0" lvl="3" indent="-350519" algn="l" rtl="0">
              <a:spcBef>
                <a:spcPts val="0"/>
              </a:spcBef>
              <a:spcAft>
                <a:spcPts val="0"/>
              </a:spcAft>
              <a:buClr>
                <a:schemeClr val="dk2"/>
              </a:buClr>
              <a:buSzPts val="1920"/>
              <a:buFont typeface="Arial"/>
              <a:buChar char="▫"/>
              <a:defRPr sz="1600" b="0" i="0" u="none" strike="noStrike" cap="none">
                <a:solidFill>
                  <a:schemeClr val="dk1"/>
                </a:solidFill>
                <a:latin typeface="Arial"/>
                <a:ea typeface="Arial"/>
                <a:cs typeface="Arial"/>
                <a:sym typeface="Arial"/>
              </a:defRPr>
            </a:lvl4pPr>
            <a:lvl5pPr marL="2286000" marR="0" lvl="4" indent="-319023" algn="l" rtl="0">
              <a:spcBef>
                <a:spcPts val="0"/>
              </a:spcBef>
              <a:spcAft>
                <a:spcPts val="0"/>
              </a:spcAft>
              <a:buClr>
                <a:schemeClr val="dk2"/>
              </a:buClr>
              <a:buSzPts val="1424"/>
              <a:buFont typeface="Arial"/>
              <a:buChar char="-"/>
              <a:defRPr sz="1600" b="0" i="0" u="none" strike="noStrike" cap="none">
                <a:solidFill>
                  <a:schemeClr val="dk1"/>
                </a:solidFill>
                <a:latin typeface="Arial"/>
                <a:ea typeface="Arial"/>
                <a:cs typeface="Arial"/>
                <a:sym typeface="Arial"/>
              </a:defRPr>
            </a:lvl5pPr>
            <a:lvl6pPr marL="2743200" marR="0" lvl="5" indent="-320832" algn="l" rtl="0">
              <a:spcBef>
                <a:spcPts val="0"/>
              </a:spcBef>
              <a:spcAft>
                <a:spcPts val="0"/>
              </a:spcAft>
              <a:buClr>
                <a:schemeClr val="dk2"/>
              </a:buClr>
              <a:buSzPts val="1452"/>
              <a:buFont typeface="Arial"/>
              <a:buChar char="-"/>
              <a:defRPr sz="1632" b="0" i="0" u="none" strike="noStrike" cap="none">
                <a:solidFill>
                  <a:schemeClr val="dk1"/>
                </a:solidFill>
                <a:latin typeface="Arial"/>
                <a:ea typeface="Arial"/>
                <a:cs typeface="Arial"/>
                <a:sym typeface="Arial"/>
              </a:defRPr>
            </a:lvl6pPr>
            <a:lvl7pPr marL="3200400" marR="0" lvl="6" indent="-320832" algn="l" rtl="0">
              <a:spcBef>
                <a:spcPts val="0"/>
              </a:spcBef>
              <a:spcAft>
                <a:spcPts val="0"/>
              </a:spcAft>
              <a:buClr>
                <a:schemeClr val="dk2"/>
              </a:buClr>
              <a:buSzPts val="1452"/>
              <a:buFont typeface="Arial"/>
              <a:buChar char="-"/>
              <a:defRPr sz="1632" b="0" i="0" u="none" strike="noStrike" cap="none">
                <a:solidFill>
                  <a:schemeClr val="dk1"/>
                </a:solidFill>
                <a:latin typeface="Arial"/>
                <a:ea typeface="Arial"/>
                <a:cs typeface="Arial"/>
                <a:sym typeface="Arial"/>
              </a:defRPr>
            </a:lvl7pPr>
            <a:lvl8pPr marL="3657600" marR="0" lvl="7" indent="-320832" algn="l" rtl="0">
              <a:spcBef>
                <a:spcPts val="0"/>
              </a:spcBef>
              <a:spcAft>
                <a:spcPts val="0"/>
              </a:spcAft>
              <a:buClr>
                <a:schemeClr val="dk2"/>
              </a:buClr>
              <a:buSzPts val="1452"/>
              <a:buFont typeface="Arial"/>
              <a:buChar char="-"/>
              <a:defRPr sz="1632" b="0" i="0" u="none" strike="noStrike" cap="none">
                <a:solidFill>
                  <a:schemeClr val="dk1"/>
                </a:solidFill>
                <a:latin typeface="Arial"/>
                <a:ea typeface="Arial"/>
                <a:cs typeface="Arial"/>
                <a:sym typeface="Arial"/>
              </a:defRPr>
            </a:lvl8pPr>
            <a:lvl9pPr marL="4114800" marR="0" lvl="8" indent="-320832" algn="l" rtl="0">
              <a:spcBef>
                <a:spcPts val="0"/>
              </a:spcBef>
              <a:spcAft>
                <a:spcPts val="0"/>
              </a:spcAft>
              <a:buClr>
                <a:schemeClr val="dk2"/>
              </a:buClr>
              <a:buSzPts val="1452"/>
              <a:buFont typeface="Arial"/>
              <a:buChar char="-"/>
              <a:defRPr sz="1632"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6"/>
          <p:cNvSpPr txBox="1">
            <a:spLocks noGrp="1"/>
          </p:cNvSpPr>
          <p:nvPr>
            <p:ph type="ctrTitle"/>
          </p:nvPr>
        </p:nvSpPr>
        <p:spPr>
          <a:xfrm>
            <a:off x="96526" y="4379575"/>
            <a:ext cx="7049400" cy="430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Surgical Management of Perforated Peptic Ulcer</a:t>
            </a:r>
            <a:endParaRPr/>
          </a:p>
        </p:txBody>
      </p:sp>
      <p:sp>
        <p:nvSpPr>
          <p:cNvPr id="42" name="Google Shape;42;p6"/>
          <p:cNvSpPr txBox="1">
            <a:spLocks noGrp="1"/>
          </p:cNvSpPr>
          <p:nvPr>
            <p:ph type="subTitle" idx="1"/>
          </p:nvPr>
        </p:nvSpPr>
        <p:spPr>
          <a:xfrm>
            <a:off x="96519" y="5207041"/>
            <a:ext cx="7049400" cy="307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Rebecca Whitmer, MS3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3768695" y="287087"/>
            <a:ext cx="8191800" cy="3693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Works Cited </a:t>
            </a:r>
            <a:endParaRPr/>
          </a:p>
        </p:txBody>
      </p:sp>
      <p:sp>
        <p:nvSpPr>
          <p:cNvPr id="102" name="Google Shape;102;p15"/>
          <p:cNvSpPr txBox="1">
            <a:spLocks noGrp="1"/>
          </p:cNvSpPr>
          <p:nvPr>
            <p:ph type="title"/>
          </p:nvPr>
        </p:nvSpPr>
        <p:spPr>
          <a:xfrm>
            <a:off x="609600" y="1402075"/>
            <a:ext cx="10972800" cy="4463700"/>
          </a:xfrm>
          <a:prstGeom prst="rect">
            <a:avLst/>
          </a:prstGeom>
          <a:noFill/>
          <a:ln>
            <a:noFill/>
          </a:ln>
        </p:spPr>
        <p:txBody>
          <a:bodyPr spcFirstLastPara="1" wrap="square" lIns="0" tIns="0" rIns="0" bIns="0" anchor="ctr" anchorCtr="0">
            <a:spAutoFit/>
          </a:bodyPr>
          <a:lstStyle/>
          <a:p>
            <a:pPr marL="457200" lvl="0" indent="-317500" algn="l" rtl="0">
              <a:spcBef>
                <a:spcPts val="0"/>
              </a:spcBef>
              <a:spcAft>
                <a:spcPts val="0"/>
              </a:spcAft>
              <a:buClr>
                <a:srgbClr val="212121"/>
              </a:buClr>
              <a:buSzPts val="1400"/>
              <a:buFont typeface="Calibri"/>
              <a:buChar char="●"/>
            </a:pPr>
            <a:r>
              <a:rPr lang="en-US" sz="1400">
                <a:solidFill>
                  <a:srgbClr val="212121"/>
                </a:solidFill>
                <a:highlight>
                  <a:srgbClr val="FFFFFF"/>
                </a:highlight>
              </a:rPr>
              <a:t>Chung KT, Shelat VG. Perforated peptic ulcer - an update. World J Gastrointest Surg. 2017 Jan 27;9(1):1-12. doi: 10.4240/wjgs.v9.i1.1. PMID: 28138363; PMCID: PMC5237817.</a:t>
            </a:r>
            <a:endParaRPr sz="1400">
              <a:solidFill>
                <a:srgbClr val="212121"/>
              </a:solidFill>
              <a:highlight>
                <a:srgbClr val="FFFFFF"/>
              </a:highlight>
            </a:endParaRPr>
          </a:p>
          <a:p>
            <a:pPr marL="457200" lvl="0" indent="-317500" algn="l" rtl="0">
              <a:spcBef>
                <a:spcPts val="0"/>
              </a:spcBef>
              <a:spcAft>
                <a:spcPts val="0"/>
              </a:spcAft>
              <a:buClr>
                <a:srgbClr val="212121"/>
              </a:buClr>
              <a:buSzPts val="1400"/>
              <a:buFont typeface="Calibri"/>
              <a:buChar char="●"/>
            </a:pPr>
            <a:r>
              <a:rPr lang="en-US" sz="1400">
                <a:solidFill>
                  <a:srgbClr val="212121"/>
                </a:solidFill>
                <a:highlight>
                  <a:srgbClr val="FFFFFF"/>
                </a:highlight>
              </a:rPr>
              <a:t>Kuwabara K, Matsuda S, Fushimi K, Ishikawa KB, Horiguchi H, Fujimori K. Reappraising the surgical approach on the perforated gastroduodenal ulcer: should gastric resection be abandoned? J Clin Med Res. 2011 Oct;3(5):213-22. doi: 10.4021/jocmr608w. Epub 2011 Sep 26. PMID: 22383908; PMCID: PMC3279482.</a:t>
            </a:r>
            <a:endParaRPr sz="1400">
              <a:solidFill>
                <a:srgbClr val="212121"/>
              </a:solidFill>
              <a:highlight>
                <a:srgbClr val="FFFFFF"/>
              </a:highlight>
            </a:endParaRPr>
          </a:p>
          <a:p>
            <a:pPr marL="457200" lvl="0" indent="-317500" algn="l" rtl="0">
              <a:spcBef>
                <a:spcPts val="0"/>
              </a:spcBef>
              <a:spcAft>
                <a:spcPts val="0"/>
              </a:spcAft>
              <a:buClr>
                <a:srgbClr val="212121"/>
              </a:buClr>
              <a:buSzPts val="1400"/>
              <a:buFont typeface="Calibri"/>
              <a:buChar char="●"/>
            </a:pPr>
            <a:r>
              <a:rPr lang="en-US" sz="1400">
                <a:solidFill>
                  <a:srgbClr val="212121"/>
                </a:solidFill>
                <a:highlight>
                  <a:srgbClr val="FFFFFF"/>
                </a:highlight>
              </a:rPr>
              <a:t>Seow JG, Lim YR, Shelat VG. Low serum albumin may predict the need for gastric resection in patients with perforated peptic ulcer. Eur J Trauma Emerg Surg. 2017 Jun;43(3):293-298. doi: 10.1007/s00068-016-0669-2. Epub 2016 Apr 13. PMID: 27074924.</a:t>
            </a:r>
            <a:endParaRPr sz="1400">
              <a:solidFill>
                <a:srgbClr val="212121"/>
              </a:solidFill>
              <a:highlight>
                <a:srgbClr val="FFFFFF"/>
              </a:highlight>
            </a:endParaRPr>
          </a:p>
          <a:p>
            <a:pPr marL="457200" lvl="0" indent="-317500" algn="l" rtl="0">
              <a:spcBef>
                <a:spcPts val="0"/>
              </a:spcBef>
              <a:spcAft>
                <a:spcPts val="0"/>
              </a:spcAft>
              <a:buClr>
                <a:srgbClr val="212121"/>
              </a:buClr>
              <a:buSzPts val="1400"/>
              <a:buFont typeface="Calibri"/>
              <a:buChar char="●"/>
            </a:pPr>
            <a:r>
              <a:rPr lang="en-US" sz="1400">
                <a:solidFill>
                  <a:srgbClr val="212121"/>
                </a:solidFill>
                <a:highlight>
                  <a:srgbClr val="FFFFFF"/>
                </a:highlight>
              </a:rPr>
              <a:t>Hodnett RM, Gonzalez F, Lee WC, Nance FC, Deboisblanc R. The need for definitive therapy in the management of perforated gastric ulcers. Review of 202 cases. Ann Surg. 1989 Jan;209(1):36-9. doi: 10.1097/00000658-198901000-00005. PMID: 2910214; PMCID: PMC1493882.</a:t>
            </a:r>
            <a:endParaRPr sz="1400">
              <a:solidFill>
                <a:srgbClr val="212121"/>
              </a:solidFill>
              <a:highlight>
                <a:srgbClr val="FFFFFF"/>
              </a:highlight>
            </a:endParaRPr>
          </a:p>
          <a:p>
            <a:pPr marL="457200" lvl="0" indent="-317500" algn="l" rtl="0">
              <a:spcBef>
                <a:spcPts val="0"/>
              </a:spcBef>
              <a:spcAft>
                <a:spcPts val="0"/>
              </a:spcAft>
              <a:buClr>
                <a:srgbClr val="212121"/>
              </a:buClr>
              <a:buSzPts val="1400"/>
              <a:buFont typeface="Calibri"/>
              <a:buChar char="●"/>
            </a:pPr>
            <a:r>
              <a:rPr lang="en-US" sz="1400">
                <a:solidFill>
                  <a:srgbClr val="212121"/>
                </a:solidFill>
                <a:highlight>
                  <a:srgbClr val="FFFFFF"/>
                </a:highlight>
              </a:rPr>
              <a:t>Bornman PC, Theodorou NA, Jeffery PC, Marks IN, Essel HP, Wright JP, Terblanche J. Simple closure of perforated duodenal ulcer: a prospective evaluation of a conservative management policy. Br J Surg. 1990 Jan;77(1):73-5. doi: 10.1002/bjs.1800770126. PMID: 2302518.</a:t>
            </a:r>
            <a:endParaRPr sz="1400">
              <a:solidFill>
                <a:srgbClr val="212121"/>
              </a:solidFill>
              <a:highlight>
                <a:srgbClr val="FFFFFF"/>
              </a:highlight>
            </a:endParaRPr>
          </a:p>
          <a:p>
            <a:pPr marL="457200" lvl="0" indent="-317500" algn="l" rtl="0">
              <a:spcBef>
                <a:spcPts val="0"/>
              </a:spcBef>
              <a:spcAft>
                <a:spcPts val="0"/>
              </a:spcAft>
              <a:buClr>
                <a:srgbClr val="212121"/>
              </a:buClr>
              <a:buSzPts val="1400"/>
              <a:buFont typeface="Calibri"/>
              <a:buChar char="●"/>
            </a:pPr>
            <a:r>
              <a:rPr lang="en-US" sz="1400">
                <a:solidFill>
                  <a:srgbClr val="212121"/>
                </a:solidFill>
                <a:highlight>
                  <a:srgbClr val="FFFFFF"/>
                </a:highlight>
              </a:rPr>
              <a:t>Stepanyan SA, Petrosyan AA, Safaryan HH, Yeghiazaryan HH, Aleksanyan AY, Hakobyan VM, Papazyan KT, Mkrtchyan MH. Laparoscopic and open repair for perforated duodenal ulcer: single-center experience. Wideochir Inne Tech Maloinwazyjne. 2019 Jan;14(1):60-69. doi: 10.5114/wiitm.2018.76281. Epub 2018 Jun 11. PMID: 30766630; PMCID: PMC6372872.</a:t>
            </a:r>
            <a:endParaRPr sz="1400">
              <a:solidFill>
                <a:srgbClr val="212121"/>
              </a:solidFill>
              <a:highlight>
                <a:srgbClr val="FFFFFF"/>
              </a:highlight>
            </a:endParaRPr>
          </a:p>
          <a:p>
            <a:pPr marL="457200" lvl="0" indent="-317500" algn="l" rtl="0">
              <a:spcBef>
                <a:spcPts val="0"/>
              </a:spcBef>
              <a:spcAft>
                <a:spcPts val="0"/>
              </a:spcAft>
              <a:buClr>
                <a:srgbClr val="212121"/>
              </a:buClr>
              <a:buSzPts val="1400"/>
              <a:buFont typeface="Calibri"/>
              <a:buChar char="●"/>
            </a:pPr>
            <a:r>
              <a:rPr lang="en-US" sz="1400">
                <a:solidFill>
                  <a:srgbClr val="212121"/>
                </a:solidFill>
                <a:highlight>
                  <a:srgbClr val="FFFFFF"/>
                </a:highlight>
              </a:rPr>
              <a:t>Feliciano DV. Do perforated duodenal ulcers need an acid-decreasing surgical procedure now that omeprazole is available? Surg Clin North Am. 1992 Apr;72(2):369-80. doi: 10.1016/s0039-6109(16)45684-7. PMID: 1549799.</a:t>
            </a:r>
            <a:endParaRPr sz="1400">
              <a:solidFill>
                <a:srgbClr val="212121"/>
              </a:solidFill>
              <a:highlight>
                <a:srgbClr val="FFFFFF"/>
              </a:highlight>
            </a:endParaRPr>
          </a:p>
          <a:p>
            <a:pPr marL="457200" lvl="0" indent="-317500" algn="l" rtl="0">
              <a:spcBef>
                <a:spcPts val="0"/>
              </a:spcBef>
              <a:spcAft>
                <a:spcPts val="0"/>
              </a:spcAft>
              <a:buClr>
                <a:srgbClr val="212121"/>
              </a:buClr>
              <a:buSzPts val="1400"/>
              <a:buFont typeface="Calibri"/>
              <a:buChar char="●"/>
            </a:pPr>
            <a:r>
              <a:rPr lang="en-US" sz="1400">
                <a:solidFill>
                  <a:srgbClr val="212121"/>
                </a:solidFill>
                <a:highlight>
                  <a:srgbClr val="FFFFFF"/>
                </a:highlight>
              </a:rPr>
              <a:t>Grassi R, Romano S, Pinto A, Romano L. Gastro-duodenal perforations: conventional plain film, US and CT findings in 166 consecutive patients. Eur J Radiol. 2004 Apr;50(1):30-6. doi: 10.1016/j.ejrad.2003.11.012. PMID: 15093233.</a:t>
            </a:r>
            <a:endParaRPr sz="1400">
              <a:solidFill>
                <a:srgbClr val="212121"/>
              </a:solidFill>
              <a:highlight>
                <a:srgbClr val="FFFFFF"/>
              </a:highlight>
            </a:endParaRPr>
          </a:p>
          <a:p>
            <a:pPr marL="457200" lvl="0" indent="-317500" algn="l" rtl="0">
              <a:spcBef>
                <a:spcPts val="0"/>
              </a:spcBef>
              <a:spcAft>
                <a:spcPts val="0"/>
              </a:spcAft>
              <a:buClr>
                <a:srgbClr val="212121"/>
              </a:buClr>
              <a:buSzPts val="1400"/>
              <a:buFont typeface="Calibri"/>
              <a:buChar char="●"/>
            </a:pPr>
            <a:r>
              <a:rPr lang="en-US" sz="1400">
                <a:solidFill>
                  <a:srgbClr val="212121"/>
                </a:solidFill>
                <a:highlight>
                  <a:srgbClr val="FFFFFF"/>
                </a:highlight>
              </a:rPr>
              <a:t> Ezra N. Teitelbaum, Eric S. Hungness, David M. Mahvi. El Sevier. Sabiston Textbook of Surgery (SCORE). Chapter 48, 207-208. </a:t>
            </a:r>
            <a:endParaRPr sz="1400">
              <a:solidFill>
                <a:srgbClr val="212121"/>
              </a:solidFill>
              <a:highlight>
                <a:srgbClr val="FFFFFF"/>
              </a:highlight>
            </a:endParaRPr>
          </a:p>
          <a:p>
            <a:pPr marL="457200" lvl="0" indent="0" algn="l" rtl="0">
              <a:spcBef>
                <a:spcPts val="0"/>
              </a:spcBef>
              <a:spcAft>
                <a:spcPts val="0"/>
              </a:spcAft>
              <a:buNone/>
            </a:pPr>
            <a:endParaRPr>
              <a:solidFill>
                <a:srgbClr val="212121"/>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6"/>
          <p:cNvPicPr preferRelativeResize="0"/>
          <p:nvPr/>
        </p:nvPicPr>
        <p:blipFill>
          <a:blip r:embed="rId3">
            <a:alphaModFix/>
          </a:blip>
          <a:stretch>
            <a:fillRect/>
          </a:stretch>
        </p:blipFill>
        <p:spPr>
          <a:xfrm>
            <a:off x="5124700" y="57625"/>
            <a:ext cx="6683914" cy="6553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768695" y="287087"/>
            <a:ext cx="8191656" cy="369332"/>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Perforated Peptic Ulcer </a:t>
            </a:r>
            <a:endParaRPr/>
          </a:p>
        </p:txBody>
      </p:sp>
      <p:sp>
        <p:nvSpPr>
          <p:cNvPr id="48" name="Google Shape;48;p7"/>
          <p:cNvSpPr txBox="1">
            <a:spLocks noGrp="1"/>
          </p:cNvSpPr>
          <p:nvPr>
            <p:ph type="title"/>
          </p:nvPr>
        </p:nvSpPr>
        <p:spPr>
          <a:xfrm>
            <a:off x="609600" y="1402074"/>
            <a:ext cx="10972800" cy="25860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solidFill>
                  <a:schemeClr val="dk1"/>
                </a:solidFill>
              </a:rPr>
              <a:t>Clinical Signs </a:t>
            </a:r>
            <a:endParaRPr>
              <a:solidFill>
                <a:schemeClr val="dk1"/>
              </a:solidFill>
            </a:endParaRPr>
          </a:p>
          <a:p>
            <a:pPr marL="457200" lvl="0" indent="-317500" algn="l" rtl="0">
              <a:spcBef>
                <a:spcPts val="0"/>
              </a:spcBef>
              <a:spcAft>
                <a:spcPts val="0"/>
              </a:spcAft>
              <a:buClr>
                <a:schemeClr val="dk1"/>
              </a:buClr>
              <a:buSzPts val="1400"/>
              <a:buAutoNum type="arabicPeriod"/>
            </a:pPr>
            <a:r>
              <a:rPr lang="en-US">
                <a:solidFill>
                  <a:schemeClr val="dk1"/>
                </a:solidFill>
              </a:rPr>
              <a:t>Sudden Onset Abdominal Pain </a:t>
            </a:r>
            <a:endParaRPr>
              <a:solidFill>
                <a:schemeClr val="dk1"/>
              </a:solidFill>
            </a:endParaRPr>
          </a:p>
          <a:p>
            <a:pPr marL="457200" lvl="0" indent="-317500" algn="l" rtl="0">
              <a:spcBef>
                <a:spcPts val="0"/>
              </a:spcBef>
              <a:spcAft>
                <a:spcPts val="0"/>
              </a:spcAft>
              <a:buClr>
                <a:schemeClr val="dk1"/>
              </a:buClr>
              <a:buSzPts val="1400"/>
              <a:buAutoNum type="arabicPeriod"/>
            </a:pPr>
            <a:r>
              <a:rPr lang="en-US">
                <a:solidFill>
                  <a:schemeClr val="dk1"/>
                </a:solidFill>
              </a:rPr>
              <a:t>Tachycardia</a:t>
            </a:r>
            <a:endParaRPr>
              <a:solidFill>
                <a:schemeClr val="dk1"/>
              </a:solidFill>
            </a:endParaRPr>
          </a:p>
          <a:p>
            <a:pPr marL="457200" lvl="0" indent="-317500" algn="l" rtl="0">
              <a:spcBef>
                <a:spcPts val="0"/>
              </a:spcBef>
              <a:spcAft>
                <a:spcPts val="0"/>
              </a:spcAft>
              <a:buClr>
                <a:schemeClr val="dk1"/>
              </a:buClr>
              <a:buSzPts val="1400"/>
              <a:buAutoNum type="arabicPeriod"/>
            </a:pPr>
            <a:r>
              <a:rPr lang="en-US">
                <a:solidFill>
                  <a:schemeClr val="dk1"/>
                </a:solidFill>
              </a:rPr>
              <a:t>Abdominal Rigidity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Imaging: CXR shows free air under </a:t>
            </a:r>
            <a:endParaRPr>
              <a:solidFill>
                <a:schemeClr val="dk1"/>
              </a:solidFill>
            </a:endParaRPr>
          </a:p>
          <a:p>
            <a:pPr marL="0" lvl="0" indent="0" algn="l" rtl="0">
              <a:spcBef>
                <a:spcPts val="0"/>
              </a:spcBef>
              <a:spcAft>
                <a:spcPts val="0"/>
              </a:spcAft>
              <a:buNone/>
            </a:pPr>
            <a:r>
              <a:rPr lang="en-US">
                <a:solidFill>
                  <a:schemeClr val="dk1"/>
                </a:solidFill>
              </a:rPr>
              <a:t>the diaphragm in 75% of patients </a:t>
            </a:r>
            <a:endParaRPr>
              <a:solidFill>
                <a:schemeClr val="dk1"/>
              </a:solidFill>
            </a:endParaRPr>
          </a:p>
        </p:txBody>
      </p:sp>
      <p:pic>
        <p:nvPicPr>
          <p:cNvPr id="49" name="Google Shape;49;p7"/>
          <p:cNvPicPr preferRelativeResize="0"/>
          <p:nvPr/>
        </p:nvPicPr>
        <p:blipFill>
          <a:blip r:embed="rId3">
            <a:alphaModFix/>
          </a:blip>
          <a:stretch>
            <a:fillRect/>
          </a:stretch>
        </p:blipFill>
        <p:spPr>
          <a:xfrm>
            <a:off x="6575300" y="1359625"/>
            <a:ext cx="4333276" cy="497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3768695" y="287087"/>
            <a:ext cx="8191800" cy="3693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Surgical Management </a:t>
            </a:r>
            <a:endParaRPr/>
          </a:p>
        </p:txBody>
      </p:sp>
      <p:sp>
        <p:nvSpPr>
          <p:cNvPr id="55" name="Google Shape;55;p8"/>
          <p:cNvSpPr txBox="1">
            <a:spLocks noGrp="1"/>
          </p:cNvSpPr>
          <p:nvPr>
            <p:ph type="title"/>
          </p:nvPr>
        </p:nvSpPr>
        <p:spPr>
          <a:xfrm>
            <a:off x="609600" y="1325874"/>
            <a:ext cx="10972800" cy="29553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solidFill>
                  <a:srgbClr val="212121"/>
                </a:solidFill>
                <a:highlight>
                  <a:srgbClr val="FFFFFF"/>
                </a:highlight>
              </a:rPr>
              <a:t>Most Common Techniques: </a:t>
            </a:r>
            <a:endParaRPr>
              <a:solidFill>
                <a:srgbClr val="212121"/>
              </a:solidFill>
              <a:highlight>
                <a:srgbClr val="FFFFFF"/>
              </a:highlight>
            </a:endParaRPr>
          </a:p>
          <a:p>
            <a:pPr marL="457200" lvl="0" indent="-381000" algn="l" rtl="0">
              <a:spcBef>
                <a:spcPts val="0"/>
              </a:spcBef>
              <a:spcAft>
                <a:spcPts val="0"/>
              </a:spcAft>
              <a:buClr>
                <a:srgbClr val="212121"/>
              </a:buClr>
              <a:buSzPts val="2400"/>
              <a:buFont typeface="Calibri"/>
              <a:buAutoNum type="arabicPeriod"/>
            </a:pPr>
            <a:r>
              <a:rPr lang="en-US">
                <a:solidFill>
                  <a:srgbClr val="212121"/>
                </a:solidFill>
                <a:highlight>
                  <a:srgbClr val="FFFFFF"/>
                </a:highlight>
              </a:rPr>
              <a:t>Primary closure by interrupted sutures</a:t>
            </a:r>
            <a:endParaRPr>
              <a:solidFill>
                <a:srgbClr val="212121"/>
              </a:solidFill>
              <a:highlight>
                <a:srgbClr val="FFFFFF"/>
              </a:highlight>
            </a:endParaRPr>
          </a:p>
          <a:p>
            <a:pPr marL="457200" lvl="0" indent="-381000" algn="l" rtl="0">
              <a:spcBef>
                <a:spcPts val="0"/>
              </a:spcBef>
              <a:spcAft>
                <a:spcPts val="0"/>
              </a:spcAft>
              <a:buClr>
                <a:srgbClr val="212121"/>
              </a:buClr>
              <a:buSzPts val="2400"/>
              <a:buFont typeface="Calibri"/>
              <a:buAutoNum type="arabicPeriod"/>
            </a:pPr>
            <a:r>
              <a:rPr lang="en-US">
                <a:solidFill>
                  <a:srgbClr val="212121"/>
                </a:solidFill>
                <a:highlight>
                  <a:srgbClr val="FFFFFF"/>
                </a:highlight>
              </a:rPr>
              <a:t>Plugging the perforation with a free omental plug (Graham patch) are the most common techniques </a:t>
            </a:r>
            <a:endParaRPr>
              <a:solidFill>
                <a:srgbClr val="212121"/>
              </a:solidFill>
              <a:highlight>
                <a:srgbClr val="FFFFFF"/>
              </a:highlight>
            </a:endParaRPr>
          </a:p>
          <a:p>
            <a:pPr marL="914400" lvl="1" indent="-381000" algn="l" rtl="0">
              <a:spcBef>
                <a:spcPts val="0"/>
              </a:spcBef>
              <a:spcAft>
                <a:spcPts val="0"/>
              </a:spcAft>
              <a:buClr>
                <a:srgbClr val="212121"/>
              </a:buClr>
              <a:buSzPts val="2400"/>
              <a:buFont typeface="Calibri"/>
              <a:buAutoNum type="alphaLcPeriod"/>
            </a:pPr>
            <a:r>
              <a:rPr lang="en-US" sz="2400" b="0">
                <a:solidFill>
                  <a:srgbClr val="212121"/>
                </a:solidFill>
                <a:highlight>
                  <a:srgbClr val="FFFFFF"/>
                </a:highlight>
                <a:latin typeface="Calibri"/>
                <a:ea typeface="Calibri"/>
                <a:cs typeface="Calibri"/>
                <a:sym typeface="Calibri"/>
              </a:rPr>
              <a:t>High recurrence rate (42% in some studies), but can improve this number with Vagotomy </a:t>
            </a:r>
            <a:endParaRPr sz="2400" b="0">
              <a:solidFill>
                <a:srgbClr val="212121"/>
              </a:solidFill>
              <a:highlight>
                <a:srgbClr val="FFFFFF"/>
              </a:highlight>
              <a:latin typeface="Calibri"/>
              <a:ea typeface="Calibri"/>
              <a:cs typeface="Calibri"/>
              <a:sym typeface="Calibri"/>
            </a:endParaRPr>
          </a:p>
          <a:p>
            <a:pPr marL="457200" lvl="0" indent="-381000" algn="l" rtl="0">
              <a:spcBef>
                <a:spcPts val="0"/>
              </a:spcBef>
              <a:spcAft>
                <a:spcPts val="0"/>
              </a:spcAft>
              <a:buClr>
                <a:srgbClr val="212121"/>
              </a:buClr>
              <a:buSzPts val="2400"/>
              <a:buFont typeface="Calibri"/>
              <a:buAutoNum type="arabicPeriod"/>
            </a:pPr>
            <a:r>
              <a:rPr lang="en-US">
                <a:solidFill>
                  <a:srgbClr val="212121"/>
                </a:solidFill>
                <a:highlight>
                  <a:srgbClr val="FFFFFF"/>
                </a:highlight>
              </a:rPr>
              <a:t>Gastrectomy</a:t>
            </a:r>
            <a:endParaRPr>
              <a:solidFill>
                <a:srgbClr val="212121"/>
              </a:solidFill>
              <a:highlight>
                <a:srgbClr val="FFFFFF"/>
              </a:highlight>
            </a:endParaRPr>
          </a:p>
          <a:p>
            <a:pPr marL="914400" lvl="1" indent="-381000" algn="l" rtl="0">
              <a:spcBef>
                <a:spcPts val="0"/>
              </a:spcBef>
              <a:spcAft>
                <a:spcPts val="0"/>
              </a:spcAft>
              <a:buClr>
                <a:srgbClr val="212121"/>
              </a:buClr>
              <a:buSzPts val="2400"/>
              <a:buFont typeface="Calibri"/>
              <a:buAutoNum type="alphaLcPeriod"/>
            </a:pPr>
            <a:r>
              <a:rPr lang="en-US" sz="2400" b="0">
                <a:solidFill>
                  <a:srgbClr val="212121"/>
                </a:solidFill>
                <a:highlight>
                  <a:srgbClr val="FFFFFF"/>
                </a:highlight>
                <a:latin typeface="Calibri"/>
                <a:ea typeface="Calibri"/>
                <a:cs typeface="Calibri"/>
                <a:sym typeface="Calibri"/>
              </a:rPr>
              <a:t>Billroth I vs. Billroth II </a:t>
            </a:r>
            <a:endParaRPr sz="2400" b="0">
              <a:solidFill>
                <a:srgbClr val="212121"/>
              </a:solidFill>
              <a:highlight>
                <a:srgbClr val="FFFFFF"/>
              </a:highlight>
              <a:latin typeface="Calibri"/>
              <a:ea typeface="Calibri"/>
              <a:cs typeface="Calibri"/>
              <a:sym typeface="Calibri"/>
            </a:endParaRPr>
          </a:p>
        </p:txBody>
      </p:sp>
      <p:sp>
        <p:nvSpPr>
          <p:cNvPr id="56" name="Google Shape;56;p8"/>
          <p:cNvSpPr txBox="1">
            <a:spLocks noGrp="1"/>
          </p:cNvSpPr>
          <p:nvPr>
            <p:ph type="title"/>
          </p:nvPr>
        </p:nvSpPr>
        <p:spPr>
          <a:xfrm>
            <a:off x="609600" y="4500599"/>
            <a:ext cx="10972800" cy="18471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solidFill>
                  <a:srgbClr val="212121"/>
                </a:solidFill>
                <a:highlight>
                  <a:srgbClr val="FFFFFF"/>
                </a:highlight>
              </a:rPr>
              <a:t>Vagotomy: </a:t>
            </a:r>
            <a:endParaRPr>
              <a:solidFill>
                <a:srgbClr val="212121"/>
              </a:solidFill>
              <a:highlight>
                <a:srgbClr val="FFFFFF"/>
              </a:highlight>
            </a:endParaRPr>
          </a:p>
          <a:p>
            <a:pPr marL="457200" lvl="0" indent="-317500" algn="l" rtl="0">
              <a:spcBef>
                <a:spcPts val="0"/>
              </a:spcBef>
              <a:spcAft>
                <a:spcPts val="0"/>
              </a:spcAft>
              <a:buClr>
                <a:srgbClr val="212121"/>
              </a:buClr>
              <a:buSzPts val="1400"/>
              <a:buChar char="●"/>
            </a:pPr>
            <a:r>
              <a:rPr lang="en-US">
                <a:solidFill>
                  <a:srgbClr val="212121"/>
                </a:solidFill>
                <a:highlight>
                  <a:srgbClr val="FFFFFF"/>
                </a:highlight>
              </a:rPr>
              <a:t>Vagus nerve→ Gastrin→ Parietal Cells→ acid secretion </a:t>
            </a:r>
            <a:endParaRPr>
              <a:solidFill>
                <a:srgbClr val="212121"/>
              </a:solidFill>
              <a:highlight>
                <a:srgbClr val="FFFFFF"/>
              </a:highlight>
            </a:endParaRPr>
          </a:p>
          <a:p>
            <a:pPr marL="457200" lvl="0" indent="-317500" algn="l" rtl="0">
              <a:spcBef>
                <a:spcPts val="0"/>
              </a:spcBef>
              <a:spcAft>
                <a:spcPts val="0"/>
              </a:spcAft>
              <a:buClr>
                <a:srgbClr val="212121"/>
              </a:buClr>
              <a:buSzPts val="1400"/>
              <a:buChar char="●"/>
            </a:pPr>
            <a:r>
              <a:rPr lang="en-US">
                <a:solidFill>
                  <a:srgbClr val="212121"/>
                </a:solidFill>
                <a:highlight>
                  <a:srgbClr val="FFFFFF"/>
                </a:highlight>
              </a:rPr>
              <a:t>Although this can reduce PUD recurrence, it is rarely used now, given the availability of PPIs (Ex: Omeprazole), Histamine Receptor Antagonists (Ex: Famotidine), and H. pylori treatment</a:t>
            </a:r>
            <a:endParaRPr>
              <a:solidFill>
                <a:srgbClr val="21212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3768695" y="287087"/>
            <a:ext cx="8191800" cy="3693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Vagotomy</a:t>
            </a:r>
            <a:endParaRPr/>
          </a:p>
        </p:txBody>
      </p:sp>
      <p:sp>
        <p:nvSpPr>
          <p:cNvPr id="62" name="Google Shape;62;p9"/>
          <p:cNvSpPr txBox="1">
            <a:spLocks noGrp="1"/>
          </p:cNvSpPr>
          <p:nvPr>
            <p:ph type="title"/>
          </p:nvPr>
        </p:nvSpPr>
        <p:spPr>
          <a:xfrm>
            <a:off x="609600" y="1226999"/>
            <a:ext cx="10972800" cy="18471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endParaRPr>
              <a:solidFill>
                <a:srgbClr val="212121"/>
              </a:solidFill>
              <a:highlight>
                <a:srgbClr val="FFFFFF"/>
              </a:highlight>
            </a:endParaRPr>
          </a:p>
          <a:p>
            <a:pPr marL="457200" lvl="0" indent="-317500" algn="l" rtl="0">
              <a:spcBef>
                <a:spcPts val="0"/>
              </a:spcBef>
              <a:spcAft>
                <a:spcPts val="0"/>
              </a:spcAft>
              <a:buClr>
                <a:srgbClr val="212121"/>
              </a:buClr>
              <a:buSzPts val="1400"/>
              <a:buChar char="●"/>
            </a:pPr>
            <a:r>
              <a:rPr lang="en-US">
                <a:solidFill>
                  <a:srgbClr val="212121"/>
                </a:solidFill>
                <a:highlight>
                  <a:srgbClr val="FFFFFF"/>
                </a:highlight>
              </a:rPr>
              <a:t>Vagus nerve→ Gastrin→ Parietal Cells→ acid secretion </a:t>
            </a:r>
            <a:endParaRPr>
              <a:solidFill>
                <a:srgbClr val="212121"/>
              </a:solidFill>
              <a:highlight>
                <a:srgbClr val="FFFFFF"/>
              </a:highlight>
            </a:endParaRPr>
          </a:p>
          <a:p>
            <a:pPr marL="457200" lvl="0" indent="-317500" algn="l" rtl="0">
              <a:spcBef>
                <a:spcPts val="0"/>
              </a:spcBef>
              <a:spcAft>
                <a:spcPts val="0"/>
              </a:spcAft>
              <a:buClr>
                <a:srgbClr val="212121"/>
              </a:buClr>
              <a:buSzPts val="1400"/>
              <a:buChar char="●"/>
            </a:pPr>
            <a:r>
              <a:rPr lang="en-US">
                <a:solidFill>
                  <a:srgbClr val="212121"/>
                </a:solidFill>
                <a:highlight>
                  <a:srgbClr val="FFFFFF"/>
                </a:highlight>
              </a:rPr>
              <a:t>Although this can reduce PUD recurrence, it is rarely used now, given the availability of PPIs (Ex: Omeprazole), Histamine Receptor Antagonists (Ex: Famotidine), and H. pylori treatment</a:t>
            </a:r>
            <a:endParaRPr>
              <a:solidFill>
                <a:srgbClr val="212121"/>
              </a:solidFill>
              <a:highlight>
                <a:srgbClr val="FFFFFF"/>
              </a:highlight>
            </a:endParaRPr>
          </a:p>
        </p:txBody>
      </p:sp>
      <p:pic>
        <p:nvPicPr>
          <p:cNvPr id="63" name="Google Shape;63;p9"/>
          <p:cNvPicPr preferRelativeResize="0"/>
          <p:nvPr/>
        </p:nvPicPr>
        <p:blipFill>
          <a:blip r:embed="rId3">
            <a:alphaModFix/>
          </a:blip>
          <a:stretch>
            <a:fillRect/>
          </a:stretch>
        </p:blipFill>
        <p:spPr>
          <a:xfrm>
            <a:off x="3768700" y="3008949"/>
            <a:ext cx="6872085" cy="3479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3768695" y="287087"/>
            <a:ext cx="8191800" cy="3693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Surgical Management: Graham Patch  </a:t>
            </a:r>
            <a:endParaRPr/>
          </a:p>
        </p:txBody>
      </p:sp>
      <p:pic>
        <p:nvPicPr>
          <p:cNvPr id="69" name="Google Shape;69;p10"/>
          <p:cNvPicPr preferRelativeResize="0"/>
          <p:nvPr/>
        </p:nvPicPr>
        <p:blipFill>
          <a:blip r:embed="rId3">
            <a:alphaModFix/>
          </a:blip>
          <a:stretch>
            <a:fillRect/>
          </a:stretch>
        </p:blipFill>
        <p:spPr>
          <a:xfrm>
            <a:off x="172838" y="1340092"/>
            <a:ext cx="11846325" cy="3131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3768695" y="287087"/>
            <a:ext cx="8191800" cy="3693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Surgical Management: Graham Patch  </a:t>
            </a:r>
            <a:endParaRPr/>
          </a:p>
        </p:txBody>
      </p:sp>
      <p:pic>
        <p:nvPicPr>
          <p:cNvPr id="75" name="Google Shape;75;p11"/>
          <p:cNvPicPr preferRelativeResize="0"/>
          <p:nvPr/>
        </p:nvPicPr>
        <p:blipFill>
          <a:blip r:embed="rId3">
            <a:alphaModFix/>
          </a:blip>
          <a:stretch>
            <a:fillRect/>
          </a:stretch>
        </p:blipFill>
        <p:spPr>
          <a:xfrm>
            <a:off x="8641537" y="1282075"/>
            <a:ext cx="3155075" cy="5052051"/>
          </a:xfrm>
          <a:prstGeom prst="rect">
            <a:avLst/>
          </a:prstGeom>
          <a:noFill/>
          <a:ln>
            <a:noFill/>
          </a:ln>
        </p:spPr>
      </p:pic>
      <p:sp>
        <p:nvSpPr>
          <p:cNvPr id="76" name="Google Shape;76;p11"/>
          <p:cNvSpPr txBox="1"/>
          <p:nvPr/>
        </p:nvSpPr>
        <p:spPr>
          <a:xfrm>
            <a:off x="435100" y="1282075"/>
            <a:ext cx="79974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Calibri"/>
                <a:ea typeface="Calibri"/>
                <a:cs typeface="Calibri"/>
                <a:sym typeface="Calibri"/>
              </a:rPr>
              <a:t>Post-Op Management</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Open: </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a:latin typeface="Calibri"/>
                <a:ea typeface="Calibri"/>
                <a:cs typeface="Calibri"/>
                <a:sym typeface="Calibri"/>
              </a:rPr>
              <a:t>Mean Hospital Stay: 11.7 days</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a:latin typeface="Calibri"/>
                <a:ea typeface="Calibri"/>
                <a:cs typeface="Calibri"/>
                <a:sym typeface="Calibri"/>
              </a:rPr>
              <a:t>Increased need for narcotics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Laparoscopic</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a:latin typeface="Calibri"/>
                <a:ea typeface="Calibri"/>
                <a:cs typeface="Calibri"/>
                <a:sym typeface="Calibri"/>
              </a:rPr>
              <a:t>Mean Hospital Stay: 5 days in hospital</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a:latin typeface="Calibri"/>
                <a:ea typeface="Calibri"/>
                <a:cs typeface="Calibri"/>
                <a:sym typeface="Calibri"/>
              </a:rPr>
              <a:t>Less need for narcotics </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a:latin typeface="Calibri"/>
                <a:ea typeface="Calibri"/>
                <a:cs typeface="Calibri"/>
                <a:sym typeface="Calibri"/>
              </a:rPr>
              <a:t>Shorter duration </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a:latin typeface="Calibri"/>
                <a:ea typeface="Calibri"/>
                <a:cs typeface="Calibri"/>
                <a:sym typeface="Calibri"/>
              </a:rPr>
              <a:t>Fewer postoperative complications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For all patients: </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a:latin typeface="Calibri"/>
                <a:ea typeface="Calibri"/>
                <a:cs typeface="Calibri"/>
                <a:sym typeface="Calibri"/>
              </a:rPr>
              <a:t>NPO </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a:latin typeface="Calibri"/>
                <a:ea typeface="Calibri"/>
                <a:cs typeface="Calibri"/>
                <a:sym typeface="Calibri"/>
              </a:rPr>
              <a:t>PPI </a:t>
            </a:r>
            <a:endParaRPr sz="2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3768695" y="287087"/>
            <a:ext cx="8191800" cy="3693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Surgical Management: Graham Patch  </a:t>
            </a:r>
            <a:endParaRPr/>
          </a:p>
        </p:txBody>
      </p:sp>
      <p:sp>
        <p:nvSpPr>
          <p:cNvPr id="82" name="Google Shape;82;p12"/>
          <p:cNvSpPr txBox="1"/>
          <p:nvPr/>
        </p:nvSpPr>
        <p:spPr>
          <a:xfrm>
            <a:off x="377375" y="1397100"/>
            <a:ext cx="79974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Calibri"/>
                <a:ea typeface="Calibri"/>
                <a:cs typeface="Calibri"/>
                <a:sym typeface="Calibri"/>
              </a:rPr>
              <a:t>Reasons for converting to open: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Adhesions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Inflammation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Reconstruction difficulties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Intraoperative bleeding </a:t>
            </a:r>
            <a:endParaRPr sz="2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3768695" y="287087"/>
            <a:ext cx="8191800" cy="3693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Surgical Management: Gastrectomy </a:t>
            </a:r>
            <a:endParaRPr/>
          </a:p>
        </p:txBody>
      </p:sp>
      <p:sp>
        <p:nvSpPr>
          <p:cNvPr id="88" name="Google Shape;88;p13"/>
          <p:cNvSpPr txBox="1">
            <a:spLocks noGrp="1"/>
          </p:cNvSpPr>
          <p:nvPr>
            <p:ph type="title"/>
          </p:nvPr>
        </p:nvSpPr>
        <p:spPr>
          <a:xfrm>
            <a:off x="609600" y="1402074"/>
            <a:ext cx="10972800" cy="1847100"/>
          </a:xfrm>
          <a:prstGeom prst="rect">
            <a:avLst/>
          </a:prstGeom>
          <a:noFill/>
          <a:ln>
            <a:noFill/>
          </a:ln>
        </p:spPr>
        <p:txBody>
          <a:bodyPr spcFirstLastPara="1" wrap="square" lIns="0" tIns="0" rIns="0" bIns="0" anchor="ctr" anchorCtr="0">
            <a:spAutoFit/>
          </a:bodyPr>
          <a:lstStyle/>
          <a:p>
            <a:pPr marL="457200" lvl="0" indent="-381000" algn="l" rtl="0">
              <a:spcBef>
                <a:spcPts val="0"/>
              </a:spcBef>
              <a:spcAft>
                <a:spcPts val="0"/>
              </a:spcAft>
              <a:buClr>
                <a:srgbClr val="212121"/>
              </a:buClr>
              <a:buSzPts val="2400"/>
              <a:buFont typeface="Calibri"/>
              <a:buChar char="●"/>
            </a:pPr>
            <a:r>
              <a:rPr lang="en-US">
                <a:solidFill>
                  <a:srgbClr val="212121"/>
                </a:solidFill>
                <a:highlight>
                  <a:srgbClr val="FFFFFF"/>
                </a:highlight>
              </a:rPr>
              <a:t>Billroth I </a:t>
            </a:r>
            <a:endParaRPr>
              <a:solidFill>
                <a:srgbClr val="212121"/>
              </a:solidFill>
              <a:highlight>
                <a:srgbClr val="FFFFFF"/>
              </a:highlight>
            </a:endParaRPr>
          </a:p>
          <a:p>
            <a:pPr marL="914400" lvl="1" indent="-381000" algn="l" rtl="0">
              <a:spcBef>
                <a:spcPts val="0"/>
              </a:spcBef>
              <a:spcAft>
                <a:spcPts val="0"/>
              </a:spcAft>
              <a:buClr>
                <a:srgbClr val="212121"/>
              </a:buClr>
              <a:buSzPts val="2400"/>
              <a:buFont typeface="Calibri"/>
              <a:buChar char="○"/>
            </a:pPr>
            <a:r>
              <a:rPr lang="en-US" sz="2400" b="0">
                <a:solidFill>
                  <a:srgbClr val="212121"/>
                </a:solidFill>
                <a:highlight>
                  <a:srgbClr val="FFFFFF"/>
                </a:highlight>
                <a:latin typeface="Calibri"/>
                <a:ea typeface="Calibri"/>
                <a:cs typeface="Calibri"/>
                <a:sym typeface="Calibri"/>
              </a:rPr>
              <a:t>Gastro-duodenal </a:t>
            </a:r>
            <a:endParaRPr sz="2400" b="0">
              <a:solidFill>
                <a:srgbClr val="212121"/>
              </a:solidFill>
              <a:highlight>
                <a:srgbClr val="FFFFFF"/>
              </a:highlight>
              <a:latin typeface="Calibri"/>
              <a:ea typeface="Calibri"/>
              <a:cs typeface="Calibri"/>
              <a:sym typeface="Calibri"/>
            </a:endParaRPr>
          </a:p>
          <a:p>
            <a:pPr marL="457200" lvl="0" indent="-381000" algn="l" rtl="0">
              <a:spcBef>
                <a:spcPts val="0"/>
              </a:spcBef>
              <a:spcAft>
                <a:spcPts val="0"/>
              </a:spcAft>
              <a:buClr>
                <a:srgbClr val="212121"/>
              </a:buClr>
              <a:buSzPts val="2400"/>
              <a:buFont typeface="Calibri"/>
              <a:buChar char="●"/>
            </a:pPr>
            <a:r>
              <a:rPr lang="en-US">
                <a:solidFill>
                  <a:srgbClr val="212121"/>
                </a:solidFill>
                <a:highlight>
                  <a:srgbClr val="FFFFFF"/>
                </a:highlight>
              </a:rPr>
              <a:t>Billroth II </a:t>
            </a:r>
            <a:endParaRPr>
              <a:solidFill>
                <a:srgbClr val="212121"/>
              </a:solidFill>
              <a:highlight>
                <a:srgbClr val="FFFFFF"/>
              </a:highlight>
            </a:endParaRPr>
          </a:p>
          <a:p>
            <a:pPr marL="914400" lvl="1" indent="-381000" algn="l" rtl="0">
              <a:spcBef>
                <a:spcPts val="0"/>
              </a:spcBef>
              <a:spcAft>
                <a:spcPts val="0"/>
              </a:spcAft>
              <a:buClr>
                <a:srgbClr val="212121"/>
              </a:buClr>
              <a:buSzPts val="2400"/>
              <a:buFont typeface="Calibri"/>
              <a:buChar char="○"/>
            </a:pPr>
            <a:r>
              <a:rPr lang="en-US" sz="2400" b="0">
                <a:solidFill>
                  <a:srgbClr val="212121"/>
                </a:solidFill>
                <a:highlight>
                  <a:srgbClr val="FFFFFF"/>
                </a:highlight>
                <a:latin typeface="Calibri"/>
                <a:ea typeface="Calibri"/>
                <a:cs typeface="Calibri"/>
                <a:sym typeface="Calibri"/>
              </a:rPr>
              <a:t>Gastro-jejunal </a:t>
            </a:r>
            <a:endParaRPr sz="2400" b="0">
              <a:solidFill>
                <a:srgbClr val="212121"/>
              </a:solidFill>
              <a:highlight>
                <a:srgbClr val="FFFFFF"/>
              </a:highlight>
              <a:latin typeface="Calibri"/>
              <a:ea typeface="Calibri"/>
              <a:cs typeface="Calibri"/>
              <a:sym typeface="Calibri"/>
            </a:endParaRPr>
          </a:p>
          <a:p>
            <a:pPr marL="457200" lvl="0" indent="0" algn="l" rtl="0">
              <a:spcBef>
                <a:spcPts val="0"/>
              </a:spcBef>
              <a:spcAft>
                <a:spcPts val="0"/>
              </a:spcAft>
              <a:buNone/>
            </a:pPr>
            <a:endParaRPr>
              <a:solidFill>
                <a:srgbClr val="212121"/>
              </a:solidFill>
              <a:highlight>
                <a:srgbClr val="FFFFFF"/>
              </a:highlight>
            </a:endParaRPr>
          </a:p>
        </p:txBody>
      </p:sp>
      <p:pic>
        <p:nvPicPr>
          <p:cNvPr id="89" name="Google Shape;89;p13"/>
          <p:cNvPicPr preferRelativeResize="0"/>
          <p:nvPr/>
        </p:nvPicPr>
        <p:blipFill rotWithShape="1">
          <a:blip r:embed="rId3">
            <a:alphaModFix/>
          </a:blip>
          <a:srcRect r="30074" b="10346"/>
          <a:stretch/>
        </p:blipFill>
        <p:spPr>
          <a:xfrm>
            <a:off x="7287500" y="1305375"/>
            <a:ext cx="3946225" cy="5028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3768695" y="287087"/>
            <a:ext cx="8191800" cy="3693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Surgical Management: Gastrectomy </a:t>
            </a:r>
            <a:endParaRPr/>
          </a:p>
        </p:txBody>
      </p:sp>
      <p:sp>
        <p:nvSpPr>
          <p:cNvPr id="95" name="Google Shape;95;p14"/>
          <p:cNvSpPr txBox="1">
            <a:spLocks noGrp="1"/>
          </p:cNvSpPr>
          <p:nvPr>
            <p:ph type="title"/>
          </p:nvPr>
        </p:nvSpPr>
        <p:spPr>
          <a:xfrm>
            <a:off x="609600" y="1402074"/>
            <a:ext cx="10972800" cy="1634100"/>
          </a:xfrm>
          <a:prstGeom prst="rect">
            <a:avLst/>
          </a:prstGeom>
          <a:noFill/>
          <a:ln>
            <a:noFill/>
          </a:ln>
        </p:spPr>
        <p:txBody>
          <a:bodyPr spcFirstLastPara="1" wrap="square" lIns="0" tIns="0" rIns="0" bIns="0" anchor="ctr" anchorCtr="0">
            <a:spAutoFit/>
          </a:bodyPr>
          <a:lstStyle/>
          <a:p>
            <a:pPr marL="457200" lvl="0" indent="-381000" algn="l" rtl="0">
              <a:spcBef>
                <a:spcPts val="0"/>
              </a:spcBef>
              <a:spcAft>
                <a:spcPts val="0"/>
              </a:spcAft>
              <a:buClr>
                <a:srgbClr val="212121"/>
              </a:buClr>
              <a:buSzPts val="2400"/>
              <a:buFont typeface="Calibri"/>
              <a:buChar char="●"/>
            </a:pPr>
            <a:r>
              <a:rPr lang="en-US">
                <a:solidFill>
                  <a:srgbClr val="212121"/>
                </a:solidFill>
                <a:highlight>
                  <a:srgbClr val="FFFFFF"/>
                </a:highlight>
              </a:rPr>
              <a:t>Reasons for gastrectomy: </a:t>
            </a:r>
            <a:endParaRPr>
              <a:solidFill>
                <a:srgbClr val="212121"/>
              </a:solidFill>
              <a:highlight>
                <a:srgbClr val="FFFFFF"/>
              </a:highlight>
            </a:endParaRPr>
          </a:p>
          <a:p>
            <a:pPr marL="914400" lvl="1" indent="-317500" algn="l" rtl="0">
              <a:spcBef>
                <a:spcPts val="0"/>
              </a:spcBef>
              <a:spcAft>
                <a:spcPts val="0"/>
              </a:spcAft>
              <a:buClr>
                <a:srgbClr val="212121"/>
              </a:buClr>
              <a:buSzPts val="1400"/>
              <a:buChar char="○"/>
            </a:pPr>
            <a:r>
              <a:rPr lang="en-US" b="0">
                <a:solidFill>
                  <a:srgbClr val="212121"/>
                </a:solidFill>
                <a:highlight>
                  <a:srgbClr val="FFFFFF"/>
                </a:highlight>
              </a:rPr>
              <a:t>Sepsis </a:t>
            </a:r>
            <a:endParaRPr b="0">
              <a:solidFill>
                <a:srgbClr val="212121"/>
              </a:solidFill>
              <a:highlight>
                <a:srgbClr val="FFFFFF"/>
              </a:highlight>
            </a:endParaRPr>
          </a:p>
          <a:p>
            <a:pPr marL="914400" lvl="1" indent="-317500" algn="l" rtl="0">
              <a:spcBef>
                <a:spcPts val="0"/>
              </a:spcBef>
              <a:spcAft>
                <a:spcPts val="0"/>
              </a:spcAft>
              <a:buClr>
                <a:srgbClr val="212121"/>
              </a:buClr>
              <a:buSzPts val="1400"/>
              <a:buChar char="○"/>
            </a:pPr>
            <a:r>
              <a:rPr lang="en-US" b="0">
                <a:solidFill>
                  <a:srgbClr val="212121"/>
                </a:solidFill>
                <a:highlight>
                  <a:srgbClr val="FFFFFF"/>
                </a:highlight>
              </a:rPr>
              <a:t>Very large perforation  </a:t>
            </a:r>
            <a:endParaRPr b="0">
              <a:solidFill>
                <a:srgbClr val="212121"/>
              </a:solidFill>
              <a:highlight>
                <a:srgbClr val="FFFFFF"/>
              </a:highlight>
            </a:endParaRPr>
          </a:p>
          <a:p>
            <a:pPr marL="914400" lvl="1" indent="-317500" algn="l" rtl="0">
              <a:spcBef>
                <a:spcPts val="0"/>
              </a:spcBef>
              <a:spcAft>
                <a:spcPts val="0"/>
              </a:spcAft>
              <a:buClr>
                <a:srgbClr val="212121"/>
              </a:buClr>
              <a:buSzPts val="1400"/>
              <a:buChar char="○"/>
            </a:pPr>
            <a:r>
              <a:rPr lang="en-US" b="0">
                <a:solidFill>
                  <a:srgbClr val="212121"/>
                </a:solidFill>
                <a:highlight>
                  <a:srgbClr val="FFFFFF"/>
                </a:highlight>
              </a:rPr>
              <a:t>Concern for malignancy </a:t>
            </a:r>
            <a:endParaRPr b="0">
              <a:solidFill>
                <a:srgbClr val="212121"/>
              </a:solidFill>
              <a:highlight>
                <a:srgbClr val="FFFFFF"/>
              </a:highlight>
            </a:endParaRPr>
          </a:p>
          <a:p>
            <a:pPr marL="457200" lvl="0" indent="0" algn="l" rtl="0">
              <a:spcBef>
                <a:spcPts val="0"/>
              </a:spcBef>
              <a:spcAft>
                <a:spcPts val="0"/>
              </a:spcAft>
              <a:buNone/>
            </a:pPr>
            <a:endParaRPr>
              <a:solidFill>
                <a:srgbClr val="212121"/>
              </a:solidFill>
              <a:highlight>
                <a:srgbClr val="FFFFFF"/>
              </a:highlight>
            </a:endParaRPr>
          </a:p>
        </p:txBody>
      </p:sp>
      <p:pic>
        <p:nvPicPr>
          <p:cNvPr id="96" name="Google Shape;96;p14"/>
          <p:cNvPicPr preferRelativeResize="0"/>
          <p:nvPr/>
        </p:nvPicPr>
        <p:blipFill rotWithShape="1">
          <a:blip r:embed="rId3">
            <a:alphaModFix/>
          </a:blip>
          <a:srcRect r="30074" b="10346"/>
          <a:stretch/>
        </p:blipFill>
        <p:spPr>
          <a:xfrm>
            <a:off x="7287500" y="1305375"/>
            <a:ext cx="3946225" cy="5028750"/>
          </a:xfrm>
          <a:prstGeom prst="rect">
            <a:avLst/>
          </a:prstGeom>
          <a:noFill/>
          <a:ln>
            <a:noFill/>
          </a:ln>
        </p:spPr>
      </p:pic>
    </p:spTree>
  </p:cSld>
  <p:clrMapOvr>
    <a:masterClrMapping/>
  </p:clrMapOvr>
</p:sld>
</file>

<file path=ppt/theme/theme1.xml><?xml version="1.0" encoding="utf-8"?>
<a:theme xmlns:a="http://schemas.openxmlformats.org/drawingml/2006/main" name="UA0334_CF (secondary)">
  <a:themeElements>
    <a:clrScheme name="Custom">
      <a:dk1>
        <a:srgbClr val="000000"/>
      </a:dk1>
      <a:lt1>
        <a:srgbClr val="FFFFFF"/>
      </a:lt1>
      <a:dk2>
        <a:srgbClr val="003976"/>
      </a:dk2>
      <a:lt2>
        <a:srgbClr val="FFFFFF"/>
      </a:lt2>
      <a:accent1>
        <a:srgbClr val="CFCFCF"/>
      </a:accent1>
      <a:accent2>
        <a:srgbClr val="1DAED5"/>
      </a:accent2>
      <a:accent3>
        <a:srgbClr val="D84D6A"/>
      </a:accent3>
      <a:accent4>
        <a:srgbClr val="A41D46"/>
      </a:accent4>
      <a:accent5>
        <a:srgbClr val="003976"/>
      </a:accent5>
      <a:accent6>
        <a:srgbClr val="808080"/>
      </a:accent6>
      <a:hlink>
        <a:srgbClr val="D84D6A"/>
      </a:hlink>
      <a:folHlink>
        <a:srgbClr val="A41D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1006</Words>
  <Application>Microsoft Office PowerPoint</Application>
  <PresentationFormat>Widescreen</PresentationFormat>
  <Paragraphs>78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Roboto</vt:lpstr>
      <vt:lpstr>Calibri</vt:lpstr>
      <vt:lpstr>UA0334_CF (secondary)</vt:lpstr>
      <vt:lpstr>Surgical Management of Perforated Peptic Ulcer</vt:lpstr>
      <vt:lpstr>Perforated Peptic Ulcer </vt:lpstr>
      <vt:lpstr>Surgical Management </vt:lpstr>
      <vt:lpstr>Vagotomy</vt:lpstr>
      <vt:lpstr>Surgical Management: Graham Patch  </vt:lpstr>
      <vt:lpstr>Surgical Management: Graham Patch  </vt:lpstr>
      <vt:lpstr>Surgical Management: Graham Patch  </vt:lpstr>
      <vt:lpstr>Surgical Management: Gastrectomy </vt:lpstr>
      <vt:lpstr>Surgical Management: Gastrectomy </vt:lpstr>
      <vt:lpstr>Works Cited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Management of Perforated Peptic Ulcer</dc:title>
  <dc:creator>Rebecca Whitmer</dc:creator>
  <cp:lastModifiedBy>Rebecca Whitmer</cp:lastModifiedBy>
  <cp:revision>1</cp:revision>
  <dcterms:modified xsi:type="dcterms:W3CDTF">2023-02-10T11:42:33Z</dcterms:modified>
</cp:coreProperties>
</file>