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5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5" r:id="rId9"/>
    <p:sldId id="267" r:id="rId10"/>
    <p:sldId id="266" r:id="rId11"/>
    <p:sldId id="269" r:id="rId12"/>
    <p:sldId id="268" r:id="rId13"/>
    <p:sldId id="270" r:id="rId14"/>
    <p:sldId id="274" r:id="rId15"/>
    <p:sldId id="275" r:id="rId16"/>
    <p:sldId id="277" r:id="rId17"/>
    <p:sldId id="276" r:id="rId18"/>
    <p:sldId id="278" r:id="rId19"/>
    <p:sldId id="272" r:id="rId20"/>
    <p:sldId id="273" r:id="rId21"/>
    <p:sldId id="299" r:id="rId22"/>
    <p:sldId id="280" r:id="rId23"/>
    <p:sldId id="281" r:id="rId24"/>
    <p:sldId id="284" r:id="rId25"/>
    <p:sldId id="285" r:id="rId26"/>
    <p:sldId id="287" r:id="rId27"/>
    <p:sldId id="288" r:id="rId28"/>
    <p:sldId id="289" r:id="rId29"/>
    <p:sldId id="290" r:id="rId30"/>
    <p:sldId id="291" r:id="rId31"/>
    <p:sldId id="293" r:id="rId32"/>
    <p:sldId id="294" r:id="rId33"/>
    <p:sldId id="295" r:id="rId34"/>
    <p:sldId id="297" r:id="rId35"/>
    <p:sldId id="298" r:id="rId36"/>
    <p:sldId id="300" r:id="rId37"/>
    <p:sldId id="301" r:id="rId38"/>
    <p:sldId id="302" r:id="rId39"/>
    <p:sldId id="260" r:id="rId40"/>
    <p:sldId id="282" r:id="rId41"/>
    <p:sldId id="283" r:id="rId42"/>
    <p:sldId id="292" r:id="rId43"/>
    <p:sldId id="29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34"/>
    <p:restoredTop sz="90469"/>
  </p:normalViewPr>
  <p:slideViewPr>
    <p:cSldViewPr snapToGrid="0" snapToObjects="1">
      <p:cViewPr varScale="1">
        <p:scale>
          <a:sx n="99" d="100"/>
          <a:sy n="99" d="100"/>
        </p:scale>
        <p:origin x="40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E04DA-6F45-D74F-BEF9-FB4EEB2A835E}" type="datetimeFigureOut">
              <a:rPr lang="en-US" smtClean="0"/>
              <a:t>7/30/18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11E3D-EF84-B84F-A5C1-CE3EF1C4A8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98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432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https://www.ncbi.nlm.nih.gov/pmc/articles/PMC1234418/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94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https://www-uptodate-com.ezproxy1.library.arizona.edu/contents/surgical-management-of-gastroesophageal-reflux-in-adults?search=nissen%20funoplication&amp;source=search_result&amp;selectedTitle=1~20&amp;usage_type=default&amp;display_rank=1#H29722978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717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https://www.medgadget.com/wp-content/uploads/2010/04/546746yet.jpg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65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https://www.ncbi.nlm.nih.gov/pubmed/24961840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83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https://moh-it.pure.elsevier.com/en/publications/the-linx-reflux-management-system-confirmed-safety-and-efficacy-n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038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818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https://www.ncbi.nlm.nih.gov/pubmed/26095560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91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https://www.ncbi.nlm.nih.gov/pubmed/27981382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475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https://www.ncbi.nlm.nih.gov/pubmed/25012804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578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https://www.ncbi.nlm.nih.gov/pubmed/24961840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628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https://www-uptodate-com.ezproxy1.library.arizona.edu/contents/pathophysiology-of-reflux-esophagitis?topicRef=2265&amp;source=see_link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683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https://www.ncbi.nlm.nih.gov/pubmed/24961840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240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467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https://www-uptodate-com.ezproxy1.library.arizona.edu/contents/pathophysiology-of-reflux-esophagitis?topicRef=2265&amp;source=see_link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413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https://www-uptodate-com.ezproxy1.library.arizona.edu/contents/clinical-manifestations-and-diagnosis-of-gastroesophageal-reflux-in-adults?search=GERD&amp;source=search_result&amp;selectedTitle=3~150&amp;usage_type=default&amp;display_rank=3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19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https://www-uptodate-com.ezproxy1.library.arizona.edu/contents/clinical-manifestations-and-diagnosis-of-gastroesophageal-reflux-in-adults?search=GERD&amp;source=search_result&amp;selectedTitle=3~150&amp;usage_type=default&amp;display_rank=3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640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https://www-uptodate-com.ezproxy1.library.arizona.edu/contents/surgical-management-of-gastroesophageal-reflux-in-adults?search=nissen%20funoplication&amp;source=search_result&amp;selectedTitle=1~20&amp;usage_type=default&amp;display_rank=1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423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https://www-uptodate-com.ezproxy1.library.arizona.edu/contents/surgical-management-of-gastroesophageal-reflux-in-adults?search=nissen%20funoplication&amp;source=search_result&amp;selectedTitle=1~20&amp;usage_type=default&amp;display_rank=1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134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Nissen fundoplication provides a 360° "wrap" or collar around the esophagus. Mobilization of the fundus is generally accomplished by dividing the short gastric vessels to the spleen.</a:t>
            </a:r>
          </a:p>
          <a:p>
            <a:r>
              <a:rPr lang="en-US" dirty="0"/>
              <a:t>https://laurenulrey.artstation.com/projects/XoOe3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1E3D-EF84-B84F-A5C1-CE3EF1C4A8C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63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3834C9-7FDC-A847-B68B-A3523A5FBDAA}" type="datetime1">
              <a:rPr lang="en-US" smtClean="0"/>
              <a:t>7/30/18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F57AA28-D07D-6742-AA64-D8F55AB43C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61514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1655-FFFA-584D-80A8-4EFC3CE23DBE}" type="datetime1">
              <a:rPr lang="en-US" smtClean="0"/>
              <a:t>7/30/18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2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B25F9-B39E-194D-827D-B29800A74062}" type="datetime1">
              <a:rPr lang="en-US" smtClean="0"/>
              <a:t>7/30/18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49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A5468-9052-0D40-9859-09FEA1D542C7}" type="datetime1">
              <a:rPr lang="en-US" smtClean="0"/>
              <a:t>7/30/18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81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8384738-5559-9B47-83BA-DE607B3414A6}" type="datetime1">
              <a:rPr lang="en-US" smtClean="0"/>
              <a:t>7/30/18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F57AA28-D07D-6742-AA64-D8F55AB43CA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30348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EF204-25BB-8346-B96E-C9E8008A4ED4}" type="datetime1">
              <a:rPr lang="en-US" smtClean="0"/>
              <a:t>7/30/18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20680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6031D-A0DE-BB44-85BF-545C6B8B5652}" type="datetime1">
              <a:rPr lang="en-US" smtClean="0"/>
              <a:t>7/30/18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9187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CCFC-2783-8746-AA0B-73E4EC0BB7B1}" type="datetime1">
              <a:rPr lang="en-US" smtClean="0"/>
              <a:t>7/30/18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6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0675B-29C5-B741-8DB2-B61A8A34D436}" type="datetime1">
              <a:rPr lang="en-US" smtClean="0"/>
              <a:t>7/30/18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77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08027D2C-C8C8-3D48-BC16-D3C2FF36DF31}" type="datetime1">
              <a:rPr lang="en-US" smtClean="0"/>
              <a:t>7/30/18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6F57AA28-D07D-6742-AA64-D8F55AB43C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2488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16A565BE-F58E-DD41-A064-9C84384E4A3E}" type="datetime1">
              <a:rPr lang="en-US" smtClean="0"/>
              <a:t>7/30/18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F57AA28-D07D-6742-AA64-D8F55AB43C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582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0675F34-60BB-684F-A4AE-FB52AC62DA23}" type="datetime1">
              <a:rPr lang="en-US" smtClean="0"/>
              <a:t>7/30/18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F57AA28-D07D-6742-AA64-D8F55AB43C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8038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mc/articles/PMC1234418/" TargetMode="External"/><Relationship Id="rId13" Type="http://schemas.openxmlformats.org/officeDocument/2006/relationships/hyperlink" Target="https://www.ncbi.nlm.nih.gov/pubmed/24961840" TargetMode="External"/><Relationship Id="rId3" Type="http://schemas.openxmlformats.org/officeDocument/2006/relationships/hyperlink" Target="https://www-uptodate-com.ezproxy1.library.arizona.edu/contents/clinical-manifestations-and-diagnosis-of-gastroesophageal-reflux-in-adults?search=GERD&amp;source=search_result&amp;selectedTitle=3~150&amp;usage_type=default&amp;display_rank=3" TargetMode="External"/><Relationship Id="rId7" Type="http://schemas.openxmlformats.org/officeDocument/2006/relationships/hyperlink" Target="https://www.medgadget.com/wp-content/uploads/2010/04/546746yet.jpg" TargetMode="External"/><Relationship Id="rId12" Type="http://schemas.openxmlformats.org/officeDocument/2006/relationships/hyperlink" Target="https://www.ncbi.nlm.nih.gov/pubmed/25012804" TargetMode="External"/><Relationship Id="rId2" Type="http://schemas.openxmlformats.org/officeDocument/2006/relationships/hyperlink" Target="https://www-uptodate-com.ezproxy1.library.arizona.edu/contents/pathophysiology-of-reflux-esophagitis?topicRef=2265&amp;source=see_lin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-uptodate-com.ezproxy1.library.arizona.edu/contents/surgical-management-of-gastroesophageal-reflux-in-adults?search=nissen%20funoplication&amp;source=search_result&amp;selectedTitle=1~20&amp;usage_type=default&amp;display_rank=1#H29722978" TargetMode="External"/><Relationship Id="rId11" Type="http://schemas.openxmlformats.org/officeDocument/2006/relationships/hyperlink" Target="https://www.ncbi.nlm.nih.gov/pubmed/27981382" TargetMode="External"/><Relationship Id="rId5" Type="http://schemas.openxmlformats.org/officeDocument/2006/relationships/hyperlink" Target="https://laurenulrey.artstation.com/projects/XoOe3" TargetMode="External"/><Relationship Id="rId10" Type="http://schemas.openxmlformats.org/officeDocument/2006/relationships/hyperlink" Target="https://www.ncbi.nlm.nih.gov/pubmed/26095560" TargetMode="External"/><Relationship Id="rId4" Type="http://schemas.openxmlformats.org/officeDocument/2006/relationships/hyperlink" Target="https://www-uptodate-com.ezproxy1.library.arizona.edu/contents/surgical-management-of-gastroesophageal-reflux-in-adults?search=nissen%20funoplication&amp;source=search_result&amp;selectedTitle=1~20&amp;usage_type=default&amp;display_rank=1" TargetMode="External"/><Relationship Id="rId9" Type="http://schemas.openxmlformats.org/officeDocument/2006/relationships/hyperlink" Target="https://moh-it.pure.elsevier.com/en/publications/the-linx-reflux-management-system-confirmed-safety-and-efficacy-n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59DC0-7F18-D148-BB42-95424FBC4D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Surgical management of GERD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7FCAB4-737B-C644-866C-0AD6D622C8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Mahdieh Fazel, MS3</a:t>
            </a:r>
          </a:p>
          <a:p>
            <a:r>
              <a:rPr lang="en-US" dirty="0"/>
              <a:t>July 31,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337DA-C1AC-3146-9988-9A246C299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926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8F92AF-6750-1448-AF4F-FD8E592E6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Interventions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F1BD73-B3CB-D34F-AA89-A2887A289C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Nissen fundoplication vs. Linx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5FDCD-8FAA-054E-8EAD-B718DA09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97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DF56A5-6AD5-A54E-A827-EB96CB288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 for surgical Intervention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6A591D-4C86-AA49-B062-A8990F100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167467"/>
            <a:ext cx="4800600" cy="3738033"/>
          </a:xfrm>
        </p:spPr>
        <p:txBody>
          <a:bodyPr>
            <a:normAutofit/>
          </a:bodyPr>
          <a:lstStyle/>
          <a:p>
            <a:r>
              <a:rPr lang="en-US" sz="2200" dirty="0"/>
              <a:t>Non-compliant with medical management (proton pump inhibitor – PPI, etc.)</a:t>
            </a:r>
          </a:p>
          <a:p>
            <a:r>
              <a:rPr lang="en-US" sz="2200" dirty="0"/>
              <a:t>Failed management with optimal medical therapy</a:t>
            </a:r>
          </a:p>
          <a:p>
            <a:r>
              <a:rPr lang="en-US" sz="2200" dirty="0"/>
              <a:t>Large volume reflux </a:t>
            </a:r>
          </a:p>
          <a:p>
            <a:r>
              <a:rPr lang="en-US" sz="2200" dirty="0"/>
              <a:t>Endoscopically identified severe esophagitis </a:t>
            </a:r>
          </a:p>
          <a:p>
            <a:endParaRPr lang="en-US" sz="22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B40A9A-B88C-CE40-B2CB-42590359DF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Esophageal stricture</a:t>
            </a:r>
          </a:p>
          <a:p>
            <a:r>
              <a:rPr lang="en-US" sz="2200" dirty="0"/>
              <a:t>Barrett’s esophagus </a:t>
            </a:r>
          </a:p>
          <a:p>
            <a:pPr lvl="1"/>
            <a:r>
              <a:rPr lang="en-US" sz="2200" dirty="0"/>
              <a:t>Stratified squamous </a:t>
            </a:r>
            <a:r>
              <a:rPr lang="en-US" sz="2200" dirty="0">
                <a:sym typeface="Wingdings" pitchFamily="2" charset="2"/>
              </a:rPr>
              <a:t> c</a:t>
            </a:r>
            <a:r>
              <a:rPr lang="en-US" sz="2200" dirty="0"/>
              <a:t>olumnar epithelium </a:t>
            </a:r>
          </a:p>
          <a:p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CDB8F-19E8-8943-BC43-E7F7F194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766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DC2085-E68B-5F44-A9D0-DD766E37C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Nissen Fundoplication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4AC14-0E90-2647-A78C-D2C20868A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874517"/>
            <a:ext cx="4800600" cy="4030983"/>
          </a:xfrm>
        </p:spPr>
        <p:txBody>
          <a:bodyPr>
            <a:noAutofit/>
          </a:bodyPr>
          <a:lstStyle/>
          <a:p>
            <a:r>
              <a:rPr lang="en-US" sz="2100" dirty="0"/>
              <a:t>Gastric fundus moved behind esophagus </a:t>
            </a:r>
            <a:r>
              <a:rPr lang="en-US" sz="2100" dirty="0">
                <a:sym typeface="Wingdings" pitchFamily="2" charset="2"/>
              </a:rPr>
              <a:t> encircles distal esophagus </a:t>
            </a:r>
          </a:p>
          <a:p>
            <a:r>
              <a:rPr lang="en-US" sz="2100" dirty="0">
                <a:sym typeface="Wingdings" pitchFamily="2" charset="2"/>
              </a:rPr>
              <a:t>Generally</a:t>
            </a:r>
          </a:p>
          <a:p>
            <a:pPr lvl="1"/>
            <a:r>
              <a:rPr lang="en-US" sz="2100" dirty="0">
                <a:sym typeface="Wingdings" pitchFamily="2" charset="2"/>
              </a:rPr>
              <a:t>Loose fundic wrap</a:t>
            </a:r>
          </a:p>
          <a:p>
            <a:pPr lvl="1"/>
            <a:r>
              <a:rPr lang="en-US" sz="2100" dirty="0">
                <a:sym typeface="Wingdings" pitchFamily="2" charset="2"/>
              </a:rPr>
              <a:t>1-2cm in length </a:t>
            </a:r>
          </a:p>
          <a:p>
            <a:pPr lvl="1"/>
            <a:r>
              <a:rPr lang="en-US" sz="2100" dirty="0">
                <a:sym typeface="Wingdings" pitchFamily="2" charset="2"/>
              </a:rPr>
              <a:t>Posterior crural diaphragm repair </a:t>
            </a:r>
          </a:p>
          <a:p>
            <a:r>
              <a:rPr lang="en-US" sz="2100" dirty="0">
                <a:sym typeface="Wingdings" pitchFamily="2" charset="2"/>
              </a:rPr>
              <a:t>Can be done laparoscopically (vs. open)</a:t>
            </a:r>
          </a:p>
          <a:p>
            <a:pPr lvl="1"/>
            <a:r>
              <a:rPr lang="en-US" sz="2100" dirty="0">
                <a:sym typeface="Wingdings" pitchFamily="2" charset="2"/>
              </a:rPr>
              <a:t>Similar safety and efficacy (short term) </a:t>
            </a:r>
          </a:p>
          <a:p>
            <a:pPr lvl="1"/>
            <a:r>
              <a:rPr lang="en-US" sz="2100" dirty="0">
                <a:sym typeface="Wingdings" pitchFamily="2" charset="2"/>
              </a:rPr>
              <a:t>Reduced hospital stay/recuperative time with laparoscopic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E0F155-F333-A34B-BC84-5E0E4FD3D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796" y="1998133"/>
            <a:ext cx="4800600" cy="3907367"/>
          </a:xfrm>
        </p:spPr>
        <p:txBody>
          <a:bodyPr>
            <a:noAutofit/>
          </a:bodyPr>
          <a:lstStyle/>
          <a:p>
            <a:r>
              <a:rPr lang="en-US" sz="2100" dirty="0">
                <a:sym typeface="Wingdings" pitchFamily="2" charset="2"/>
              </a:rPr>
              <a:t>Multiple variants exist</a:t>
            </a:r>
          </a:p>
          <a:p>
            <a:pPr lvl="1"/>
            <a:r>
              <a:rPr lang="en-US" sz="2100" dirty="0">
                <a:sym typeface="Wingdings" pitchFamily="2" charset="2"/>
              </a:rPr>
              <a:t>Stomach wall component used (anterior only, anterior and posterior wall)</a:t>
            </a:r>
          </a:p>
          <a:p>
            <a:pPr lvl="1"/>
            <a:r>
              <a:rPr lang="en-US" sz="2100" dirty="0">
                <a:sym typeface="Wingdings" pitchFamily="2" charset="2"/>
              </a:rPr>
              <a:t>Approach (abdominal or transthoracic)</a:t>
            </a:r>
          </a:p>
          <a:p>
            <a:pPr lvl="1"/>
            <a:r>
              <a:rPr lang="en-US" sz="2100" dirty="0">
                <a:sym typeface="Wingdings" pitchFamily="2" charset="2"/>
              </a:rPr>
              <a:t>Esophageal wrap </a:t>
            </a:r>
          </a:p>
          <a:p>
            <a:pPr lvl="2"/>
            <a:r>
              <a:rPr lang="en-US" sz="2100" dirty="0">
                <a:sym typeface="Wingdings" pitchFamily="2" charset="2"/>
              </a:rPr>
              <a:t>Completeness</a:t>
            </a:r>
          </a:p>
          <a:p>
            <a:pPr lvl="2"/>
            <a:r>
              <a:rPr lang="en-US" sz="2100" dirty="0">
                <a:sym typeface="Wingdings" pitchFamily="2" charset="2"/>
              </a:rPr>
              <a:t>Length </a:t>
            </a:r>
          </a:p>
          <a:p>
            <a:pPr lvl="2"/>
            <a:r>
              <a:rPr lang="en-US" sz="2100" dirty="0">
                <a:sym typeface="Wingdings" pitchFamily="2" charset="2"/>
              </a:rPr>
              <a:t>Laxity </a:t>
            </a:r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2B456-728E-204A-B373-90D7AB4E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753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15854-8664-9F49-A6AB-FED8A640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Nissen fundoplication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C78FE9-A800-464B-BF76-26ADD380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9DE89-5A59-7244-B439-DDA9C71BB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133" y="1065192"/>
            <a:ext cx="7647526" cy="574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87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CF8CB-3055-AE4D-8F36-6655E7F27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0FC738-89A3-DA48-81D6-D6EB0B266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067" y="2051556"/>
            <a:ext cx="5638800" cy="303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44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96F54C-6AFE-B746-BFC3-2D91D823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Hinder et al. 1994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B1683-A302-5C4F-B4FB-E229F5C79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388533"/>
            <a:ext cx="4800600" cy="4516968"/>
          </a:xfrm>
        </p:spPr>
        <p:txBody>
          <a:bodyPr>
            <a:noAutofit/>
          </a:bodyPr>
          <a:lstStyle/>
          <a:p>
            <a:r>
              <a:rPr lang="en-US" b="1" dirty="0"/>
              <a:t>Objective</a:t>
            </a:r>
          </a:p>
          <a:p>
            <a:pPr lvl="1"/>
            <a:r>
              <a:rPr lang="en-US" sz="2000" dirty="0"/>
              <a:t>Safety and efficacy of laparoscopic Nissen fundoplication in the treatment of GERD, with comparison to open Nissen fundoplication</a:t>
            </a:r>
          </a:p>
          <a:p>
            <a:r>
              <a:rPr lang="en-US" b="1" dirty="0"/>
              <a:t>Methods</a:t>
            </a:r>
          </a:p>
          <a:p>
            <a:pPr lvl="1"/>
            <a:r>
              <a:rPr lang="en-US" sz="2000" dirty="0"/>
              <a:t>198 patients referred to Creighton University School of Medicine for GERD surgical management </a:t>
            </a:r>
          </a:p>
          <a:p>
            <a:pPr lvl="1"/>
            <a:r>
              <a:rPr lang="en-US" sz="2000" dirty="0"/>
              <a:t>Laparoscopic Nissen fundoplication was performed</a:t>
            </a:r>
          </a:p>
          <a:p>
            <a:pPr lvl="1"/>
            <a:r>
              <a:rPr lang="en-US" sz="2000" dirty="0"/>
              <a:t>Patients were followed for 1-32 months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A8F9C2-AC95-B749-ABA0-C3B21FEDE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2267" y="1388533"/>
            <a:ext cx="5367866" cy="4859867"/>
          </a:xfrm>
        </p:spPr>
        <p:txBody>
          <a:bodyPr>
            <a:noAutofit/>
          </a:bodyPr>
          <a:lstStyle/>
          <a:p>
            <a:r>
              <a:rPr lang="en-US" sz="1925" b="1" dirty="0"/>
              <a:t>Results</a:t>
            </a:r>
          </a:p>
          <a:p>
            <a:pPr lvl="1"/>
            <a:r>
              <a:rPr lang="en-US" sz="1925" dirty="0"/>
              <a:t>Perioperative complications: peri-esophageal abscess, pneumothorax, esophageal/gastric perforation, bleeding, crural repair breakdown</a:t>
            </a:r>
          </a:p>
          <a:p>
            <a:pPr lvl="1"/>
            <a:r>
              <a:rPr lang="en-US" sz="1925" u="sng" dirty="0"/>
              <a:t>Median hospital stay</a:t>
            </a:r>
            <a:r>
              <a:rPr lang="en-US" sz="1925" dirty="0"/>
              <a:t>: 3 days</a:t>
            </a:r>
          </a:p>
          <a:p>
            <a:pPr lvl="1"/>
            <a:r>
              <a:rPr lang="en-US" sz="1925" u="sng" dirty="0"/>
              <a:t>Median follow-up 12 months</a:t>
            </a:r>
            <a:r>
              <a:rPr lang="en-US" sz="1925" dirty="0"/>
              <a:t>: outcomes similar to open procedure</a:t>
            </a:r>
          </a:p>
          <a:p>
            <a:pPr lvl="1"/>
            <a:r>
              <a:rPr lang="en-US" sz="1925" dirty="0"/>
              <a:t>Significant increase in LES resting pressure and intra-abdominal esophageal length, decrease in intra-thoracic length</a:t>
            </a:r>
          </a:p>
          <a:p>
            <a:pPr lvl="1"/>
            <a:r>
              <a:rPr lang="en-US" sz="1925" dirty="0"/>
              <a:t>49/51 patients had normal LES pressure</a:t>
            </a:r>
          </a:p>
          <a:p>
            <a:pPr lvl="1"/>
            <a:r>
              <a:rPr lang="en-US" sz="1925" dirty="0"/>
              <a:t>21/24 had no evidence of esophageal damage due to acidity post-operatively </a:t>
            </a:r>
          </a:p>
          <a:p>
            <a:pPr lvl="1"/>
            <a:endParaRPr lang="en-US" sz="1925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625282-7009-EA43-8B63-62C408A86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50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B37E2-5F87-7744-B964-A63D04110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Hinder et al. 1994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6CB83C-94FA-214C-BCD8-12BA2578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4F05B8-8D6E-3440-8FCB-DF02B5C58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734" y="1998191"/>
            <a:ext cx="5723470" cy="341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70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F3C83-F67A-5747-8888-29436DDC1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Hinder et al. 1994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68AEC3-BA61-694A-B02F-13B4E6F63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0C465-E566-5242-8E12-155128410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612" y="1710264"/>
            <a:ext cx="9755728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03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F593B-9E4A-C84B-85AB-ED16A594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Hinder et al. 1994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FCC52-5CA8-0045-8FBD-910CA012D8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8" y="1540933"/>
            <a:ext cx="4806222" cy="4364567"/>
          </a:xfrm>
        </p:spPr>
        <p:txBody>
          <a:bodyPr>
            <a:noAutofit/>
          </a:bodyPr>
          <a:lstStyle/>
          <a:p>
            <a:r>
              <a:rPr lang="en-US" sz="1950" b="1" dirty="0"/>
              <a:t>Comparison to Open Nissen Fundoplication</a:t>
            </a:r>
          </a:p>
          <a:p>
            <a:pPr lvl="1"/>
            <a:r>
              <a:rPr lang="en-US" sz="1950" dirty="0"/>
              <a:t>Similarities</a:t>
            </a:r>
          </a:p>
          <a:p>
            <a:pPr lvl="2"/>
            <a:r>
              <a:rPr lang="en-US" sz="1950" dirty="0"/>
              <a:t>Operative mortality rate (~0.5%)</a:t>
            </a:r>
          </a:p>
          <a:p>
            <a:pPr lvl="1"/>
            <a:r>
              <a:rPr lang="en-US" sz="1950" dirty="0"/>
              <a:t>Differences </a:t>
            </a:r>
          </a:p>
          <a:p>
            <a:pPr lvl="2"/>
            <a:r>
              <a:rPr lang="en-US" sz="1950" dirty="0"/>
              <a:t>Minimal DVT, wound sepsis, pulmonary adverse events, incisional hernias</a:t>
            </a:r>
          </a:p>
          <a:p>
            <a:pPr lvl="2"/>
            <a:r>
              <a:rPr lang="en-US" sz="1950" dirty="0"/>
              <a:t>Can be more easily performed in obese patients</a:t>
            </a:r>
          </a:p>
          <a:p>
            <a:pPr lvl="2"/>
            <a:r>
              <a:rPr lang="en-US" sz="1950" dirty="0"/>
              <a:t>Shorter hospital stay, fewer complications, less pain, faster return to daily activities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BA2A10-B921-E844-8E14-216E08FCB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333" y="1540933"/>
            <a:ext cx="4929063" cy="4364567"/>
          </a:xfrm>
        </p:spPr>
        <p:txBody>
          <a:bodyPr>
            <a:noAutofit/>
          </a:bodyPr>
          <a:lstStyle/>
          <a:p>
            <a:r>
              <a:rPr lang="en-US" sz="1950" b="1" dirty="0"/>
              <a:t>Conclusions</a:t>
            </a:r>
          </a:p>
          <a:p>
            <a:pPr lvl="1"/>
            <a:r>
              <a:rPr lang="en-US" sz="1950" dirty="0"/>
              <a:t>Medical management does not address the underlying mechanism causing GERD – mechanically ineffective LES</a:t>
            </a:r>
          </a:p>
          <a:p>
            <a:pPr lvl="1"/>
            <a:r>
              <a:rPr lang="en-US" sz="1950" dirty="0"/>
              <a:t>Similar operative mortality as open Nissen fundoplication (~0.5%)</a:t>
            </a:r>
          </a:p>
          <a:p>
            <a:pPr lvl="1"/>
            <a:r>
              <a:rPr lang="en-US" sz="1950" dirty="0"/>
              <a:t>Lower complication rate</a:t>
            </a:r>
          </a:p>
          <a:p>
            <a:pPr lvl="1"/>
            <a:r>
              <a:rPr lang="en-US" sz="1950" dirty="0"/>
              <a:t>Shorter length of stay and recovery period</a:t>
            </a:r>
          </a:p>
          <a:p>
            <a:pPr lvl="1"/>
            <a:r>
              <a:rPr lang="en-US" sz="1950" dirty="0"/>
              <a:t>Highly effective</a:t>
            </a:r>
          </a:p>
          <a:p>
            <a:pPr lvl="2"/>
            <a:r>
              <a:rPr lang="en-US" sz="1950" dirty="0"/>
              <a:t>Reduction in: dysphasia, nausea/diarrhea, reflux symptoms,  early satiety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8F0EE-B9D8-0449-B07E-E501C7C0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397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8D9D1-D626-1547-947E-94EDA345B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Linx Prosthesis (laparoscopic magnetic sphincter augmentation)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3E10B-987A-4E43-957D-B9E727135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082800"/>
            <a:ext cx="4800600" cy="3822700"/>
          </a:xfrm>
        </p:spPr>
        <p:txBody>
          <a:bodyPr>
            <a:noAutofit/>
          </a:bodyPr>
          <a:lstStyle/>
          <a:p>
            <a:r>
              <a:rPr lang="en-US" dirty="0"/>
              <a:t>FDA approved in 2012 for GERD</a:t>
            </a:r>
          </a:p>
          <a:p>
            <a:r>
              <a:rPr lang="en-US" dirty="0"/>
              <a:t>LES augmented with ring of magnets</a:t>
            </a:r>
          </a:p>
          <a:p>
            <a:pPr lvl="1"/>
            <a:r>
              <a:rPr lang="en-US" sz="2000" dirty="0"/>
              <a:t>Attraction of magnets enough to allow food passage, while increasing LES closure pressure</a:t>
            </a:r>
          </a:p>
          <a:p>
            <a:r>
              <a:rPr lang="en-US" dirty="0"/>
              <a:t>Do </a:t>
            </a:r>
            <a:r>
              <a:rPr lang="en-US" b="1" u="sng" dirty="0"/>
              <a:t>NOT</a:t>
            </a:r>
            <a:r>
              <a:rPr lang="en-US" dirty="0"/>
              <a:t> use if allergies to:</a:t>
            </a:r>
          </a:p>
          <a:p>
            <a:pPr lvl="1"/>
            <a:r>
              <a:rPr lang="en-US" sz="2000" dirty="0"/>
              <a:t>Iron</a:t>
            </a:r>
          </a:p>
          <a:p>
            <a:pPr lvl="1"/>
            <a:r>
              <a:rPr lang="en-US" sz="2000" dirty="0"/>
              <a:t>Nickel</a:t>
            </a:r>
          </a:p>
          <a:p>
            <a:pPr lvl="1"/>
            <a:r>
              <a:rPr lang="en-US" sz="2000" dirty="0"/>
              <a:t>Stainless steel</a:t>
            </a:r>
          </a:p>
          <a:p>
            <a:pPr lvl="1"/>
            <a:r>
              <a:rPr lang="en-US" sz="2000" dirty="0"/>
              <a:t>Titanium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ED800-9E6A-4648-B4C9-32A38C10B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796" y="2082800"/>
            <a:ext cx="4800600" cy="3822700"/>
          </a:xfrm>
        </p:spPr>
        <p:txBody>
          <a:bodyPr>
            <a:normAutofit/>
          </a:bodyPr>
          <a:lstStyle/>
          <a:p>
            <a:r>
              <a:rPr lang="en-US" b="1" dirty="0"/>
              <a:t>Eligible patients</a:t>
            </a:r>
          </a:p>
          <a:p>
            <a:pPr lvl="1"/>
            <a:r>
              <a:rPr lang="en-US" sz="2000" dirty="0"/>
              <a:t>pH study abnormal</a:t>
            </a:r>
          </a:p>
          <a:p>
            <a:pPr lvl="1"/>
            <a:r>
              <a:rPr lang="en-US" sz="2000" dirty="0"/>
              <a:t>GERD symptoms</a:t>
            </a:r>
          </a:p>
          <a:p>
            <a:pPr lvl="1"/>
            <a:r>
              <a:rPr lang="en-US" sz="2000" dirty="0"/>
              <a:t>Daily PPI use associated with partial response</a:t>
            </a:r>
          </a:p>
          <a:p>
            <a:pPr lvl="1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No severe esophagitis or large hiatal hernia (&gt;3cm)</a:t>
            </a:r>
          </a:p>
          <a:p>
            <a:r>
              <a:rPr lang="en-US" dirty="0"/>
              <a:t>After procedure, should </a:t>
            </a:r>
            <a:r>
              <a:rPr lang="en-US" b="1" u="sng" dirty="0"/>
              <a:t>NOT</a:t>
            </a:r>
            <a:r>
              <a:rPr lang="en-US" dirty="0"/>
              <a:t> have MRI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E9EB2-3D66-DA41-9102-658047428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469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5D1C-EF91-174B-ADB6-BAEB8C125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94989-AFCB-0841-9628-3FD1F91BF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032001"/>
            <a:ext cx="10178322" cy="3847592"/>
          </a:xfrm>
        </p:spPr>
        <p:txBody>
          <a:bodyPr>
            <a:normAutofit/>
          </a:bodyPr>
          <a:lstStyle/>
          <a:p>
            <a:r>
              <a:rPr lang="en-US" sz="2600" dirty="0"/>
              <a:t>Description of gastroesophageal reflux disease (GERD)</a:t>
            </a:r>
          </a:p>
          <a:p>
            <a:r>
              <a:rPr lang="en-US" sz="2600" dirty="0"/>
              <a:t>Description of Nissen Fundoplication</a:t>
            </a:r>
          </a:p>
          <a:p>
            <a:r>
              <a:rPr lang="en-US" sz="2600" dirty="0"/>
              <a:t>Description of LINX magnetic sphincter augmentation</a:t>
            </a:r>
          </a:p>
          <a:p>
            <a:r>
              <a:rPr lang="en-US" sz="2600" dirty="0"/>
              <a:t>Safety and efficacy of Nissen fundoplication versus LINX in the treatment of GERD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4098C-727D-2A48-809A-36964241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621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2A940-A8CF-D148-9029-A68BBDF87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Linx Prosthesis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6DC438-DD91-FB4A-AAE6-9C49656D4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20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03DB7-ADC4-4C41-8769-7AD5ED12F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666" y="1133174"/>
            <a:ext cx="4442883" cy="53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21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0C3843-69E6-3143-9541-19B6FD8E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B11764-08A0-F447-A22D-9A63A6F15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87" y="525780"/>
            <a:ext cx="10711758" cy="608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2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D8DEC9-D5DC-2B43-B7EE-C4A87C65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22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D92CE8-456A-AD43-9842-35F78FC85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00" y="1629833"/>
            <a:ext cx="7239000" cy="30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18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81CB-13FE-D74D-B131-AF876DF56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Lipham et al. 2012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8BA18-0EC9-AD45-A3B7-7486425D1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710267"/>
            <a:ext cx="4800600" cy="4195233"/>
          </a:xfrm>
        </p:spPr>
        <p:txBody>
          <a:bodyPr>
            <a:noAutofit/>
          </a:bodyPr>
          <a:lstStyle/>
          <a:p>
            <a:r>
              <a:rPr lang="en-US" b="1" dirty="0"/>
              <a:t>Objective</a:t>
            </a:r>
          </a:p>
          <a:p>
            <a:pPr lvl="1"/>
            <a:r>
              <a:rPr lang="en-US" sz="2000" dirty="0"/>
              <a:t>Evaluation of the safety and efficacy of LINX surgical procedure for the treatment of GERD</a:t>
            </a:r>
          </a:p>
          <a:p>
            <a:r>
              <a:rPr lang="en-US" b="1" dirty="0"/>
              <a:t>Methods</a:t>
            </a:r>
          </a:p>
          <a:p>
            <a:pPr lvl="1"/>
            <a:r>
              <a:rPr lang="en-US" sz="2000" dirty="0"/>
              <a:t>Prospective, multicenter, single-arm study</a:t>
            </a:r>
          </a:p>
          <a:p>
            <a:pPr lvl="1"/>
            <a:r>
              <a:rPr lang="en-US" sz="2000" dirty="0"/>
              <a:t>44 patients had placement of LINX at gastroesophageal junction </a:t>
            </a:r>
          </a:p>
          <a:p>
            <a:pPr lvl="1"/>
            <a:r>
              <a:rPr lang="en-US" sz="2000" dirty="0"/>
              <a:t>Monitored for 4 years after procedure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FB5DD-6418-634C-8D96-2410FA195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796" y="1710267"/>
            <a:ext cx="4800600" cy="4195233"/>
          </a:xfrm>
        </p:spPr>
        <p:txBody>
          <a:bodyPr>
            <a:noAutofit/>
          </a:bodyPr>
          <a:lstStyle/>
          <a:p>
            <a:r>
              <a:rPr lang="en-US" sz="1950" b="1" dirty="0"/>
              <a:t>Results</a:t>
            </a:r>
          </a:p>
          <a:p>
            <a:pPr lvl="1"/>
            <a:r>
              <a:rPr lang="en-US" sz="1950" dirty="0"/>
              <a:t>Esophageal acid exposure time significantly reduced (mean percent of time pH&lt;4)</a:t>
            </a:r>
          </a:p>
          <a:p>
            <a:pPr lvl="2"/>
            <a:r>
              <a:rPr lang="en-US" sz="1950" dirty="0"/>
              <a:t>11.9% </a:t>
            </a:r>
            <a:r>
              <a:rPr lang="en-US" sz="1950" dirty="0">
                <a:sym typeface="Wingdings" pitchFamily="2" charset="2"/>
              </a:rPr>
              <a:t> 3.8% (p&lt;0.001)</a:t>
            </a:r>
          </a:p>
          <a:p>
            <a:pPr lvl="2"/>
            <a:r>
              <a:rPr lang="en-US" sz="1950" dirty="0">
                <a:sym typeface="Wingdings" pitchFamily="2" charset="2"/>
              </a:rPr>
              <a:t>80% had pH normalization </a:t>
            </a:r>
          </a:p>
          <a:p>
            <a:pPr lvl="1"/>
            <a:r>
              <a:rPr lang="en-US" sz="1950" dirty="0">
                <a:sym typeface="Wingdings" pitchFamily="2" charset="2"/>
              </a:rPr>
              <a:t>Improved quality of life in 100% of patients</a:t>
            </a:r>
          </a:p>
          <a:p>
            <a:pPr lvl="1"/>
            <a:r>
              <a:rPr lang="en-US" sz="1950" dirty="0">
                <a:sym typeface="Wingdings" pitchFamily="2" charset="2"/>
              </a:rPr>
              <a:t>Cessation of PPI use in 80% of patients</a:t>
            </a:r>
          </a:p>
          <a:p>
            <a:pPr lvl="1"/>
            <a:r>
              <a:rPr lang="en-US" sz="1950" dirty="0">
                <a:sym typeface="Wingdings" pitchFamily="2" charset="2"/>
              </a:rPr>
              <a:t>No reported deaths or long-term complications due to device (erosion, migration)</a:t>
            </a:r>
            <a:endParaRPr lang="en-US" sz="1950" dirty="0"/>
          </a:p>
          <a:p>
            <a:pPr lvl="2"/>
            <a:endParaRPr lang="en-US" sz="19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2FB1B-8FE4-6A46-8437-F082CC2D6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178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6362-BE9D-8044-9171-90BBBB7F2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Lipham et al. 2012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BC802-334D-5840-8D7D-D3EB1736FE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9568" y="1608667"/>
            <a:ext cx="4800600" cy="429683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/>
              <a:t>Safety Data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At 1y, no procedure or device related complications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At 4y, 95.5% patients did </a:t>
            </a:r>
            <a:r>
              <a:rPr lang="en-US" b="1" u="sng" dirty="0"/>
              <a:t>NOT</a:t>
            </a:r>
            <a:r>
              <a:rPr lang="en-US" dirty="0"/>
              <a:t> have serious complication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 documented migration, erosion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Post-op all patients could resume normal diet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No reported food impaction, inability to consume food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Dysphasia</a:t>
            </a:r>
            <a:r>
              <a:rPr lang="en-US" dirty="0"/>
              <a:t> was most common adverse event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Mild, resolved within 3 months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&lt;5% unable to belch/vomit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81564-EADF-9643-9938-417998CFB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2202" y="1608667"/>
            <a:ext cx="5391797" cy="4296833"/>
          </a:xfrm>
        </p:spPr>
        <p:txBody>
          <a:bodyPr>
            <a:noAutofit/>
          </a:bodyPr>
          <a:lstStyle/>
          <a:p>
            <a:r>
              <a:rPr lang="en-US" sz="1800" b="1" dirty="0"/>
              <a:t>Conclusions</a:t>
            </a:r>
          </a:p>
          <a:p>
            <a:pPr lvl="1"/>
            <a:r>
              <a:rPr lang="en-US" dirty="0"/>
              <a:t>LINX sphincter augmentation for GERD resulted in significantly improved quality of life and improvement in GERD symptoms</a:t>
            </a:r>
          </a:p>
          <a:p>
            <a:pPr lvl="1"/>
            <a:r>
              <a:rPr lang="en-US" dirty="0"/>
              <a:t>Significant reduction in esophageal acid exposure</a:t>
            </a:r>
          </a:p>
          <a:p>
            <a:pPr lvl="1"/>
            <a:r>
              <a:rPr lang="en-US" dirty="0"/>
              <a:t>Possible lack of dependence on PPI therapy post-op</a:t>
            </a:r>
          </a:p>
          <a:p>
            <a:pPr lvl="1"/>
            <a:r>
              <a:rPr lang="en-US" dirty="0"/>
              <a:t>Minimal ADE, the most common being dysphasia (mild and tended to resolve)</a:t>
            </a:r>
          </a:p>
          <a:p>
            <a:pPr lvl="1"/>
            <a:r>
              <a:rPr lang="en-US" dirty="0"/>
              <a:t>No documented erosion or migration extending 4 years post-op</a:t>
            </a:r>
          </a:p>
          <a:p>
            <a:pPr lvl="1"/>
            <a:r>
              <a:rPr lang="en-US" dirty="0"/>
              <a:t>LINX should be considered in patients not adequately managed with acid suppression therapy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D0099-4636-7547-A67B-8512242F4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536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B78D5-39D8-504C-8CAA-904842B29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Safety and Efficacy of Nissen Fundoplication vs. Linx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785B2-CC22-E246-AABD-1C767FDC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401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ACF7D7-E2FD-2C43-8158-991A1CED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26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B2658-62BD-1F49-9B09-D72F17D90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2" y="2307165"/>
            <a:ext cx="8043333" cy="182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66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9E4FA-57FC-7D4A-B9EC-E9864822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Reynolds et al. 2015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CEBB6-7E78-8447-AC77-5FA68EF29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4903" y="1642533"/>
            <a:ext cx="4800600" cy="4262967"/>
          </a:xfrm>
        </p:spPr>
        <p:txBody>
          <a:bodyPr>
            <a:noAutofit/>
          </a:bodyPr>
          <a:lstStyle/>
          <a:p>
            <a:r>
              <a:rPr lang="en-US" b="1" dirty="0"/>
              <a:t>Objective</a:t>
            </a:r>
          </a:p>
          <a:p>
            <a:pPr lvl="1"/>
            <a:r>
              <a:rPr lang="en-US" sz="2000" dirty="0"/>
              <a:t>Evaluation of safety and efficacy of LINX (magnetic sphincter augmentation, MSA) vs. laparoscopic Nissen fundoplication (LNF) in treatment of GERD</a:t>
            </a:r>
          </a:p>
          <a:p>
            <a:r>
              <a:rPr lang="en-US" b="1" dirty="0"/>
              <a:t>Methods</a:t>
            </a:r>
          </a:p>
          <a:p>
            <a:pPr lvl="1"/>
            <a:r>
              <a:rPr lang="en-US" sz="2000" dirty="0"/>
              <a:t>Retrospective study </a:t>
            </a:r>
          </a:p>
          <a:p>
            <a:pPr lvl="1"/>
            <a:r>
              <a:rPr lang="en-US" sz="2000" dirty="0"/>
              <a:t>1 year outcomes status post MSA or LNF between June 2010 – June 2013</a:t>
            </a:r>
          </a:p>
          <a:p>
            <a:pPr lvl="1"/>
            <a:r>
              <a:rPr lang="en-US" sz="2000" dirty="0"/>
              <a:t>Matched patients by preoperative variables</a:t>
            </a:r>
          </a:p>
          <a:p>
            <a:endParaRPr lang="en-US" dirty="0"/>
          </a:p>
          <a:p>
            <a:pPr lvl="1"/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64C33-B2B6-DF4F-B006-0BB9737182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9067" y="1642533"/>
            <a:ext cx="5503333" cy="42629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50" b="1" dirty="0"/>
              <a:t>Results</a:t>
            </a:r>
          </a:p>
          <a:p>
            <a:pPr lvl="1">
              <a:lnSpc>
                <a:spcPct val="90000"/>
              </a:lnSpc>
            </a:pPr>
            <a:r>
              <a:rPr lang="en-US" sz="1850" dirty="0"/>
              <a:t>Similar:</a:t>
            </a:r>
          </a:p>
          <a:p>
            <a:pPr lvl="2">
              <a:lnSpc>
                <a:spcPct val="90000"/>
              </a:lnSpc>
            </a:pPr>
            <a:r>
              <a:rPr lang="en-US" sz="1850" dirty="0"/>
              <a:t>GERD Health Related Quality of Life scores</a:t>
            </a:r>
          </a:p>
          <a:p>
            <a:pPr lvl="2">
              <a:lnSpc>
                <a:spcPct val="90000"/>
              </a:lnSpc>
            </a:pPr>
            <a:r>
              <a:rPr lang="en-US" sz="1850" dirty="0"/>
              <a:t>PPI use </a:t>
            </a:r>
          </a:p>
          <a:p>
            <a:pPr lvl="2">
              <a:lnSpc>
                <a:spcPct val="90000"/>
              </a:lnSpc>
            </a:pPr>
            <a:r>
              <a:rPr lang="en-US" sz="1850" dirty="0"/>
              <a:t>Incidence of bloating and mild gas </a:t>
            </a:r>
          </a:p>
          <a:p>
            <a:pPr lvl="2">
              <a:lnSpc>
                <a:spcPct val="90000"/>
              </a:lnSpc>
            </a:pPr>
            <a:r>
              <a:rPr lang="en-US" sz="1850" dirty="0"/>
              <a:t>Dysphagia post-operative </a:t>
            </a:r>
          </a:p>
          <a:p>
            <a:pPr lvl="1">
              <a:lnSpc>
                <a:spcPct val="90000"/>
              </a:lnSpc>
            </a:pPr>
            <a:r>
              <a:rPr lang="en-US" sz="1850" dirty="0"/>
              <a:t>LNF patients:</a:t>
            </a:r>
          </a:p>
          <a:p>
            <a:pPr lvl="2">
              <a:lnSpc>
                <a:spcPct val="90000"/>
              </a:lnSpc>
            </a:pPr>
            <a:r>
              <a:rPr lang="en-US" sz="1850" dirty="0"/>
              <a:t>More unable to belch (8.5% MSA, 25.5% LNF)</a:t>
            </a:r>
          </a:p>
          <a:p>
            <a:pPr lvl="2">
              <a:lnSpc>
                <a:spcPct val="90000"/>
              </a:lnSpc>
            </a:pPr>
            <a:r>
              <a:rPr lang="en-US" sz="1850" dirty="0"/>
              <a:t>More unable to vomit (4.3% MSA, 21.3% LNF)</a:t>
            </a:r>
          </a:p>
          <a:p>
            <a:pPr lvl="1">
              <a:lnSpc>
                <a:spcPct val="90000"/>
              </a:lnSpc>
            </a:pPr>
            <a:r>
              <a:rPr lang="en-US" sz="1850" dirty="0"/>
              <a:t>MSA patients:</a:t>
            </a:r>
          </a:p>
          <a:p>
            <a:pPr lvl="2">
              <a:lnSpc>
                <a:spcPct val="90000"/>
              </a:lnSpc>
            </a:pPr>
            <a:r>
              <a:rPr lang="en-US" sz="1850" dirty="0"/>
              <a:t>No severe bloating or gas (0% MSA, 10.6% LNF)</a:t>
            </a:r>
          </a:p>
          <a:p>
            <a:pPr lvl="2">
              <a:lnSpc>
                <a:spcPct val="90000"/>
              </a:lnSpc>
            </a:pPr>
            <a:endParaRPr lang="en-US" sz="1850" dirty="0"/>
          </a:p>
          <a:p>
            <a:pPr lvl="1">
              <a:lnSpc>
                <a:spcPct val="90000"/>
              </a:lnSpc>
            </a:pPr>
            <a:endParaRPr lang="en-US" sz="18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CBAB5-7F4A-7349-BCFD-24599F52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640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F8BBB-0844-DA41-B0BA-445CBF19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Reynolds et al. 2015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2337DA-593D-514C-84E9-73AEEB5A4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005075"/>
          </a:xfrm>
        </p:spPr>
        <p:txBody>
          <a:bodyPr>
            <a:noAutofit/>
          </a:bodyPr>
          <a:lstStyle/>
          <a:p>
            <a:r>
              <a:rPr lang="en-US" sz="2400" b="1" dirty="0"/>
              <a:t>Conclusions</a:t>
            </a:r>
          </a:p>
          <a:p>
            <a:pPr lvl="1"/>
            <a:r>
              <a:rPr lang="en-US" sz="2400" dirty="0"/>
              <a:t>GERD matched patients had similar control of symptoms after LNF and MSA</a:t>
            </a:r>
          </a:p>
          <a:p>
            <a:pPr lvl="1"/>
            <a:r>
              <a:rPr lang="en-US" sz="2400" dirty="0"/>
              <a:t>Better side effect profile with MSA</a:t>
            </a:r>
          </a:p>
          <a:p>
            <a:pPr lvl="2"/>
            <a:r>
              <a:rPr lang="en-US" sz="2400" dirty="0"/>
              <a:t>Significantly less bloating and severe gas</a:t>
            </a:r>
          </a:p>
          <a:p>
            <a:pPr lvl="2"/>
            <a:r>
              <a:rPr lang="en-US" sz="2400" dirty="0"/>
              <a:t>Significantly less inability to vomit/belch</a:t>
            </a:r>
          </a:p>
          <a:p>
            <a:pPr lvl="1"/>
            <a:r>
              <a:rPr lang="en-US" sz="2400" dirty="0"/>
              <a:t>MSA may be more optimal initial choice in surgical management of GERD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08233-23B1-DB4A-AE64-3DE3D741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829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DE4BE-62CD-BC4B-9CA5-3568D3A6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29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78C88-831D-9C4B-8649-85B41C3AB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991" y="1379624"/>
            <a:ext cx="8192641" cy="37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76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D3C4-FF60-3545-825C-0DF908D0B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GERD: 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CD2A-F49F-B341-8922-A20D53F58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Associated with incompetence of gastroesophageal junction</a:t>
            </a:r>
          </a:p>
          <a:p>
            <a:pPr lvl="1"/>
            <a:r>
              <a:rPr lang="en-US" dirty="0"/>
              <a:t>Hypotensive LES</a:t>
            </a:r>
          </a:p>
          <a:p>
            <a:pPr lvl="1"/>
            <a:r>
              <a:rPr lang="en-US" dirty="0"/>
              <a:t>Transient relaxation of LES</a:t>
            </a:r>
          </a:p>
          <a:p>
            <a:pPr lvl="1"/>
            <a:r>
              <a:rPr lang="en-US" dirty="0"/>
              <a:t>Anatomic abnormality of gastroesophageal junction</a:t>
            </a:r>
          </a:p>
          <a:p>
            <a:r>
              <a:rPr lang="en-US" dirty="0"/>
              <a:t>Lower esophageal sphincter (LES) and diaphragm contribute to competence of gastroesophageal sphincter</a:t>
            </a:r>
          </a:p>
          <a:p>
            <a:pPr lvl="1"/>
            <a:r>
              <a:rPr lang="en-US" dirty="0"/>
              <a:t>Crural diaphragm contraction reduces reflux</a:t>
            </a:r>
          </a:p>
          <a:p>
            <a:r>
              <a:rPr lang="en-US" dirty="0"/>
              <a:t>Incompetence of gastroesophageal sphincter causes reflux of stomach contents/acid into the esophagus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5FFDC-5FA2-B846-8713-A010CD75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5EE1A0-DE2F-C242-9D92-244ACD57E28A}"/>
              </a:ext>
            </a:extLst>
          </p:cNvPr>
          <p:cNvGrpSpPr/>
          <p:nvPr/>
        </p:nvGrpSpPr>
        <p:grpSpPr>
          <a:xfrm>
            <a:off x="6748180" y="3068766"/>
            <a:ext cx="3306983" cy="740780"/>
            <a:chOff x="6713317" y="3507129"/>
            <a:chExt cx="3306983" cy="740780"/>
          </a:xfrm>
        </p:grpSpPr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9F39F463-0B21-024C-B22A-2BEA7BD86FDB}"/>
                </a:ext>
              </a:extLst>
            </p:cNvPr>
            <p:cNvSpPr/>
            <p:nvPr/>
          </p:nvSpPr>
          <p:spPr>
            <a:xfrm>
              <a:off x="6713317" y="3507129"/>
              <a:ext cx="775504" cy="74078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83D06C-DC8C-5845-A6C8-B94287B1FA88}"/>
                </a:ext>
              </a:extLst>
            </p:cNvPr>
            <p:cNvSpPr txBox="1"/>
            <p:nvPr/>
          </p:nvSpPr>
          <p:spPr>
            <a:xfrm>
              <a:off x="7647490" y="3692853"/>
              <a:ext cx="2372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Severe disease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5853A6-796A-B441-84A4-10FFD7B6F729}"/>
              </a:ext>
            </a:extLst>
          </p:cNvPr>
          <p:cNvGrpSpPr/>
          <p:nvPr/>
        </p:nvGrpSpPr>
        <p:grpSpPr>
          <a:xfrm>
            <a:off x="3702951" y="2699434"/>
            <a:ext cx="1670393" cy="369332"/>
            <a:chOff x="3924624" y="3156634"/>
            <a:chExt cx="1670393" cy="369332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3E7AD87F-480E-354C-BBC8-972CF798260E}"/>
                </a:ext>
              </a:extLst>
            </p:cNvPr>
            <p:cNvSpPr/>
            <p:nvPr/>
          </p:nvSpPr>
          <p:spPr>
            <a:xfrm>
              <a:off x="3924624" y="3171463"/>
              <a:ext cx="115747" cy="335666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739345-15AB-904E-979B-43C24F1B72B9}"/>
                </a:ext>
              </a:extLst>
            </p:cNvPr>
            <p:cNvSpPr txBox="1"/>
            <p:nvPr/>
          </p:nvSpPr>
          <p:spPr>
            <a:xfrm>
              <a:off x="4283439" y="3156634"/>
              <a:ext cx="1311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Mild disease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753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A5EC6-F02B-7B4B-8488-4E39F0BB5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Skubleny et al.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8747B-73BD-6143-9EE1-21E729CFC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693333"/>
            <a:ext cx="4800600" cy="4212167"/>
          </a:xfrm>
        </p:spPr>
        <p:txBody>
          <a:bodyPr>
            <a:noAutofit/>
          </a:bodyPr>
          <a:lstStyle/>
          <a:p>
            <a:r>
              <a:rPr lang="en-US" sz="1900" b="1" dirty="0"/>
              <a:t>Objective</a:t>
            </a:r>
          </a:p>
          <a:p>
            <a:pPr lvl="1"/>
            <a:r>
              <a:rPr lang="en-US" sz="1900" dirty="0"/>
              <a:t>Comparison of the safety and efficacy of LINX MSA versus Nissen fundoplication </a:t>
            </a:r>
          </a:p>
          <a:p>
            <a:r>
              <a:rPr lang="en-US" sz="1900" b="1" dirty="0"/>
              <a:t>Methods</a:t>
            </a:r>
          </a:p>
          <a:p>
            <a:pPr lvl="1"/>
            <a:r>
              <a:rPr lang="en-US" sz="1900" dirty="0"/>
              <a:t>Meta-analysis performed </a:t>
            </a:r>
          </a:p>
          <a:p>
            <a:pPr lvl="1"/>
            <a:r>
              <a:rPr lang="en-US" sz="1900" dirty="0"/>
              <a:t>Search of electronic databases for randomized controlled trials, comparison studies (non-randomized), and case series with &gt; 5 patients</a:t>
            </a:r>
          </a:p>
          <a:p>
            <a:pPr lvl="2"/>
            <a:r>
              <a:rPr lang="en-US" sz="1900" dirty="0"/>
              <a:t>273 Nissen fundoplication</a:t>
            </a:r>
          </a:p>
          <a:p>
            <a:pPr lvl="2"/>
            <a:r>
              <a:rPr lang="en-US" sz="1900" dirty="0"/>
              <a:t>415 MSA</a:t>
            </a:r>
          </a:p>
          <a:p>
            <a:pPr lvl="1"/>
            <a:endParaRPr lang="en-US" sz="19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A229D-C586-1D4D-91F7-581AAC6C1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2399" y="1693333"/>
            <a:ext cx="5215467" cy="421216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900" b="1" dirty="0"/>
              <a:t>Results</a:t>
            </a:r>
          </a:p>
          <a:p>
            <a:pPr lvl="1">
              <a:lnSpc>
                <a:spcPct val="100000"/>
              </a:lnSpc>
            </a:pPr>
            <a:r>
              <a:rPr lang="en-US" sz="1900" dirty="0"/>
              <a:t>MSA preserved ability to belch (95.2% vs. 65.9%) and vomit (93.5% vs. 49.5%) – both statistically significant </a:t>
            </a:r>
          </a:p>
          <a:p>
            <a:pPr lvl="1">
              <a:lnSpc>
                <a:spcPct val="100000"/>
              </a:lnSpc>
            </a:pPr>
            <a:r>
              <a:rPr lang="en-US" sz="1900" dirty="0"/>
              <a:t>No statistically significant difference in:</a:t>
            </a:r>
          </a:p>
          <a:p>
            <a:pPr lvl="2">
              <a:lnSpc>
                <a:spcPct val="100000"/>
              </a:lnSpc>
            </a:pPr>
            <a:r>
              <a:rPr lang="en-US" sz="1900" dirty="0"/>
              <a:t>Bloating/gas</a:t>
            </a:r>
          </a:p>
          <a:p>
            <a:pPr lvl="2">
              <a:lnSpc>
                <a:spcPct val="100000"/>
              </a:lnSpc>
            </a:pPr>
            <a:r>
              <a:rPr lang="en-US" sz="1900" dirty="0"/>
              <a:t>Lack of need for PPI</a:t>
            </a:r>
          </a:p>
          <a:p>
            <a:pPr lvl="2">
              <a:lnSpc>
                <a:spcPct val="100000"/>
              </a:lnSpc>
            </a:pPr>
            <a:r>
              <a:rPr lang="en-US" sz="1900" dirty="0"/>
              <a:t>Post-op dysphasia </a:t>
            </a:r>
          </a:p>
          <a:p>
            <a:pPr>
              <a:lnSpc>
                <a:spcPct val="100000"/>
              </a:lnSpc>
            </a:pPr>
            <a:r>
              <a:rPr lang="en-US" sz="1900" b="1" dirty="0"/>
              <a:t>Conclusion</a:t>
            </a:r>
          </a:p>
          <a:p>
            <a:pPr lvl="1">
              <a:lnSpc>
                <a:spcPct val="100000"/>
              </a:lnSpc>
            </a:pPr>
            <a:r>
              <a:rPr lang="en-US" sz="1900" dirty="0"/>
              <a:t>MSA is an effective surgical option for GERD </a:t>
            </a:r>
          </a:p>
          <a:p>
            <a:pPr lvl="1">
              <a:lnSpc>
                <a:spcPct val="100000"/>
              </a:lnSpc>
            </a:pPr>
            <a:r>
              <a:rPr lang="en-US" sz="1900" dirty="0"/>
              <a:t>MSA has more favorable side effect profile </a:t>
            </a:r>
          </a:p>
          <a:p>
            <a:pPr lvl="1">
              <a:lnSpc>
                <a:spcPct val="100000"/>
              </a:lnSpc>
            </a:pPr>
            <a:endParaRPr lang="en-US" sz="19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09B1B-5638-E546-A51A-717A19103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82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A533C7-74C2-DE46-913E-53798208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31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FD9515-CDC1-8043-B8C5-37E168FA2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601" y="1858432"/>
            <a:ext cx="8362295" cy="254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74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5DD62-3E1F-0545-B174-A74255589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SHEu et al. 2015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70806-F601-5C4B-8181-6C4529D06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874517"/>
            <a:ext cx="4800600" cy="4030983"/>
          </a:xfrm>
        </p:spPr>
        <p:txBody>
          <a:bodyPr>
            <a:normAutofit/>
          </a:bodyPr>
          <a:lstStyle/>
          <a:p>
            <a:r>
              <a:rPr lang="en-US" b="1" dirty="0"/>
              <a:t>Objective</a:t>
            </a:r>
          </a:p>
          <a:p>
            <a:pPr lvl="1"/>
            <a:r>
              <a:rPr lang="en-US" sz="2000" dirty="0"/>
              <a:t>Comparison of safety and efficacy of LINX MSA and LNF in the surgical management of GERD</a:t>
            </a:r>
          </a:p>
          <a:p>
            <a:r>
              <a:rPr lang="en-US" b="1" dirty="0"/>
              <a:t>Methods</a:t>
            </a:r>
          </a:p>
          <a:p>
            <a:pPr lvl="1"/>
            <a:r>
              <a:rPr lang="en-US" sz="2000" dirty="0"/>
              <a:t>Case control, single institution study </a:t>
            </a:r>
          </a:p>
          <a:p>
            <a:pPr lvl="1"/>
            <a:r>
              <a:rPr lang="en-US" sz="2000" dirty="0"/>
              <a:t>MSA performed between 2012 - 2013, with LNF matched patients (gender, age, hiatal hernia size)</a:t>
            </a:r>
          </a:p>
          <a:p>
            <a:pPr lvl="1"/>
            <a:endParaRPr lang="en-US" sz="2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006A1-D427-5E4B-AA78-05A1FA92A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710267"/>
            <a:ext cx="5181600" cy="4195233"/>
          </a:xfrm>
        </p:spPr>
        <p:txBody>
          <a:bodyPr>
            <a:noAutofit/>
          </a:bodyPr>
          <a:lstStyle/>
          <a:p>
            <a:r>
              <a:rPr lang="en-US" sz="1850" b="1" dirty="0"/>
              <a:t>Results</a:t>
            </a:r>
          </a:p>
          <a:p>
            <a:pPr lvl="1"/>
            <a:r>
              <a:rPr lang="en-US" sz="1850" dirty="0"/>
              <a:t>MSA and LNF both effective for GERD management (75% vs. 83% had complete resolution)	</a:t>
            </a:r>
          </a:p>
          <a:p>
            <a:pPr lvl="1"/>
            <a:r>
              <a:rPr lang="en-US" sz="1850" dirty="0"/>
              <a:t>Dysphasia occurred post-op in both cases</a:t>
            </a:r>
          </a:p>
          <a:p>
            <a:pPr lvl="2"/>
            <a:r>
              <a:rPr lang="en-US" sz="1850" dirty="0"/>
              <a:t>Severe dysphasia more common after MSA (50% vs. 0%, p=0.01)</a:t>
            </a:r>
          </a:p>
          <a:p>
            <a:pPr lvl="1"/>
            <a:r>
              <a:rPr lang="en-US" sz="1850" dirty="0"/>
              <a:t>Less GI symptoms after MSA – bloating, diarrhea, flatulence (0% vs. 33%)</a:t>
            </a:r>
          </a:p>
          <a:p>
            <a:pPr lvl="1"/>
            <a:r>
              <a:rPr lang="en-US" sz="1850" dirty="0"/>
              <a:t>Shorter operative time for MSA (64 min vs. 90 min, p&lt;0.01)</a:t>
            </a:r>
          </a:p>
          <a:p>
            <a:pPr lvl="1"/>
            <a:r>
              <a:rPr lang="en-US" sz="1850" dirty="0"/>
              <a:t>Similar peri-operative symptoms/findings – re-admissions, pain, morbidity</a:t>
            </a:r>
          </a:p>
          <a:p>
            <a:pPr lvl="2"/>
            <a:endParaRPr lang="en-US" sz="18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F4A21-62B9-1E4C-A8B3-3249775E7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32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EEA75-C47A-D448-9772-6408F7812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SHEu et al. 2015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31328-03AD-8E43-8467-5E5D7E39E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005075"/>
          </a:xfrm>
        </p:spPr>
        <p:txBody>
          <a:bodyPr>
            <a:normAutofit/>
          </a:bodyPr>
          <a:lstStyle/>
          <a:p>
            <a:r>
              <a:rPr lang="en-US" sz="2200" b="1" dirty="0"/>
              <a:t>Conclusions</a:t>
            </a:r>
          </a:p>
          <a:p>
            <a:pPr lvl="1"/>
            <a:r>
              <a:rPr lang="en-US" sz="2200" dirty="0"/>
              <a:t>Both MSA and LNF effective and safe for surgical management of GERD</a:t>
            </a:r>
          </a:p>
          <a:p>
            <a:pPr lvl="1"/>
            <a:r>
              <a:rPr lang="en-US" sz="2200" dirty="0"/>
              <a:t>When selecting appropriate procedure for a patient, important to consider post-op symptom profiles</a:t>
            </a:r>
          </a:p>
          <a:p>
            <a:pPr lvl="2"/>
            <a:r>
              <a:rPr lang="en-US" sz="2200" dirty="0"/>
              <a:t>MSA: dysphagia requiring intervention</a:t>
            </a:r>
          </a:p>
          <a:p>
            <a:pPr lvl="2"/>
            <a:r>
              <a:rPr lang="en-US" sz="2200" dirty="0"/>
              <a:t>LNF: GI symptoms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93D57-B1D4-114D-BAF2-E15A1A4BC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122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B429E3-37EB-1C43-9A1C-A102015D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34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936721-CCD4-9F42-ABFC-16D8CDD9D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349" y="1854200"/>
            <a:ext cx="8018628" cy="273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79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B489-0F04-ED45-A171-D7B582004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Louie et al. 2014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AD900-0319-554B-8B07-23CA1CFD7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874517"/>
            <a:ext cx="4800600" cy="4030983"/>
          </a:xfrm>
        </p:spPr>
        <p:txBody>
          <a:bodyPr>
            <a:normAutofit/>
          </a:bodyPr>
          <a:lstStyle/>
          <a:p>
            <a:r>
              <a:rPr lang="en-US" b="1" dirty="0"/>
              <a:t>Objective</a:t>
            </a:r>
          </a:p>
          <a:p>
            <a:pPr lvl="1"/>
            <a:r>
              <a:rPr lang="en-US" sz="2000" dirty="0"/>
              <a:t>Comparison of safety and efficacy of MSA versus LNF for the treatment of GERD</a:t>
            </a:r>
          </a:p>
          <a:p>
            <a:r>
              <a:rPr lang="en-US" b="1" dirty="0"/>
              <a:t>Methods</a:t>
            </a:r>
          </a:p>
          <a:p>
            <a:pPr lvl="1"/>
            <a:r>
              <a:rPr lang="en-US" sz="2000" dirty="0"/>
              <a:t>Retrospective case control study</a:t>
            </a:r>
          </a:p>
          <a:p>
            <a:pPr lvl="1"/>
            <a:r>
              <a:rPr lang="en-US" sz="2000" dirty="0"/>
              <a:t>Patients with hiatal hernia &lt; 3cm or chronic GERD</a:t>
            </a:r>
          </a:p>
          <a:p>
            <a:pPr lvl="1"/>
            <a:r>
              <a:rPr lang="en-US" sz="2000" dirty="0"/>
              <a:t>66 patients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E4149-4FDB-EF4E-9B6A-9CFAFA618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2267" y="1710267"/>
            <a:ext cx="5166129" cy="419523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900" b="1" dirty="0"/>
              <a:t>Results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Cessation of GERD symptoms noted in both groups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MSA</a:t>
            </a:r>
          </a:p>
          <a:p>
            <a:pPr lvl="2">
              <a:lnSpc>
                <a:spcPct val="90000"/>
              </a:lnSpc>
            </a:pPr>
            <a:r>
              <a:rPr lang="en-US" sz="1900" dirty="0"/>
              <a:t>Less GI symptoms – bloating and flatulence (1.32 vs. 2.36, p=0.59)</a:t>
            </a:r>
          </a:p>
          <a:p>
            <a:pPr lvl="2">
              <a:lnSpc>
                <a:spcPct val="90000"/>
              </a:lnSpc>
            </a:pPr>
            <a:r>
              <a:rPr lang="en-US" sz="1900" dirty="0"/>
              <a:t>More retained belching ability (67% vs 0%)</a:t>
            </a:r>
          </a:p>
          <a:p>
            <a:pPr lvl="2">
              <a:lnSpc>
                <a:spcPct val="90000"/>
              </a:lnSpc>
            </a:pPr>
            <a:r>
              <a:rPr lang="en-US" sz="1900" u="sng" dirty="0"/>
              <a:t>Greater percentage of time pH&lt;4 </a:t>
            </a:r>
            <a:r>
              <a:rPr lang="en-US" sz="1900" dirty="0"/>
              <a:t>(4.6 vs. 1.1, p=0.0001)</a:t>
            </a:r>
          </a:p>
          <a:p>
            <a:pPr lvl="3">
              <a:lnSpc>
                <a:spcPct val="90000"/>
              </a:lnSpc>
            </a:pPr>
            <a:r>
              <a:rPr lang="en-US" sz="1900" dirty="0"/>
              <a:t>But normalized after both procedures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LNF </a:t>
            </a:r>
          </a:p>
          <a:p>
            <a:pPr lvl="2">
              <a:lnSpc>
                <a:spcPct val="90000"/>
              </a:lnSpc>
            </a:pPr>
            <a:r>
              <a:rPr lang="en-US" sz="1900" dirty="0"/>
              <a:t>Longer operative time (118 min vs. 73 min)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461848-6FAA-7142-9EFF-7A4DAF45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644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756EC-22A2-2048-B53C-E42F4A8A1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Louie et al. 2014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2F34F-B83A-A643-8D37-C43327352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005075"/>
          </a:xfrm>
        </p:spPr>
        <p:txBody>
          <a:bodyPr>
            <a:normAutofit/>
          </a:bodyPr>
          <a:lstStyle/>
          <a:p>
            <a:r>
              <a:rPr lang="en-US" sz="2200" b="1" dirty="0"/>
              <a:t>Conclusions</a:t>
            </a:r>
          </a:p>
          <a:p>
            <a:pPr lvl="1"/>
            <a:r>
              <a:rPr lang="en-US" sz="2200" dirty="0"/>
              <a:t>MSA and LNF have similar efficacy with regards to: </a:t>
            </a:r>
          </a:p>
          <a:p>
            <a:pPr lvl="2"/>
            <a:r>
              <a:rPr lang="en-US" sz="2200" dirty="0"/>
              <a:t>GERD symptom improvement/resolution</a:t>
            </a:r>
          </a:p>
          <a:p>
            <a:pPr lvl="2"/>
            <a:r>
              <a:rPr lang="en-US" sz="2200" dirty="0"/>
              <a:t>Quality of life improvement </a:t>
            </a:r>
          </a:p>
          <a:p>
            <a:pPr lvl="1"/>
            <a:r>
              <a:rPr lang="en-US" sz="2200" dirty="0"/>
              <a:t>MSA associated with development of more physiologic sphincter </a:t>
            </a:r>
          </a:p>
          <a:p>
            <a:pPr lvl="2"/>
            <a:r>
              <a:rPr lang="en-US" sz="2200" dirty="0"/>
              <a:t>Enables belching</a:t>
            </a:r>
          </a:p>
          <a:p>
            <a:pPr lvl="2"/>
            <a:r>
              <a:rPr lang="en-US" sz="2200" dirty="0"/>
              <a:t>Reduced GI symptoms (bloating, flatulence)</a:t>
            </a:r>
          </a:p>
          <a:p>
            <a:pPr lvl="2"/>
            <a:r>
              <a:rPr lang="en-US" sz="2200" dirty="0"/>
              <a:t>Enables physiologic reflux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2B041-B00B-5843-B44B-335B74AEC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40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E9CF4-C576-A64B-8B6A-3EB3642C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Relevance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D864B-220C-E141-979C-3FAB8BB7C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9568" y="1591733"/>
            <a:ext cx="4800600" cy="4313767"/>
          </a:xfrm>
        </p:spPr>
        <p:txBody>
          <a:bodyPr>
            <a:normAutofit/>
          </a:bodyPr>
          <a:lstStyle/>
          <a:p>
            <a:r>
              <a:rPr lang="en-US" dirty="0"/>
              <a:t>Surgical management of hiatal hernia and GERD is an option for patients:</a:t>
            </a:r>
          </a:p>
          <a:p>
            <a:pPr lvl="1"/>
            <a:r>
              <a:rPr lang="en-US" sz="2000" dirty="0"/>
              <a:t>Unable to tolerate acid suppression therapy</a:t>
            </a:r>
          </a:p>
          <a:p>
            <a:pPr lvl="1"/>
            <a:r>
              <a:rPr lang="en-US" sz="2000" dirty="0"/>
              <a:t>With continued symptoms despite medical management</a:t>
            </a:r>
          </a:p>
          <a:p>
            <a:pPr lvl="1"/>
            <a:r>
              <a:rPr lang="en-US" sz="2000" dirty="0"/>
              <a:t>Desire to not take medications long term</a:t>
            </a:r>
          </a:p>
          <a:p>
            <a:r>
              <a:rPr lang="en-US" dirty="0"/>
              <a:t>Current gold standard is laparoscopic Nissen fundoplication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25EC1-70EF-3D41-9A57-584ED1A5A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333" y="1591733"/>
            <a:ext cx="5183063" cy="4313767"/>
          </a:xfrm>
        </p:spPr>
        <p:txBody>
          <a:bodyPr>
            <a:noAutofit/>
          </a:bodyPr>
          <a:lstStyle/>
          <a:p>
            <a:r>
              <a:rPr lang="en-US" dirty="0"/>
              <a:t>LINX magnetic sphincter augmentation approved in 2012</a:t>
            </a:r>
          </a:p>
          <a:p>
            <a:pPr lvl="1"/>
            <a:r>
              <a:rPr lang="en-US" sz="2000" dirty="0"/>
              <a:t>Associated with less GI symptoms (bloating, flatulence)</a:t>
            </a:r>
          </a:p>
          <a:p>
            <a:pPr lvl="1"/>
            <a:r>
              <a:rPr lang="en-US" sz="2000" dirty="0"/>
              <a:t>Maintains ability to vomit and belch (possibly more physiologic sphincter created)</a:t>
            </a:r>
          </a:p>
          <a:p>
            <a:pPr lvl="1"/>
            <a:r>
              <a:rPr lang="en-US" sz="2000" dirty="0"/>
              <a:t>Shorter operative and recuperative time</a:t>
            </a:r>
          </a:p>
          <a:p>
            <a:pPr lvl="1"/>
            <a:r>
              <a:rPr lang="en-US" sz="2000" dirty="0"/>
              <a:t>Important to select appropriate patient</a:t>
            </a:r>
          </a:p>
          <a:p>
            <a:pPr lvl="2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Not ideal for severe hiatal hernia (&gt;3cm)</a:t>
            </a:r>
          </a:p>
          <a:p>
            <a:pPr lvl="1"/>
            <a:r>
              <a:rPr lang="en-US" sz="2000" dirty="0"/>
              <a:t>Not associated with erosion or migration</a:t>
            </a:r>
          </a:p>
          <a:p>
            <a:pPr lvl="1"/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D1A60-39BE-0C49-892D-5EC289E92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042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F2A971-6F78-FB4C-8991-DC6DE7CEF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38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A5B585-048F-8942-8163-5D8C3FF06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871" y="1548581"/>
            <a:ext cx="8833520" cy="327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74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B1295-EEFE-B54C-986B-94EFF6B1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EF474-4733-D649-9F8C-2919104B3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540933"/>
            <a:ext cx="10178322" cy="4555067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hlinkClick r:id="rId2"/>
              </a:rPr>
              <a:t>https://www-uptodate-com.ezproxy1.library.arizona.edu/contents/pathophysiology-of-reflux-esophagitis?topicRef=2265&amp;source=see_link</a:t>
            </a:r>
            <a:endParaRPr lang="en-US" dirty="0"/>
          </a:p>
          <a:p>
            <a:r>
              <a:rPr lang="en-US" dirty="0">
                <a:hlinkClick r:id="rId3"/>
              </a:rPr>
              <a:t>https://www-uptodate-com.ezproxy1.library.arizona.edu/contents/clinical-manifestations-and-diagnosis-of-gastroesophageal-reflux-in-adults?search=GERD&amp;source=search_result&amp;selectedTitle=3~150&amp;usage_type=default&amp;display_rank=3</a:t>
            </a:r>
            <a:endParaRPr lang="en-US" dirty="0"/>
          </a:p>
          <a:p>
            <a:r>
              <a:rPr lang="en-US" dirty="0">
                <a:hlinkClick r:id="rId4"/>
              </a:rPr>
              <a:t>https://www-uptodate-com.ezproxy1.library.arizona.edu/contents/surgical-management-of-gastroesophageal-reflux-in-adults?search=nissen%20funoplication&amp;source=search_result&amp;selectedTitle=1~20&amp;usage_type=default&amp;display_rank=1</a:t>
            </a:r>
            <a:endParaRPr lang="en-US" dirty="0"/>
          </a:p>
          <a:p>
            <a:r>
              <a:rPr lang="en-US" dirty="0">
                <a:hlinkClick r:id="rId5"/>
              </a:rPr>
              <a:t>https://laurenulrey.artstation.com/projects/XoOe3</a:t>
            </a:r>
            <a:endParaRPr lang="en-US" dirty="0"/>
          </a:p>
          <a:p>
            <a:r>
              <a:rPr lang="en-US" dirty="0">
                <a:hlinkClick r:id="rId6"/>
              </a:rPr>
              <a:t>https://www-uptodate-com.ezproxy1.library.arizona.edu/contents/surgical-management-of-gastroesophageal-reflux-in-adults?search=nissen%20funoplication&amp;source=search_result&amp;selectedTitle=1~20&amp;usage_type=default&amp;display_rank=1#H29722978</a:t>
            </a:r>
            <a:endParaRPr lang="en-US" dirty="0"/>
          </a:p>
          <a:p>
            <a:r>
              <a:rPr lang="en-US" dirty="0">
                <a:hlinkClick r:id="rId7"/>
              </a:rPr>
              <a:t>https://www.medgadget.com/wp-content/uploads/2010/04/546746yet.jpg</a:t>
            </a:r>
            <a:endParaRPr lang="en-US" dirty="0"/>
          </a:p>
          <a:p>
            <a:r>
              <a:rPr lang="en-US" dirty="0">
                <a:hlinkClick r:id="rId8"/>
              </a:rPr>
              <a:t>https://www.ncbi.nlm.nih.gov/pmc/articles/PMC1234418/</a:t>
            </a:r>
            <a:endParaRPr lang="en-US" dirty="0"/>
          </a:p>
          <a:p>
            <a:r>
              <a:rPr lang="en-US" dirty="0">
                <a:hlinkClick r:id="rId9"/>
              </a:rPr>
              <a:t>https://moh-it.pure.elsevier.com/en/publications/the-linx-reflux-management-system-confirmed-safety-and-efficacy-n</a:t>
            </a:r>
            <a:endParaRPr lang="en-US" dirty="0"/>
          </a:p>
          <a:p>
            <a:r>
              <a:rPr lang="en-US" dirty="0">
                <a:hlinkClick r:id="rId10"/>
              </a:rPr>
              <a:t>https://www.ncbi.nlm.nih.gov/pubmed/26095560</a:t>
            </a:r>
            <a:endParaRPr lang="en-US" dirty="0"/>
          </a:p>
          <a:p>
            <a:r>
              <a:rPr lang="en-US" dirty="0">
                <a:hlinkClick r:id="rId11"/>
              </a:rPr>
              <a:t>https://www.ncbi.nlm.nih.gov/pubmed/27981382</a:t>
            </a:r>
            <a:endParaRPr lang="en-US" dirty="0"/>
          </a:p>
          <a:p>
            <a:r>
              <a:rPr lang="en-US" dirty="0">
                <a:hlinkClick r:id="rId12"/>
              </a:rPr>
              <a:t>https://www.ncbi.nlm.nih.gov/pubmed/25012804</a:t>
            </a:r>
            <a:endParaRPr lang="en-US" dirty="0"/>
          </a:p>
          <a:p>
            <a:r>
              <a:rPr lang="en-US" dirty="0">
                <a:hlinkClick r:id="rId13"/>
              </a:rPr>
              <a:t>https://www.ncbi.nlm.nih.gov/pubmed/24961840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841AC-0181-9A46-B5A9-4E0C7445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619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FDD34-AC4E-B64C-92F2-F629B44CF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GERD: 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DE82B-B089-6145-88C7-17FB52A86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540933"/>
            <a:ext cx="4800600" cy="4588934"/>
          </a:xfrm>
        </p:spPr>
        <p:txBody>
          <a:bodyPr>
            <a:normAutofit/>
          </a:bodyPr>
          <a:lstStyle/>
          <a:p>
            <a:r>
              <a:rPr lang="en-US" b="1" dirty="0"/>
              <a:t>Hypotensive LES</a:t>
            </a:r>
          </a:p>
          <a:p>
            <a:pPr lvl="1"/>
            <a:r>
              <a:rPr lang="en-US" sz="2000" dirty="0"/>
              <a:t>Pressure &lt; 10mmHg (fasting)</a:t>
            </a:r>
          </a:p>
          <a:p>
            <a:pPr lvl="1"/>
            <a:r>
              <a:rPr lang="en-US" sz="2000" dirty="0"/>
              <a:t>LES reduced by cholecystokinin, gastric distension, smoking, medications, some foods</a:t>
            </a:r>
            <a:endParaRPr lang="en-US" b="1" dirty="0"/>
          </a:p>
          <a:p>
            <a:r>
              <a:rPr lang="en-US" b="1" dirty="0"/>
              <a:t>Transient relaxation of LES</a:t>
            </a:r>
          </a:p>
          <a:p>
            <a:pPr lvl="1"/>
            <a:r>
              <a:rPr lang="en-US" sz="2000" dirty="0"/>
              <a:t>Belching mechanism</a:t>
            </a:r>
          </a:p>
          <a:p>
            <a:pPr lvl="1"/>
            <a:r>
              <a:rPr lang="en-US" sz="2000" dirty="0"/>
              <a:t>Mediated by vagus nerve</a:t>
            </a:r>
          </a:p>
          <a:p>
            <a:pPr lvl="1"/>
            <a:r>
              <a:rPr lang="en-US" sz="2000" dirty="0"/>
              <a:t>Enables air to leave stomach</a:t>
            </a:r>
          </a:p>
          <a:p>
            <a:pPr lvl="1"/>
            <a:r>
              <a:rPr lang="en-US" sz="2000" u="sng" dirty="0"/>
              <a:t>Reflux occurs if increased number of transient relaxations</a:t>
            </a:r>
          </a:p>
          <a:p>
            <a:pPr lvl="1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952693-50B9-6F49-BC41-ECEAA7279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796" y="1540933"/>
            <a:ext cx="4800600" cy="4588934"/>
          </a:xfrm>
        </p:spPr>
        <p:txBody>
          <a:bodyPr>
            <a:normAutofit/>
          </a:bodyPr>
          <a:lstStyle/>
          <a:p>
            <a:r>
              <a:rPr lang="en-US" b="1" dirty="0"/>
              <a:t>Anatomic abnormality/alteration of gastroesophageal junction</a:t>
            </a:r>
          </a:p>
          <a:p>
            <a:pPr lvl="1"/>
            <a:r>
              <a:rPr lang="en-US" sz="2000" dirty="0"/>
              <a:t>Hiatal hernia</a:t>
            </a:r>
          </a:p>
          <a:p>
            <a:pPr lvl="1"/>
            <a:r>
              <a:rPr lang="en-US" sz="2000" dirty="0"/>
              <a:t>Laxity in attachment of LES and crural diaphragm</a:t>
            </a:r>
          </a:p>
          <a:p>
            <a:pPr lvl="1"/>
            <a:r>
              <a:rPr lang="en-US" sz="2000" dirty="0"/>
              <a:t>Decreased synergy of LES and crural diaphragm </a:t>
            </a:r>
          </a:p>
          <a:p>
            <a:pPr lvl="1"/>
            <a:r>
              <a:rPr lang="en-US" sz="2000" dirty="0"/>
              <a:t>Abdominal pressure increased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DC301A-D0C3-444B-8EE0-4EFC6B076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28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6A81D-B609-944C-A08A-65CE93A85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Lipham et al. 2012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FE8AE4-001D-F347-B238-3F9BDF0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BD0BF-7EEB-7246-996F-942C9D829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33" y="1944494"/>
            <a:ext cx="4351867" cy="40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691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B615C-9BEC-5E41-81A3-3A79F308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Lipham et al. 2012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3ACCB5-AE8D-1348-980C-0EC526DA9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41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747A1-38A3-0642-A468-80FF54B70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105" y="1722120"/>
            <a:ext cx="7611120" cy="429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33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90BF0-269B-F04B-956E-FE0CEF88E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Skubleny et al. 2017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8DF6A-4972-064A-96A5-5FD8C9F50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42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C97FF-F69C-3849-9B02-7D23C6EAB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459" y="1930404"/>
            <a:ext cx="7227292" cy="364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04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9936-BA89-C246-9C6F-17123C7E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SHEu et al. 2015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2FD716-8B66-5147-B191-32AFF53BE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43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FB94D5-4C4D-ED4A-8BB2-BCA949A36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680" y="2481332"/>
            <a:ext cx="3997654" cy="1782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7BA904-29C5-7441-94F3-209B3F6C2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533" y="2481332"/>
            <a:ext cx="3004521" cy="187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86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D2578-DDB3-534C-B64C-3FB6108F6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2243D-1921-0E45-9A0A-8B485C7E44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710267"/>
            <a:ext cx="4800600" cy="4195233"/>
          </a:xfrm>
        </p:spPr>
        <p:txBody>
          <a:bodyPr>
            <a:normAutofit/>
          </a:bodyPr>
          <a:lstStyle/>
          <a:p>
            <a:r>
              <a:rPr lang="en-US" b="1" dirty="0"/>
              <a:t>Physiologic reflux</a:t>
            </a:r>
          </a:p>
          <a:p>
            <a:pPr lvl="1"/>
            <a:r>
              <a:rPr lang="en-US" sz="2000" dirty="0"/>
              <a:t>Degree of reflux that is non-pathologic</a:t>
            </a:r>
          </a:p>
          <a:p>
            <a:pPr lvl="1"/>
            <a:r>
              <a:rPr lang="en-US" sz="2000" dirty="0"/>
              <a:t>Post-prandial</a:t>
            </a:r>
          </a:p>
          <a:p>
            <a:pPr lvl="1"/>
            <a:r>
              <a:rPr lang="en-US" sz="2000" dirty="0"/>
              <a:t>Short duration</a:t>
            </a:r>
          </a:p>
          <a:p>
            <a:pPr lvl="1"/>
            <a:r>
              <a:rPr lang="en-US" sz="2000" dirty="0"/>
              <a:t>Generally does not occur nocturnally</a:t>
            </a:r>
          </a:p>
          <a:p>
            <a:pPr lvl="1"/>
            <a:r>
              <a:rPr lang="en-US" sz="2000" dirty="0"/>
              <a:t>Asymptomatic </a:t>
            </a:r>
          </a:p>
          <a:p>
            <a:pPr lvl="1"/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DEBCD-282F-4341-8D20-F68AAF608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796" y="1710267"/>
            <a:ext cx="4800600" cy="4195233"/>
          </a:xfrm>
        </p:spPr>
        <p:txBody>
          <a:bodyPr>
            <a:normAutofit/>
          </a:bodyPr>
          <a:lstStyle/>
          <a:p>
            <a:r>
              <a:rPr lang="en-US" b="1" dirty="0"/>
              <a:t>Pathologic reflux</a:t>
            </a:r>
          </a:p>
          <a:p>
            <a:pPr lvl="1"/>
            <a:r>
              <a:rPr lang="en-US" sz="2000" dirty="0"/>
              <a:t>Occurs nocturnally</a:t>
            </a:r>
          </a:p>
          <a:p>
            <a:pPr lvl="1"/>
            <a:r>
              <a:rPr lang="en-US" sz="2000" dirty="0"/>
              <a:t>Symptomatic</a:t>
            </a:r>
          </a:p>
          <a:p>
            <a:pPr lvl="1"/>
            <a:r>
              <a:rPr lang="en-US" sz="2000" dirty="0"/>
              <a:t>Associated with mucosal injury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A0C6A-E2D7-9C42-A2C8-1F00B2FD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1A13B8-3023-6743-9E7D-1DDBFEB6D528}"/>
              </a:ext>
            </a:extLst>
          </p:cNvPr>
          <p:cNvSpPr txBox="1"/>
          <p:nvPr/>
        </p:nvSpPr>
        <p:spPr>
          <a:xfrm>
            <a:off x="3516515" y="5259169"/>
            <a:ext cx="5672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dirty="0"/>
              <a:t>Classified based on characteristics of esophageal mucosa on upper endoscopy</a:t>
            </a:r>
          </a:p>
        </p:txBody>
      </p:sp>
    </p:spTree>
    <p:extLst>
      <p:ext uri="{BB962C8B-B14F-4D97-AF65-F5344CB8AC3E}">
        <p14:creationId xmlns:p14="http://schemas.microsoft.com/office/powerpoint/2010/main" val="3915711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2CEDF-F21F-6E42-BFCF-CE894793F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GERD: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FA7E0-CA53-434B-93A1-EF0FFCC93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048933"/>
            <a:ext cx="4800600" cy="3856567"/>
          </a:xfrm>
        </p:spPr>
        <p:txBody>
          <a:bodyPr>
            <a:normAutofit/>
          </a:bodyPr>
          <a:lstStyle/>
          <a:p>
            <a:r>
              <a:rPr lang="en-US" sz="2200" b="1" dirty="0"/>
              <a:t>Erosive esophagitis </a:t>
            </a:r>
          </a:p>
          <a:p>
            <a:pPr lvl="1"/>
            <a:r>
              <a:rPr lang="en-US" sz="2200" dirty="0"/>
              <a:t>Clefts in esophageal mucosa</a:t>
            </a:r>
          </a:p>
          <a:p>
            <a:pPr lvl="1"/>
            <a:r>
              <a:rPr lang="en-US" sz="2200" dirty="0"/>
              <a:t>+/- GERD symptoms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5E0B7B-C511-364D-8B23-6696655B9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796" y="2048933"/>
            <a:ext cx="4800600" cy="3856567"/>
          </a:xfrm>
        </p:spPr>
        <p:txBody>
          <a:bodyPr>
            <a:normAutofit/>
          </a:bodyPr>
          <a:lstStyle/>
          <a:p>
            <a:r>
              <a:rPr lang="en-US" sz="2200" b="1" dirty="0"/>
              <a:t>Non-erosive reflux disease</a:t>
            </a:r>
          </a:p>
          <a:p>
            <a:pPr lvl="1"/>
            <a:r>
              <a:rPr lang="en-US" sz="2200" dirty="0"/>
              <a:t>GERD symptoms WITHOUT noticeable injury to esophageal mucosa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BF5FA-F3E1-C34F-B123-7D2F1AEB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636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DAC47-5DF5-5243-B6C6-68211ED94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GERD: 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401CB-7E12-8F47-AFD5-495F0AB0D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005075"/>
          </a:xfrm>
        </p:spPr>
        <p:txBody>
          <a:bodyPr>
            <a:normAutofit/>
          </a:bodyPr>
          <a:lstStyle/>
          <a:p>
            <a:r>
              <a:rPr lang="en-US" sz="2200" dirty="0"/>
              <a:t>Western World</a:t>
            </a:r>
          </a:p>
          <a:p>
            <a:pPr lvl="1"/>
            <a:r>
              <a:rPr lang="en-US" sz="2200" dirty="0"/>
              <a:t>Prevalence 10-20%</a:t>
            </a:r>
          </a:p>
          <a:p>
            <a:pPr lvl="1"/>
            <a:r>
              <a:rPr lang="en-US" sz="2200" dirty="0"/>
              <a:t>Incidence 0.5% per year</a:t>
            </a:r>
          </a:p>
          <a:p>
            <a:pPr lvl="1"/>
            <a:r>
              <a:rPr lang="en-US" sz="2200" dirty="0"/>
              <a:t>22% of people in US report regurgitation/heartburn in past month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94EFA-D308-7A46-BD1F-8FC3D5EC9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213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6FEA5-AEC8-9047-9802-EEB2278FE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GERD: Clinical Manifestations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954E7-B737-724F-8B8E-CFE846454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874517"/>
            <a:ext cx="4800600" cy="4030983"/>
          </a:xfrm>
        </p:spPr>
        <p:txBody>
          <a:bodyPr>
            <a:normAutofit/>
          </a:bodyPr>
          <a:lstStyle/>
          <a:p>
            <a:r>
              <a:rPr lang="en-US" sz="2200" dirty="0"/>
              <a:t>Heartburn</a:t>
            </a:r>
          </a:p>
          <a:p>
            <a:pPr lvl="1"/>
            <a:r>
              <a:rPr lang="en-US" sz="2200" dirty="0"/>
              <a:t>Retrosternal, burning quality</a:t>
            </a:r>
          </a:p>
          <a:p>
            <a:pPr lvl="1"/>
            <a:r>
              <a:rPr lang="en-US" sz="2200" dirty="0"/>
              <a:t>Post-prandial </a:t>
            </a:r>
          </a:p>
          <a:p>
            <a:r>
              <a:rPr lang="en-US" sz="2200" dirty="0"/>
              <a:t>Regurgitation</a:t>
            </a:r>
          </a:p>
          <a:p>
            <a:pPr lvl="1"/>
            <a:r>
              <a:rPr lang="en-US" sz="2200" dirty="0"/>
              <a:t>Reflux of gastric contents into hypopharynx/mouth</a:t>
            </a:r>
          </a:p>
          <a:p>
            <a:pPr lvl="1"/>
            <a:r>
              <a:rPr lang="en-US" sz="2200" dirty="0"/>
              <a:t>Undigested food plus gastric acid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008563-1798-0545-881C-260AC82CF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796" y="1874517"/>
            <a:ext cx="4800600" cy="4030983"/>
          </a:xfrm>
        </p:spPr>
        <p:txBody>
          <a:bodyPr>
            <a:normAutofit/>
          </a:bodyPr>
          <a:lstStyle/>
          <a:p>
            <a:r>
              <a:rPr lang="en-US" sz="2200" dirty="0"/>
              <a:t>Chest pain, dysphasia, globus sensation</a:t>
            </a:r>
          </a:p>
          <a:p>
            <a:r>
              <a:rPr lang="en-US" sz="2200" dirty="0"/>
              <a:t>Extra-esophageal symptoms</a:t>
            </a:r>
          </a:p>
          <a:p>
            <a:pPr lvl="1"/>
            <a:r>
              <a:rPr lang="en-US" sz="2200" dirty="0"/>
              <a:t>Wheezing</a:t>
            </a:r>
          </a:p>
          <a:p>
            <a:pPr lvl="1"/>
            <a:r>
              <a:rPr lang="en-US" sz="2200" dirty="0"/>
              <a:t>Chronic cough</a:t>
            </a:r>
          </a:p>
          <a:p>
            <a:pPr lvl="1"/>
            <a:r>
              <a:rPr lang="en-US" sz="2200" dirty="0"/>
              <a:t>Hoarseness</a:t>
            </a:r>
          </a:p>
          <a:p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26CC1-FDA6-F84F-8F66-136D8F879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440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68F90-27EB-6C4E-937D-F0E3E64FD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GERD: 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FC3DA-D440-2047-A148-77D5394DBD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676400"/>
            <a:ext cx="4800600" cy="4229100"/>
          </a:xfrm>
        </p:spPr>
        <p:txBody>
          <a:bodyPr>
            <a:noAutofit/>
          </a:bodyPr>
          <a:lstStyle/>
          <a:p>
            <a:r>
              <a:rPr lang="en-US" sz="2100" b="1" dirty="0"/>
              <a:t>Esophageal complications</a:t>
            </a:r>
          </a:p>
          <a:p>
            <a:pPr lvl="1"/>
            <a:r>
              <a:rPr lang="en-US" sz="2100" dirty="0"/>
              <a:t>Barrett’s esophagus</a:t>
            </a:r>
          </a:p>
          <a:p>
            <a:pPr lvl="2"/>
            <a:r>
              <a:rPr lang="en-US" sz="2000" u="sng" dirty="0"/>
              <a:t>Risk factors</a:t>
            </a:r>
            <a:r>
              <a:rPr lang="en-US" sz="2000" dirty="0"/>
              <a:t>: obesity, hiatal hernia, white, male, tobacco use, first degree relative with Barrett’s and/or adenocarcinoma, &gt;/= 50yo, GERD for &gt; 5-10y, nocturnal reflux</a:t>
            </a:r>
          </a:p>
          <a:p>
            <a:pPr lvl="1"/>
            <a:r>
              <a:rPr lang="en-US" sz="2100" dirty="0"/>
              <a:t>Esophageal stricture</a:t>
            </a:r>
          </a:p>
          <a:p>
            <a:pPr lvl="1"/>
            <a:r>
              <a:rPr lang="en-US" sz="2100" dirty="0"/>
              <a:t>Esophageal adenocarcinoma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1DCED7-96BE-1345-97F8-34DDFC181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796" y="1676400"/>
            <a:ext cx="4800600" cy="4229100"/>
          </a:xfrm>
        </p:spPr>
        <p:txBody>
          <a:bodyPr>
            <a:normAutofit/>
          </a:bodyPr>
          <a:lstStyle/>
          <a:p>
            <a:r>
              <a:rPr lang="en-US" sz="2100" b="1" dirty="0"/>
              <a:t>Extra-esophageal complications</a:t>
            </a:r>
          </a:p>
          <a:p>
            <a:pPr lvl="1"/>
            <a:r>
              <a:rPr lang="en-US" sz="2100" dirty="0"/>
              <a:t>Asthma exacerbation</a:t>
            </a:r>
          </a:p>
          <a:p>
            <a:pPr lvl="1"/>
            <a:r>
              <a:rPr lang="en-US" sz="2100" dirty="0"/>
              <a:t>Laryngitis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EA74C-33A7-954A-9B64-E09317F0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AA28-D07D-6742-AA64-D8F55AB43CA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73168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{0AF9F7BB-3575-F947-BAD9-3CD5E5FA11C9}tf10001071</Template>
  <TotalTime>3108</TotalTime>
  <Words>2469</Words>
  <Application>Microsoft Macintosh PowerPoint</Application>
  <PresentationFormat>Widescreen</PresentationFormat>
  <Paragraphs>383</Paragraphs>
  <Slides>43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Gill Sans MT</vt:lpstr>
      <vt:lpstr>Impact</vt:lpstr>
      <vt:lpstr>Wingdings</vt:lpstr>
      <vt:lpstr>Badge</vt:lpstr>
      <vt:lpstr>Surgical management of GERD</vt:lpstr>
      <vt:lpstr>Outline</vt:lpstr>
      <vt:lpstr>GERD: Physiology</vt:lpstr>
      <vt:lpstr>GERD: Physiology</vt:lpstr>
      <vt:lpstr>GERD</vt:lpstr>
      <vt:lpstr>GERD: Classification</vt:lpstr>
      <vt:lpstr>GERD: Epidemiology</vt:lpstr>
      <vt:lpstr>GERD: Clinical Manifestations</vt:lpstr>
      <vt:lpstr>GERD: Complications</vt:lpstr>
      <vt:lpstr>Surgical Interventions</vt:lpstr>
      <vt:lpstr>Indications for surgical Intervention</vt:lpstr>
      <vt:lpstr>Nissen Fundoplication</vt:lpstr>
      <vt:lpstr>Nissen fundoplication</vt:lpstr>
      <vt:lpstr>PowerPoint Presentation</vt:lpstr>
      <vt:lpstr>Hinder et al. 1994 </vt:lpstr>
      <vt:lpstr>Hinder et al. 1994</vt:lpstr>
      <vt:lpstr>Hinder et al. 1994</vt:lpstr>
      <vt:lpstr>Hinder et al. 1994</vt:lpstr>
      <vt:lpstr>Linx Prosthesis (laparoscopic magnetic sphincter augmentation)</vt:lpstr>
      <vt:lpstr>Linx Prosthesis</vt:lpstr>
      <vt:lpstr>PowerPoint Presentation</vt:lpstr>
      <vt:lpstr>PowerPoint Presentation</vt:lpstr>
      <vt:lpstr>Lipham et al. 2012</vt:lpstr>
      <vt:lpstr>Lipham et al. 2012</vt:lpstr>
      <vt:lpstr>Safety and Efficacy of Nissen Fundoplication vs. Linx </vt:lpstr>
      <vt:lpstr>PowerPoint Presentation</vt:lpstr>
      <vt:lpstr>Reynolds et al. 2015</vt:lpstr>
      <vt:lpstr>Reynolds et al. 2015</vt:lpstr>
      <vt:lpstr>PowerPoint Presentation</vt:lpstr>
      <vt:lpstr>Skubleny et al. 2017</vt:lpstr>
      <vt:lpstr>PowerPoint Presentation</vt:lpstr>
      <vt:lpstr>SHEu et al. 2015</vt:lpstr>
      <vt:lpstr>SHEu et al. 2015</vt:lpstr>
      <vt:lpstr>PowerPoint Presentation</vt:lpstr>
      <vt:lpstr>Louie et al. 2014</vt:lpstr>
      <vt:lpstr>Louie et al. 2014</vt:lpstr>
      <vt:lpstr>Clinical Relevance</vt:lpstr>
      <vt:lpstr>PowerPoint Presentation</vt:lpstr>
      <vt:lpstr>References</vt:lpstr>
      <vt:lpstr>Lipham et al. 2012</vt:lpstr>
      <vt:lpstr>Lipham et al. 2012</vt:lpstr>
      <vt:lpstr>Skubleny et al. 2017</vt:lpstr>
      <vt:lpstr>SHEu et al. 2015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Surgical management of GERD</dc:title>
  <dc:creator>Fazel, Mahdieh - (mahfazel)</dc:creator>
  <cp:lastModifiedBy>Fazel, Mahdieh - (mahfazel)</cp:lastModifiedBy>
  <cp:revision>64</cp:revision>
  <dcterms:created xsi:type="dcterms:W3CDTF">2018-07-28T04:21:15Z</dcterms:created>
  <dcterms:modified xsi:type="dcterms:W3CDTF">2018-07-31T04:44:06Z</dcterms:modified>
</cp:coreProperties>
</file>