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5" r:id="rId8"/>
    <p:sldId id="261" r:id="rId9"/>
    <p:sldId id="264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/>
    <p:restoredTop sz="94703"/>
  </p:normalViewPr>
  <p:slideViewPr>
    <p:cSldViewPr snapToGrid="0">
      <p:cViewPr varScale="1">
        <p:scale>
          <a:sx n="96" d="100"/>
          <a:sy n="96" d="100"/>
        </p:scale>
        <p:origin x="200" y="8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B85A6B-2FD8-4A54-B151-B5108FADBBFA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35F865A-8673-41FB-9396-858D6F4C9B1E}">
      <dgm:prSet/>
      <dgm:spPr/>
      <dgm:t>
        <a:bodyPr/>
        <a:lstStyle/>
        <a:p>
          <a:r>
            <a:rPr lang="en-US" b="1" dirty="0"/>
            <a:t>Nissen Fundoplication</a:t>
          </a:r>
          <a:r>
            <a:rPr lang="en-US" dirty="0"/>
            <a:t>: Highest long-term success rate for severe GERD </a:t>
          </a:r>
        </a:p>
      </dgm:t>
    </dgm:pt>
    <dgm:pt modelId="{ACB4E79B-849D-43BF-89FC-77A0FF79EBE8}" type="parTrans" cxnId="{643137A7-44A6-4C25-B378-AA0EA19B2592}">
      <dgm:prSet/>
      <dgm:spPr/>
      <dgm:t>
        <a:bodyPr/>
        <a:lstStyle/>
        <a:p>
          <a:endParaRPr lang="en-US"/>
        </a:p>
      </dgm:t>
    </dgm:pt>
    <dgm:pt modelId="{7BBE7AFF-369F-491E-A247-35334EE2871D}" type="sibTrans" cxnId="{643137A7-44A6-4C25-B378-AA0EA19B2592}">
      <dgm:prSet/>
      <dgm:spPr/>
      <dgm:t>
        <a:bodyPr/>
        <a:lstStyle/>
        <a:p>
          <a:endParaRPr lang="en-US"/>
        </a:p>
      </dgm:t>
    </dgm:pt>
    <dgm:pt modelId="{2E46D306-F502-4DC4-89FA-DDB23474EC7B}">
      <dgm:prSet/>
      <dgm:spPr/>
      <dgm:t>
        <a:bodyPr/>
        <a:lstStyle/>
        <a:p>
          <a:r>
            <a:rPr lang="en-US" b="1" dirty="0"/>
            <a:t>LINX Device</a:t>
          </a:r>
          <a:r>
            <a:rPr lang="en-US" dirty="0"/>
            <a:t>: Similar effectiveness as NF at 2 years; no long-term data</a:t>
          </a:r>
        </a:p>
      </dgm:t>
    </dgm:pt>
    <dgm:pt modelId="{66723820-AEC6-4711-950E-BD9F923C12B7}" type="parTrans" cxnId="{F9B62762-847E-46AB-B181-431D8584B68A}">
      <dgm:prSet/>
      <dgm:spPr/>
      <dgm:t>
        <a:bodyPr/>
        <a:lstStyle/>
        <a:p>
          <a:endParaRPr lang="en-US"/>
        </a:p>
      </dgm:t>
    </dgm:pt>
    <dgm:pt modelId="{B49ABA43-A5A0-4046-B2AD-4AE546A0D1D8}" type="sibTrans" cxnId="{F9B62762-847E-46AB-B181-431D8584B68A}">
      <dgm:prSet/>
      <dgm:spPr/>
      <dgm:t>
        <a:bodyPr/>
        <a:lstStyle/>
        <a:p>
          <a:endParaRPr lang="en-US"/>
        </a:p>
      </dgm:t>
    </dgm:pt>
    <dgm:pt modelId="{626D8176-ED3E-4010-BAB4-75C284E8A62F}">
      <dgm:prSet/>
      <dgm:spPr/>
      <dgm:t>
        <a:bodyPr/>
        <a:lstStyle/>
        <a:p>
          <a:r>
            <a:rPr lang="en-US" b="1" dirty="0"/>
            <a:t>Stretta</a:t>
          </a:r>
          <a:r>
            <a:rPr lang="en-US" dirty="0"/>
            <a:t>: Effective GERD symptoms; lack of evidence in esophagus histology or acidity improvement</a:t>
          </a:r>
        </a:p>
      </dgm:t>
    </dgm:pt>
    <dgm:pt modelId="{32391834-C3B5-498C-98AC-3854FA664225}" type="parTrans" cxnId="{81F3EA48-55CD-4DAF-83D5-F3C1FDA514CF}">
      <dgm:prSet/>
      <dgm:spPr/>
      <dgm:t>
        <a:bodyPr/>
        <a:lstStyle/>
        <a:p>
          <a:endParaRPr lang="en-US"/>
        </a:p>
      </dgm:t>
    </dgm:pt>
    <dgm:pt modelId="{8B5F3935-BA82-498B-9A11-8C24F135CBB6}" type="sibTrans" cxnId="{81F3EA48-55CD-4DAF-83D5-F3C1FDA514CF}">
      <dgm:prSet/>
      <dgm:spPr/>
      <dgm:t>
        <a:bodyPr/>
        <a:lstStyle/>
        <a:p>
          <a:endParaRPr lang="en-US"/>
        </a:p>
      </dgm:t>
    </dgm:pt>
    <dgm:pt modelId="{F39B991C-658C-1540-BECF-63FBB2A239ED}" type="pres">
      <dgm:prSet presAssocID="{11B85A6B-2FD8-4A54-B151-B5108FADBBFA}" presName="vert0" presStyleCnt="0">
        <dgm:presLayoutVars>
          <dgm:dir/>
          <dgm:animOne val="branch"/>
          <dgm:animLvl val="lvl"/>
        </dgm:presLayoutVars>
      </dgm:prSet>
      <dgm:spPr/>
    </dgm:pt>
    <dgm:pt modelId="{104D101A-DD68-8347-8857-E9D35D9D86B8}" type="pres">
      <dgm:prSet presAssocID="{D35F865A-8673-41FB-9396-858D6F4C9B1E}" presName="thickLine" presStyleLbl="alignNode1" presStyleIdx="0" presStyleCnt="3"/>
      <dgm:spPr/>
    </dgm:pt>
    <dgm:pt modelId="{67AE8B74-6066-CE49-A636-60ABAA62AC72}" type="pres">
      <dgm:prSet presAssocID="{D35F865A-8673-41FB-9396-858D6F4C9B1E}" presName="horz1" presStyleCnt="0"/>
      <dgm:spPr/>
    </dgm:pt>
    <dgm:pt modelId="{321630D2-7E80-0E41-8F40-EFCA7CA9854D}" type="pres">
      <dgm:prSet presAssocID="{D35F865A-8673-41FB-9396-858D6F4C9B1E}" presName="tx1" presStyleLbl="revTx" presStyleIdx="0" presStyleCnt="3"/>
      <dgm:spPr/>
    </dgm:pt>
    <dgm:pt modelId="{D32A8E68-1CFF-3042-BA7B-31E17F812AF4}" type="pres">
      <dgm:prSet presAssocID="{D35F865A-8673-41FB-9396-858D6F4C9B1E}" presName="vert1" presStyleCnt="0"/>
      <dgm:spPr/>
    </dgm:pt>
    <dgm:pt modelId="{81606655-CD14-F84F-BDA9-A6BA0A139FFE}" type="pres">
      <dgm:prSet presAssocID="{2E46D306-F502-4DC4-89FA-DDB23474EC7B}" presName="thickLine" presStyleLbl="alignNode1" presStyleIdx="1" presStyleCnt="3"/>
      <dgm:spPr/>
    </dgm:pt>
    <dgm:pt modelId="{DBB0DBFB-1EC7-7140-9378-FB87C86F3C4F}" type="pres">
      <dgm:prSet presAssocID="{2E46D306-F502-4DC4-89FA-DDB23474EC7B}" presName="horz1" presStyleCnt="0"/>
      <dgm:spPr/>
    </dgm:pt>
    <dgm:pt modelId="{A46E64C7-7A69-5642-B747-B21847BCEC32}" type="pres">
      <dgm:prSet presAssocID="{2E46D306-F502-4DC4-89FA-DDB23474EC7B}" presName="tx1" presStyleLbl="revTx" presStyleIdx="1" presStyleCnt="3"/>
      <dgm:spPr/>
    </dgm:pt>
    <dgm:pt modelId="{05010EF0-8843-5C40-8CDC-BAB92FBCA5F4}" type="pres">
      <dgm:prSet presAssocID="{2E46D306-F502-4DC4-89FA-DDB23474EC7B}" presName="vert1" presStyleCnt="0"/>
      <dgm:spPr/>
    </dgm:pt>
    <dgm:pt modelId="{2840A7A4-8278-9947-B646-A34B8E45470F}" type="pres">
      <dgm:prSet presAssocID="{626D8176-ED3E-4010-BAB4-75C284E8A62F}" presName="thickLine" presStyleLbl="alignNode1" presStyleIdx="2" presStyleCnt="3"/>
      <dgm:spPr/>
    </dgm:pt>
    <dgm:pt modelId="{C8624D61-4BD8-3D41-942C-EDF6C70A053C}" type="pres">
      <dgm:prSet presAssocID="{626D8176-ED3E-4010-BAB4-75C284E8A62F}" presName="horz1" presStyleCnt="0"/>
      <dgm:spPr/>
    </dgm:pt>
    <dgm:pt modelId="{BA0386D4-BBD9-A742-85FE-99B09B6B2E82}" type="pres">
      <dgm:prSet presAssocID="{626D8176-ED3E-4010-BAB4-75C284E8A62F}" presName="tx1" presStyleLbl="revTx" presStyleIdx="2" presStyleCnt="3"/>
      <dgm:spPr/>
    </dgm:pt>
    <dgm:pt modelId="{682E8A1E-DEE5-DB4F-A69E-ED14C661344E}" type="pres">
      <dgm:prSet presAssocID="{626D8176-ED3E-4010-BAB4-75C284E8A62F}" presName="vert1" presStyleCnt="0"/>
      <dgm:spPr/>
    </dgm:pt>
  </dgm:ptLst>
  <dgm:cxnLst>
    <dgm:cxn modelId="{81F3EA48-55CD-4DAF-83D5-F3C1FDA514CF}" srcId="{11B85A6B-2FD8-4A54-B151-B5108FADBBFA}" destId="{626D8176-ED3E-4010-BAB4-75C284E8A62F}" srcOrd="2" destOrd="0" parTransId="{32391834-C3B5-498C-98AC-3854FA664225}" sibTransId="{8B5F3935-BA82-498B-9A11-8C24F135CBB6}"/>
    <dgm:cxn modelId="{2807224C-E92E-BA46-B7B3-175904036D3E}" type="presOf" srcId="{626D8176-ED3E-4010-BAB4-75C284E8A62F}" destId="{BA0386D4-BBD9-A742-85FE-99B09B6B2E82}" srcOrd="0" destOrd="0" presId="urn:microsoft.com/office/officeart/2008/layout/LinedList"/>
    <dgm:cxn modelId="{8625655C-9BC3-B047-A509-80C202AFC1E4}" type="presOf" srcId="{D35F865A-8673-41FB-9396-858D6F4C9B1E}" destId="{321630D2-7E80-0E41-8F40-EFCA7CA9854D}" srcOrd="0" destOrd="0" presId="urn:microsoft.com/office/officeart/2008/layout/LinedList"/>
    <dgm:cxn modelId="{6166B55F-C014-2149-88E1-0B6E6A74B3B3}" type="presOf" srcId="{2E46D306-F502-4DC4-89FA-DDB23474EC7B}" destId="{A46E64C7-7A69-5642-B747-B21847BCEC32}" srcOrd="0" destOrd="0" presId="urn:microsoft.com/office/officeart/2008/layout/LinedList"/>
    <dgm:cxn modelId="{F9B62762-847E-46AB-B181-431D8584B68A}" srcId="{11B85A6B-2FD8-4A54-B151-B5108FADBBFA}" destId="{2E46D306-F502-4DC4-89FA-DDB23474EC7B}" srcOrd="1" destOrd="0" parTransId="{66723820-AEC6-4711-950E-BD9F923C12B7}" sibTransId="{B49ABA43-A5A0-4046-B2AD-4AE546A0D1D8}"/>
    <dgm:cxn modelId="{643137A7-44A6-4C25-B378-AA0EA19B2592}" srcId="{11B85A6B-2FD8-4A54-B151-B5108FADBBFA}" destId="{D35F865A-8673-41FB-9396-858D6F4C9B1E}" srcOrd="0" destOrd="0" parTransId="{ACB4E79B-849D-43BF-89FC-77A0FF79EBE8}" sibTransId="{7BBE7AFF-369F-491E-A247-35334EE2871D}"/>
    <dgm:cxn modelId="{74626ED4-5A29-6549-9FE3-3AD572797D24}" type="presOf" srcId="{11B85A6B-2FD8-4A54-B151-B5108FADBBFA}" destId="{F39B991C-658C-1540-BECF-63FBB2A239ED}" srcOrd="0" destOrd="0" presId="urn:microsoft.com/office/officeart/2008/layout/LinedList"/>
    <dgm:cxn modelId="{FD2F1B69-C1CE-244E-83A2-0C83D714DE0A}" type="presParOf" srcId="{F39B991C-658C-1540-BECF-63FBB2A239ED}" destId="{104D101A-DD68-8347-8857-E9D35D9D86B8}" srcOrd="0" destOrd="0" presId="urn:microsoft.com/office/officeart/2008/layout/LinedList"/>
    <dgm:cxn modelId="{743BBB13-4601-9E4A-9E16-FC1077ACE817}" type="presParOf" srcId="{F39B991C-658C-1540-BECF-63FBB2A239ED}" destId="{67AE8B74-6066-CE49-A636-60ABAA62AC72}" srcOrd="1" destOrd="0" presId="urn:microsoft.com/office/officeart/2008/layout/LinedList"/>
    <dgm:cxn modelId="{2BDC9900-7AD3-BC48-B7C6-0D988FB35811}" type="presParOf" srcId="{67AE8B74-6066-CE49-A636-60ABAA62AC72}" destId="{321630D2-7E80-0E41-8F40-EFCA7CA9854D}" srcOrd="0" destOrd="0" presId="urn:microsoft.com/office/officeart/2008/layout/LinedList"/>
    <dgm:cxn modelId="{12BF8A41-69D4-2C42-B0A7-A9E49BAA2F75}" type="presParOf" srcId="{67AE8B74-6066-CE49-A636-60ABAA62AC72}" destId="{D32A8E68-1CFF-3042-BA7B-31E17F812AF4}" srcOrd="1" destOrd="0" presId="urn:microsoft.com/office/officeart/2008/layout/LinedList"/>
    <dgm:cxn modelId="{EEF17FB7-9A2D-3141-B849-F1A50B8AA362}" type="presParOf" srcId="{F39B991C-658C-1540-BECF-63FBB2A239ED}" destId="{81606655-CD14-F84F-BDA9-A6BA0A139FFE}" srcOrd="2" destOrd="0" presId="urn:microsoft.com/office/officeart/2008/layout/LinedList"/>
    <dgm:cxn modelId="{507566BD-240A-6E49-8048-FDBDDDF5CEF0}" type="presParOf" srcId="{F39B991C-658C-1540-BECF-63FBB2A239ED}" destId="{DBB0DBFB-1EC7-7140-9378-FB87C86F3C4F}" srcOrd="3" destOrd="0" presId="urn:microsoft.com/office/officeart/2008/layout/LinedList"/>
    <dgm:cxn modelId="{102652BE-B606-EB4D-B80C-1A02ECB57B3A}" type="presParOf" srcId="{DBB0DBFB-1EC7-7140-9378-FB87C86F3C4F}" destId="{A46E64C7-7A69-5642-B747-B21847BCEC32}" srcOrd="0" destOrd="0" presId="urn:microsoft.com/office/officeart/2008/layout/LinedList"/>
    <dgm:cxn modelId="{09235A45-A1AD-4D41-BAE8-23B57EBF4ED5}" type="presParOf" srcId="{DBB0DBFB-1EC7-7140-9378-FB87C86F3C4F}" destId="{05010EF0-8843-5C40-8CDC-BAB92FBCA5F4}" srcOrd="1" destOrd="0" presId="urn:microsoft.com/office/officeart/2008/layout/LinedList"/>
    <dgm:cxn modelId="{4C5B9063-C956-E040-BD85-0B2D11B2B67F}" type="presParOf" srcId="{F39B991C-658C-1540-BECF-63FBB2A239ED}" destId="{2840A7A4-8278-9947-B646-A34B8E45470F}" srcOrd="4" destOrd="0" presId="urn:microsoft.com/office/officeart/2008/layout/LinedList"/>
    <dgm:cxn modelId="{AAE768B7-8F0A-AD4A-AE31-43135C99D14C}" type="presParOf" srcId="{F39B991C-658C-1540-BECF-63FBB2A239ED}" destId="{C8624D61-4BD8-3D41-942C-EDF6C70A053C}" srcOrd="5" destOrd="0" presId="urn:microsoft.com/office/officeart/2008/layout/LinedList"/>
    <dgm:cxn modelId="{8795F47C-F1F9-0D4E-9C1F-3DA7ACB8B25B}" type="presParOf" srcId="{C8624D61-4BD8-3D41-942C-EDF6C70A053C}" destId="{BA0386D4-BBD9-A742-85FE-99B09B6B2E82}" srcOrd="0" destOrd="0" presId="urn:microsoft.com/office/officeart/2008/layout/LinedList"/>
    <dgm:cxn modelId="{BADE6CEE-94A9-E244-809D-51AC64BBC502}" type="presParOf" srcId="{C8624D61-4BD8-3D41-942C-EDF6C70A053C}" destId="{682E8A1E-DEE5-DB4F-A69E-ED14C661344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042B97-BE74-47AE-9AAD-C54B68C984DE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721D26A-0061-44A2-8BFE-3F4C57DACAFA}">
      <dgm:prSet/>
      <dgm:spPr/>
      <dgm:t>
        <a:bodyPr/>
        <a:lstStyle/>
        <a:p>
          <a:r>
            <a:rPr lang="en-US" b="1"/>
            <a:t>Nissen</a:t>
          </a:r>
          <a:r>
            <a:rPr lang="en-US"/>
            <a:t>: Best for younger patients with severe symptoms, Barrett’s esophagus, or esophageal strictures.</a:t>
          </a:r>
        </a:p>
      </dgm:t>
    </dgm:pt>
    <dgm:pt modelId="{3499A131-8AED-43D4-BDC6-925B0B5982E2}" type="parTrans" cxnId="{2823805E-F663-4CDB-9FB6-0887B40F4064}">
      <dgm:prSet/>
      <dgm:spPr/>
      <dgm:t>
        <a:bodyPr/>
        <a:lstStyle/>
        <a:p>
          <a:endParaRPr lang="en-US"/>
        </a:p>
      </dgm:t>
    </dgm:pt>
    <dgm:pt modelId="{94835447-90DA-408A-BC8D-6997BA5FC12B}" type="sibTrans" cxnId="{2823805E-F663-4CDB-9FB6-0887B40F4064}">
      <dgm:prSet/>
      <dgm:spPr/>
      <dgm:t>
        <a:bodyPr/>
        <a:lstStyle/>
        <a:p>
          <a:endParaRPr lang="en-US"/>
        </a:p>
      </dgm:t>
    </dgm:pt>
    <dgm:pt modelId="{C190AB27-BA0E-4E57-9072-96B37D756A25}">
      <dgm:prSet/>
      <dgm:spPr/>
      <dgm:t>
        <a:bodyPr/>
        <a:lstStyle/>
        <a:p>
          <a:r>
            <a:rPr lang="en-US" b="1" dirty="0"/>
            <a:t>LINX</a:t>
          </a:r>
          <a:r>
            <a:rPr lang="en-US" dirty="0"/>
            <a:t>: Less invasive + reversible. Contraindicated in esophageal dysmotility, severe erosive esophageal disease, large </a:t>
          </a:r>
          <a:r>
            <a:rPr lang="en-US" dirty="0" err="1"/>
            <a:t>paraesophageal</a:t>
          </a:r>
          <a:r>
            <a:rPr lang="en-US" dirty="0"/>
            <a:t> hernias</a:t>
          </a:r>
        </a:p>
      </dgm:t>
    </dgm:pt>
    <dgm:pt modelId="{A4065DF9-848C-4407-A296-51F74E06514E}" type="parTrans" cxnId="{79BD69A4-60F5-4B01-9252-B4BCC208DF6B}">
      <dgm:prSet/>
      <dgm:spPr/>
      <dgm:t>
        <a:bodyPr/>
        <a:lstStyle/>
        <a:p>
          <a:endParaRPr lang="en-US"/>
        </a:p>
      </dgm:t>
    </dgm:pt>
    <dgm:pt modelId="{CC63964B-F33F-401C-AD66-B9E287C90654}" type="sibTrans" cxnId="{79BD69A4-60F5-4B01-9252-B4BCC208DF6B}">
      <dgm:prSet/>
      <dgm:spPr/>
      <dgm:t>
        <a:bodyPr/>
        <a:lstStyle/>
        <a:p>
          <a:endParaRPr lang="en-US"/>
        </a:p>
      </dgm:t>
    </dgm:pt>
    <dgm:pt modelId="{06CD1025-2202-488A-A55D-959FB06CB274}">
      <dgm:prSet/>
      <dgm:spPr/>
      <dgm:t>
        <a:bodyPr/>
        <a:lstStyle/>
        <a:p>
          <a:r>
            <a:rPr lang="en-US" b="1"/>
            <a:t>Stretta</a:t>
          </a:r>
          <a:r>
            <a:rPr lang="en-US"/>
            <a:t>: Suited for patients with mild/moderate GERD who prefer non-surgical options or are not surgical candidates.</a:t>
          </a:r>
        </a:p>
      </dgm:t>
    </dgm:pt>
    <dgm:pt modelId="{2A17D13C-AB12-40AB-A85B-A9D5D91BABF4}" type="parTrans" cxnId="{5D744581-C5FE-406A-A341-F25E64F35C72}">
      <dgm:prSet/>
      <dgm:spPr/>
      <dgm:t>
        <a:bodyPr/>
        <a:lstStyle/>
        <a:p>
          <a:endParaRPr lang="en-US"/>
        </a:p>
      </dgm:t>
    </dgm:pt>
    <dgm:pt modelId="{7087AFE4-7DBB-46EE-B096-B31AA7EB1BF0}" type="sibTrans" cxnId="{5D744581-C5FE-406A-A341-F25E64F35C72}">
      <dgm:prSet/>
      <dgm:spPr/>
      <dgm:t>
        <a:bodyPr/>
        <a:lstStyle/>
        <a:p>
          <a:endParaRPr lang="en-US"/>
        </a:p>
      </dgm:t>
    </dgm:pt>
    <dgm:pt modelId="{14ABB921-7567-FA46-A171-F49164F2BDC4}" type="pres">
      <dgm:prSet presAssocID="{BD042B97-BE74-47AE-9AAD-C54B68C984DE}" presName="vert0" presStyleCnt="0">
        <dgm:presLayoutVars>
          <dgm:dir/>
          <dgm:animOne val="branch"/>
          <dgm:animLvl val="lvl"/>
        </dgm:presLayoutVars>
      </dgm:prSet>
      <dgm:spPr/>
    </dgm:pt>
    <dgm:pt modelId="{497AB736-BD68-1341-B245-EF13DA29CA53}" type="pres">
      <dgm:prSet presAssocID="{8721D26A-0061-44A2-8BFE-3F4C57DACAFA}" presName="thickLine" presStyleLbl="alignNode1" presStyleIdx="0" presStyleCnt="3"/>
      <dgm:spPr/>
    </dgm:pt>
    <dgm:pt modelId="{A7E56072-DB80-2947-8382-80B0499A1C31}" type="pres">
      <dgm:prSet presAssocID="{8721D26A-0061-44A2-8BFE-3F4C57DACAFA}" presName="horz1" presStyleCnt="0"/>
      <dgm:spPr/>
    </dgm:pt>
    <dgm:pt modelId="{D29F87CD-45F7-764C-8AB6-A57ED6C099FA}" type="pres">
      <dgm:prSet presAssocID="{8721D26A-0061-44A2-8BFE-3F4C57DACAFA}" presName="tx1" presStyleLbl="revTx" presStyleIdx="0" presStyleCnt="3"/>
      <dgm:spPr/>
    </dgm:pt>
    <dgm:pt modelId="{7F82933E-4329-CF4D-911E-4A851C6A0E15}" type="pres">
      <dgm:prSet presAssocID="{8721D26A-0061-44A2-8BFE-3F4C57DACAFA}" presName="vert1" presStyleCnt="0"/>
      <dgm:spPr/>
    </dgm:pt>
    <dgm:pt modelId="{A793F9AB-97A0-444A-8DA7-68326D3785FC}" type="pres">
      <dgm:prSet presAssocID="{C190AB27-BA0E-4E57-9072-96B37D756A25}" presName="thickLine" presStyleLbl="alignNode1" presStyleIdx="1" presStyleCnt="3"/>
      <dgm:spPr/>
    </dgm:pt>
    <dgm:pt modelId="{0556371B-0BC9-0B46-9B77-F19FADD7F9EA}" type="pres">
      <dgm:prSet presAssocID="{C190AB27-BA0E-4E57-9072-96B37D756A25}" presName="horz1" presStyleCnt="0"/>
      <dgm:spPr/>
    </dgm:pt>
    <dgm:pt modelId="{97B3C937-753F-AA4A-A687-B87265420E00}" type="pres">
      <dgm:prSet presAssocID="{C190AB27-BA0E-4E57-9072-96B37D756A25}" presName="tx1" presStyleLbl="revTx" presStyleIdx="1" presStyleCnt="3"/>
      <dgm:spPr/>
    </dgm:pt>
    <dgm:pt modelId="{74BF8B1A-326A-CD4C-AB1C-78BC9A94581E}" type="pres">
      <dgm:prSet presAssocID="{C190AB27-BA0E-4E57-9072-96B37D756A25}" presName="vert1" presStyleCnt="0"/>
      <dgm:spPr/>
    </dgm:pt>
    <dgm:pt modelId="{4A8EA26A-77D3-2047-B164-2C9A70B59B3D}" type="pres">
      <dgm:prSet presAssocID="{06CD1025-2202-488A-A55D-959FB06CB274}" presName="thickLine" presStyleLbl="alignNode1" presStyleIdx="2" presStyleCnt="3"/>
      <dgm:spPr/>
    </dgm:pt>
    <dgm:pt modelId="{AED4B044-4D07-3D45-AF97-EA6A7C297250}" type="pres">
      <dgm:prSet presAssocID="{06CD1025-2202-488A-A55D-959FB06CB274}" presName="horz1" presStyleCnt="0"/>
      <dgm:spPr/>
    </dgm:pt>
    <dgm:pt modelId="{154329F9-82A3-6B40-B29A-0D8E1E7260DD}" type="pres">
      <dgm:prSet presAssocID="{06CD1025-2202-488A-A55D-959FB06CB274}" presName="tx1" presStyleLbl="revTx" presStyleIdx="2" presStyleCnt="3"/>
      <dgm:spPr/>
    </dgm:pt>
    <dgm:pt modelId="{204D2EF4-EF61-A244-8611-54140EEDDC0C}" type="pres">
      <dgm:prSet presAssocID="{06CD1025-2202-488A-A55D-959FB06CB274}" presName="vert1" presStyleCnt="0"/>
      <dgm:spPr/>
    </dgm:pt>
  </dgm:ptLst>
  <dgm:cxnLst>
    <dgm:cxn modelId="{EF3F934F-24D8-8146-89E5-B9FCE1D78233}" type="presOf" srcId="{06CD1025-2202-488A-A55D-959FB06CB274}" destId="{154329F9-82A3-6B40-B29A-0D8E1E7260DD}" srcOrd="0" destOrd="0" presId="urn:microsoft.com/office/officeart/2008/layout/LinedList"/>
    <dgm:cxn modelId="{0C030252-4341-0F47-93C4-DFD6B26AEE9A}" type="presOf" srcId="{BD042B97-BE74-47AE-9AAD-C54B68C984DE}" destId="{14ABB921-7567-FA46-A171-F49164F2BDC4}" srcOrd="0" destOrd="0" presId="urn:microsoft.com/office/officeart/2008/layout/LinedList"/>
    <dgm:cxn modelId="{2823805E-F663-4CDB-9FB6-0887B40F4064}" srcId="{BD042B97-BE74-47AE-9AAD-C54B68C984DE}" destId="{8721D26A-0061-44A2-8BFE-3F4C57DACAFA}" srcOrd="0" destOrd="0" parTransId="{3499A131-8AED-43D4-BDC6-925B0B5982E2}" sibTransId="{94835447-90DA-408A-BC8D-6997BA5FC12B}"/>
    <dgm:cxn modelId="{783E2E61-06A9-2A4A-AF71-B73CC1161C7D}" type="presOf" srcId="{C190AB27-BA0E-4E57-9072-96B37D756A25}" destId="{97B3C937-753F-AA4A-A687-B87265420E00}" srcOrd="0" destOrd="0" presId="urn:microsoft.com/office/officeart/2008/layout/LinedList"/>
    <dgm:cxn modelId="{5D744581-C5FE-406A-A341-F25E64F35C72}" srcId="{BD042B97-BE74-47AE-9AAD-C54B68C984DE}" destId="{06CD1025-2202-488A-A55D-959FB06CB274}" srcOrd="2" destOrd="0" parTransId="{2A17D13C-AB12-40AB-A85B-A9D5D91BABF4}" sibTransId="{7087AFE4-7DBB-46EE-B096-B31AA7EB1BF0}"/>
    <dgm:cxn modelId="{79BD69A4-60F5-4B01-9252-B4BCC208DF6B}" srcId="{BD042B97-BE74-47AE-9AAD-C54B68C984DE}" destId="{C190AB27-BA0E-4E57-9072-96B37D756A25}" srcOrd="1" destOrd="0" parTransId="{A4065DF9-848C-4407-A296-51F74E06514E}" sibTransId="{CC63964B-F33F-401C-AD66-B9E287C90654}"/>
    <dgm:cxn modelId="{565790DE-A7F7-8745-BDFA-DD4FF0243AB1}" type="presOf" srcId="{8721D26A-0061-44A2-8BFE-3F4C57DACAFA}" destId="{D29F87CD-45F7-764C-8AB6-A57ED6C099FA}" srcOrd="0" destOrd="0" presId="urn:microsoft.com/office/officeart/2008/layout/LinedList"/>
    <dgm:cxn modelId="{45F3419B-1B2F-1F4A-A55B-F2913905087A}" type="presParOf" srcId="{14ABB921-7567-FA46-A171-F49164F2BDC4}" destId="{497AB736-BD68-1341-B245-EF13DA29CA53}" srcOrd="0" destOrd="0" presId="urn:microsoft.com/office/officeart/2008/layout/LinedList"/>
    <dgm:cxn modelId="{8CB7EBD2-8BAA-1643-BE92-0836917B4884}" type="presParOf" srcId="{14ABB921-7567-FA46-A171-F49164F2BDC4}" destId="{A7E56072-DB80-2947-8382-80B0499A1C31}" srcOrd="1" destOrd="0" presId="urn:microsoft.com/office/officeart/2008/layout/LinedList"/>
    <dgm:cxn modelId="{BD1E71F5-B3AB-2944-B8FB-DDFA64F53A57}" type="presParOf" srcId="{A7E56072-DB80-2947-8382-80B0499A1C31}" destId="{D29F87CD-45F7-764C-8AB6-A57ED6C099FA}" srcOrd="0" destOrd="0" presId="urn:microsoft.com/office/officeart/2008/layout/LinedList"/>
    <dgm:cxn modelId="{C8353685-BAC9-4B4F-9D1A-E8BA3138A987}" type="presParOf" srcId="{A7E56072-DB80-2947-8382-80B0499A1C31}" destId="{7F82933E-4329-CF4D-911E-4A851C6A0E15}" srcOrd="1" destOrd="0" presId="urn:microsoft.com/office/officeart/2008/layout/LinedList"/>
    <dgm:cxn modelId="{14BE0FE6-861F-A944-8FF7-07592C960C17}" type="presParOf" srcId="{14ABB921-7567-FA46-A171-F49164F2BDC4}" destId="{A793F9AB-97A0-444A-8DA7-68326D3785FC}" srcOrd="2" destOrd="0" presId="urn:microsoft.com/office/officeart/2008/layout/LinedList"/>
    <dgm:cxn modelId="{C7DBCE39-6EFC-324D-8E1E-416614927B37}" type="presParOf" srcId="{14ABB921-7567-FA46-A171-F49164F2BDC4}" destId="{0556371B-0BC9-0B46-9B77-F19FADD7F9EA}" srcOrd="3" destOrd="0" presId="urn:microsoft.com/office/officeart/2008/layout/LinedList"/>
    <dgm:cxn modelId="{63874338-3AAF-904F-9317-7C54C400C7F3}" type="presParOf" srcId="{0556371B-0BC9-0B46-9B77-F19FADD7F9EA}" destId="{97B3C937-753F-AA4A-A687-B87265420E00}" srcOrd="0" destOrd="0" presId="urn:microsoft.com/office/officeart/2008/layout/LinedList"/>
    <dgm:cxn modelId="{99B65080-BA35-1848-8467-1FD1213C6092}" type="presParOf" srcId="{0556371B-0BC9-0B46-9B77-F19FADD7F9EA}" destId="{74BF8B1A-326A-CD4C-AB1C-78BC9A94581E}" srcOrd="1" destOrd="0" presId="urn:microsoft.com/office/officeart/2008/layout/LinedList"/>
    <dgm:cxn modelId="{3F0F2025-8421-1644-AAE8-A1280FA05714}" type="presParOf" srcId="{14ABB921-7567-FA46-A171-F49164F2BDC4}" destId="{4A8EA26A-77D3-2047-B164-2C9A70B59B3D}" srcOrd="4" destOrd="0" presId="urn:microsoft.com/office/officeart/2008/layout/LinedList"/>
    <dgm:cxn modelId="{FEE14078-241D-1F4B-BC20-0447CABE840D}" type="presParOf" srcId="{14ABB921-7567-FA46-A171-F49164F2BDC4}" destId="{AED4B044-4D07-3D45-AF97-EA6A7C297250}" srcOrd="5" destOrd="0" presId="urn:microsoft.com/office/officeart/2008/layout/LinedList"/>
    <dgm:cxn modelId="{E587FDD5-5AF7-AC48-A912-46EFC4A9C55E}" type="presParOf" srcId="{AED4B044-4D07-3D45-AF97-EA6A7C297250}" destId="{154329F9-82A3-6B40-B29A-0D8E1E7260DD}" srcOrd="0" destOrd="0" presId="urn:microsoft.com/office/officeart/2008/layout/LinedList"/>
    <dgm:cxn modelId="{1992B979-32B5-3E40-AF39-CE182EA3B7C3}" type="presParOf" srcId="{AED4B044-4D07-3D45-AF97-EA6A7C297250}" destId="{204D2EF4-EF61-A244-8611-54140EEDDC0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4D101A-DD68-8347-8857-E9D35D9D86B8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1630D2-7E80-0E41-8F40-EFCA7CA9854D}">
      <dsp:nvSpPr>
        <dsp:cNvPr id="0" name=""/>
        <dsp:cNvSpPr/>
      </dsp:nvSpPr>
      <dsp:spPr>
        <a:xfrm>
          <a:off x="0" y="2703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/>
            <a:t>Nissen Fundoplication</a:t>
          </a:r>
          <a:r>
            <a:rPr lang="en-US" sz="3400" kern="1200" dirty="0"/>
            <a:t>: Highest long-term success rate for severe GERD </a:t>
          </a:r>
        </a:p>
      </dsp:txBody>
      <dsp:txXfrm>
        <a:off x="0" y="2703"/>
        <a:ext cx="6900512" cy="1843578"/>
      </dsp:txXfrm>
    </dsp:sp>
    <dsp:sp modelId="{81606655-CD14-F84F-BDA9-A6BA0A139FFE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2">
            <a:hueOff val="3221806"/>
            <a:satOff val="-9246"/>
            <a:lumOff val="-14805"/>
            <a:alphaOff val="0"/>
          </a:schemeClr>
        </a:solidFill>
        <a:ln w="19050" cap="flat" cmpd="sng" algn="ctr">
          <a:solidFill>
            <a:schemeClr val="accent2">
              <a:hueOff val="3221806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6E64C7-7A69-5642-B747-B21847BCEC32}">
      <dsp:nvSpPr>
        <dsp:cNvPr id="0" name=""/>
        <dsp:cNvSpPr/>
      </dsp:nvSpPr>
      <dsp:spPr>
        <a:xfrm>
          <a:off x="0" y="1846281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/>
            <a:t>LINX Device</a:t>
          </a:r>
          <a:r>
            <a:rPr lang="en-US" sz="3400" kern="1200" dirty="0"/>
            <a:t>: Similar effectiveness as NF at 2 years; no long-term data</a:t>
          </a:r>
        </a:p>
      </dsp:txBody>
      <dsp:txXfrm>
        <a:off x="0" y="1846281"/>
        <a:ext cx="6900512" cy="1843578"/>
      </dsp:txXfrm>
    </dsp:sp>
    <dsp:sp modelId="{2840A7A4-8278-9947-B646-A34B8E45470F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2">
            <a:hueOff val="6443612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2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386D4-BBD9-A742-85FE-99B09B6B2E82}">
      <dsp:nvSpPr>
        <dsp:cNvPr id="0" name=""/>
        <dsp:cNvSpPr/>
      </dsp:nvSpPr>
      <dsp:spPr>
        <a:xfrm>
          <a:off x="0" y="3689859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/>
            <a:t>Stretta</a:t>
          </a:r>
          <a:r>
            <a:rPr lang="en-US" sz="3400" kern="1200" dirty="0"/>
            <a:t>: Effective GERD symptoms; lack of evidence in esophagus histology or acidity improvement</a:t>
          </a:r>
        </a:p>
      </dsp:txBody>
      <dsp:txXfrm>
        <a:off x="0" y="3689859"/>
        <a:ext cx="6900512" cy="18435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7AB736-BD68-1341-B245-EF13DA29CA53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9F87CD-45F7-764C-8AB6-A57ED6C099FA}">
      <dsp:nvSpPr>
        <dsp:cNvPr id="0" name=""/>
        <dsp:cNvSpPr/>
      </dsp:nvSpPr>
      <dsp:spPr>
        <a:xfrm>
          <a:off x="0" y="2703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/>
            <a:t>Nissen</a:t>
          </a:r>
          <a:r>
            <a:rPr lang="en-US" sz="2900" kern="1200"/>
            <a:t>: Best for younger patients with severe symptoms, Barrett’s esophagus, or esophageal strictures.</a:t>
          </a:r>
        </a:p>
      </dsp:txBody>
      <dsp:txXfrm>
        <a:off x="0" y="2703"/>
        <a:ext cx="6900512" cy="1843578"/>
      </dsp:txXfrm>
    </dsp:sp>
    <dsp:sp modelId="{A793F9AB-97A0-444A-8DA7-68326D3785FC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2">
            <a:hueOff val="3221806"/>
            <a:satOff val="-9246"/>
            <a:lumOff val="-14805"/>
            <a:alphaOff val="0"/>
          </a:schemeClr>
        </a:solidFill>
        <a:ln w="19050" cap="flat" cmpd="sng" algn="ctr">
          <a:solidFill>
            <a:schemeClr val="accent2">
              <a:hueOff val="3221806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B3C937-753F-AA4A-A687-B87265420E00}">
      <dsp:nvSpPr>
        <dsp:cNvPr id="0" name=""/>
        <dsp:cNvSpPr/>
      </dsp:nvSpPr>
      <dsp:spPr>
        <a:xfrm>
          <a:off x="0" y="1846281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LINX</a:t>
          </a:r>
          <a:r>
            <a:rPr lang="en-US" sz="2900" kern="1200" dirty="0"/>
            <a:t>: Less invasive + reversible. Contraindicated in esophageal dysmotility, severe erosive esophageal disease, large </a:t>
          </a:r>
          <a:r>
            <a:rPr lang="en-US" sz="2900" kern="1200" dirty="0" err="1"/>
            <a:t>paraesophageal</a:t>
          </a:r>
          <a:r>
            <a:rPr lang="en-US" sz="2900" kern="1200" dirty="0"/>
            <a:t> hernias</a:t>
          </a:r>
        </a:p>
      </dsp:txBody>
      <dsp:txXfrm>
        <a:off x="0" y="1846281"/>
        <a:ext cx="6900512" cy="1843578"/>
      </dsp:txXfrm>
    </dsp:sp>
    <dsp:sp modelId="{4A8EA26A-77D3-2047-B164-2C9A70B59B3D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2">
            <a:hueOff val="6443612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2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4329F9-82A3-6B40-B29A-0D8E1E7260DD}">
      <dsp:nvSpPr>
        <dsp:cNvPr id="0" name=""/>
        <dsp:cNvSpPr/>
      </dsp:nvSpPr>
      <dsp:spPr>
        <a:xfrm>
          <a:off x="0" y="3689859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/>
            <a:t>Stretta</a:t>
          </a:r>
          <a:r>
            <a:rPr lang="en-US" sz="2900" kern="1200"/>
            <a:t>: Suited for patients with mild/moderate GERD who prefer non-surgical options or are not surgical candidates.</a:t>
          </a:r>
        </a:p>
      </dsp:txBody>
      <dsp:txXfrm>
        <a:off x="0" y="3689859"/>
        <a:ext cx="6900512" cy="1843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9B81D-C42D-CCD0-7187-D1CBBD57DE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E7F5AC-9E65-5E75-C65D-ADACBDD2D8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749F0-3F6D-869A-D5AB-206DCC3E3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91FC1-3998-E240-9B02-45446F551AD7}" type="datetimeFigureOut">
              <a:rPr lang="en-US" smtClean="0"/>
              <a:t>10/9/24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C9CB6-78D2-644D-E31D-73CF5F479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24043-6C5D-9384-50E0-5654AF6CA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E6C2D-68E6-6947-A926-FFB655039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576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D6D40-D927-75A0-BC9B-AEE8F9EF7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4B0C50-46C6-6AA3-08DC-C2E42A3C49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0741F5-7512-FCBA-73E8-46AE09C96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91FC1-3998-E240-9B02-45446F551AD7}" type="datetimeFigureOut">
              <a:rPr lang="en-US" smtClean="0"/>
              <a:t>10/9/24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CCEBD8-8430-1887-8153-B92CF4364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77D4A-C6FC-2958-F8A6-A1F8FC89E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E6C2D-68E6-6947-A926-FFB655039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080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23091B-255E-3C2F-6EE0-89C77A05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92770F-2FA2-7D66-5ECE-ADE5760B2C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69230-B8D6-7C82-7307-ED9F21EB4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91FC1-3998-E240-9B02-45446F551AD7}" type="datetimeFigureOut">
              <a:rPr lang="en-US" smtClean="0"/>
              <a:t>10/9/24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E352C-FA26-4FA0-85D3-B6527E3D0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2CCAD-F129-6326-B271-5DC06AFE7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E6C2D-68E6-6947-A926-FFB655039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169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7B6F3-E55E-5D34-A91C-5286857AE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34D0A-D738-5844-8F14-E82507C9A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F2D14-B97F-C812-0BE2-113429AF7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91FC1-3998-E240-9B02-45446F551AD7}" type="datetimeFigureOut">
              <a:rPr lang="en-US" smtClean="0"/>
              <a:t>10/9/24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AD5C0-170C-5C48-8A45-511BF7C80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F814B-A863-42AF-0CEE-1E6124C54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E6C2D-68E6-6947-A926-FFB655039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14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E0AB3-0333-5085-E881-07DEBC7E3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D777AF-155D-4B6E-C57E-C18C6AD20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DB9AE-C837-67A0-3998-2F3CA2279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91FC1-3998-E240-9B02-45446F551AD7}" type="datetimeFigureOut">
              <a:rPr lang="en-US" smtClean="0"/>
              <a:t>10/9/24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E6B82-1DEF-6AD2-3722-CCC69D3D0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AB0D1-0A34-0126-7C6F-4134E0B51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E6C2D-68E6-6947-A926-FFB655039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277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50617-D657-967A-59B3-EF144F09B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70D5B-5ADE-3186-6016-FCE5FEDE8B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CB722F-D48C-ABE9-4A49-033867AA2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C849F0-3846-E91C-9445-1FF0EC177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91FC1-3998-E240-9B02-45446F551AD7}" type="datetimeFigureOut">
              <a:rPr lang="en-US" smtClean="0"/>
              <a:t>10/9/24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B52BE9-427C-A536-4E8B-866F24A1A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1CF4E4-A3E1-9F85-1A29-9FDF3C698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E6C2D-68E6-6947-A926-FFB655039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66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B299B-F4BF-CBA6-E1DB-0F1A38539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6BFC40-54FE-A9AB-0EA9-AAEA14620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47946F-E7AE-3734-D2C9-F89566AAF6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24995D-A078-274A-282D-0DB040AE4B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F17339-EDBA-9313-1FB2-B7FE96800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D25F3F-E0DF-25BC-BF91-F50AB4CF8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91FC1-3998-E240-9B02-45446F551AD7}" type="datetimeFigureOut">
              <a:rPr lang="en-US" smtClean="0"/>
              <a:t>10/9/24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A0712E-B287-E85D-B5A1-A123756F5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64F005-A4E9-FFAA-0354-3D30AC723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E6C2D-68E6-6947-A926-FFB655039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12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FEC55-4E97-B047-11E9-BABB12A46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135AEA-67EB-056F-C873-40547FC51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91FC1-3998-E240-9B02-45446F551AD7}" type="datetimeFigureOut">
              <a:rPr lang="en-US" smtClean="0"/>
              <a:t>10/9/24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D1B6E6-8524-17BA-F2D6-1DF0AA4FF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E22CC9-DAE1-3688-6743-BE9D14455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E6C2D-68E6-6947-A926-FFB655039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960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9807A9-0279-6F57-3E5E-047C7D844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91FC1-3998-E240-9B02-45446F551AD7}" type="datetimeFigureOut">
              <a:rPr lang="en-US" smtClean="0"/>
              <a:t>10/9/24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4FF2C7-36C7-09F4-163C-6885B8CBF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6BC19D-729C-0492-E6BE-6B1E81E0A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E6C2D-68E6-6947-A926-FFB655039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77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6FAFC-CCDA-7312-4FDF-89A33100D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47FCB-66DE-4BBA-BD0D-37B7EDAB9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647EE5-1387-CBCA-47F8-9FBA466CDD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8273C2-FDD3-5707-AACB-C29276147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91FC1-3998-E240-9B02-45446F551AD7}" type="datetimeFigureOut">
              <a:rPr lang="en-US" smtClean="0"/>
              <a:t>10/9/24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439D51-B995-3B43-0B21-B655A7A1D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A34C46-10BB-BCBA-86BA-53B1E62C4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E6C2D-68E6-6947-A926-FFB655039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544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13865-61A5-4F11-16E7-CE099A144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A7089B-F2F4-2DF9-B8FD-39203812FB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6FB3B1-A5A6-75E4-56B7-AD8DA9A606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0BF859-5046-FBC8-E425-EF1866565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91FC1-3998-E240-9B02-45446F551AD7}" type="datetimeFigureOut">
              <a:rPr lang="en-US" smtClean="0"/>
              <a:t>10/9/24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B80ED2-8FF2-F55F-7A87-A80B67C64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5E7F7C-0C3A-B4B2-C734-1E5A6C37E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E6C2D-68E6-6947-A926-FFB655039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666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D05E06-FD19-B792-6BE0-D0BC35D55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6CECA0-1A0C-7B16-A155-BED641A1A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0C101-DD88-1575-A1E2-9717A63D7C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F91FC1-3998-E240-9B02-45446F551AD7}" type="datetimeFigureOut">
              <a:rPr lang="en-US" smtClean="0"/>
              <a:t>10/9/24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353F5-2499-CB6D-D819-8A25802365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BBF644-D1FC-1340-4628-D92709CA7B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1E6C2D-68E6-6947-A926-FFB655039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354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F252C0-2623-F6A2-B77D-BD90CA657C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51381"/>
            <a:ext cx="10512552" cy="4066540"/>
          </a:xfrm>
        </p:spPr>
        <p:txBody>
          <a:bodyPr anchor="b">
            <a:normAutofit/>
          </a:bodyPr>
          <a:lstStyle/>
          <a:p>
            <a:pPr algn="l"/>
            <a:r>
              <a:rPr lang="en-US" sz="6600"/>
              <a:t>Surgical Management of GERD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C05954-EF25-6B67-B61E-583D592F3E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983276"/>
            <a:ext cx="10512552" cy="112668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Diego García, MS3</a:t>
            </a:r>
            <a:endParaRPr lang="en-US"/>
          </a:p>
          <a:p>
            <a:pPr algn="l"/>
            <a:r>
              <a:rPr lang="en-US" dirty="0"/>
              <a:t>UA College of Medicine - Tucson</a:t>
            </a:r>
            <a:endParaRPr lang="en-US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67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1BA74-F5B1-5EEF-9B87-F9076028F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991" y="37134"/>
            <a:ext cx="10515600" cy="1325563"/>
          </a:xfrm>
        </p:spPr>
        <p:txBody>
          <a:bodyPr/>
          <a:lstStyle/>
          <a:p>
            <a:r>
              <a:rPr lang="en-US"/>
              <a:t>References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E59FF-1FC8-4756-241C-D66A71B49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321" y="1258956"/>
            <a:ext cx="11410121" cy="5082209"/>
          </a:xfrm>
        </p:spPr>
        <p:txBody>
          <a:bodyPr>
            <a:noAutofit/>
          </a:bodyPr>
          <a:lstStyle/>
          <a:p>
            <a:r>
              <a:rPr lang="en-US" sz="1500"/>
              <a:t>Amer, M A et al. “Network meta-analysis of surgical management of gastro-oesophageal reflux disease in adults.” The British journal of surgery vol. 105,11 (2018): 1398-1407. doi:10.1002/bjs.10924</a:t>
            </a:r>
          </a:p>
          <a:p>
            <a:r>
              <a:rPr lang="en-US" sz="1500"/>
              <a:t>Bonavina, Luigi et al. “Laparoscopic sphincter augmentation device eliminates reflux symptoms and normalizes esophageal acid exposure: one- and 2-year results of a feasibility trial.” Annals of surgery vol. 252,5 (2010): 857-62. doi:10.1097/SLA.0b013e3181fd879b</a:t>
            </a:r>
          </a:p>
          <a:p>
            <a:r>
              <a:rPr lang="en-US" sz="1500"/>
              <a:t>Corley, Douglas A et al. “Improvement of gastroesophageal reflux symptoms after radiofrequency energy: a randomized, sham-controlled trial.” Gastroenterology vol. 125,3 (2003): 668-76. doi:10.1016/s0016-5085(03)01052-7</a:t>
            </a:r>
          </a:p>
          <a:p>
            <a:r>
              <a:rPr lang="en-US" sz="1500"/>
              <a:t>Csendes, Attila et al. “Long-term (15-year) objective evaluation of 150 patients after laparoscopic Nissen fundoplication.” Surgery vol. 166,5 (2019): 886-894. doi:10.1016/j.surg.2019.04.024</a:t>
            </a:r>
          </a:p>
          <a:p>
            <a:r>
              <a:rPr lang="en-US" sz="1500"/>
              <a:t>Lipka, Seth et al. “No evidence for efficacy of radiofrequency ablation for treatment of gastroesophageal reflux disease: a systematic review and meta-analysis.” Clinical gastroenterology and hepatology: the official clinical practice journal of the American Gastroenterological Association vol. 13,6 (2015): 1058-67.e1. doi:10.1016/j.cgh.2014.10.013</a:t>
            </a:r>
          </a:p>
          <a:p>
            <a:r>
              <a:rPr lang="en-US" sz="1500"/>
              <a:t>Rausa, E et al. “Efficacy of laparoscopic Toupet fundoplication compared to endoscopic and surgical procedures for GERD treatment: a randomized trials network meta-analysis.” Langenbeck's archives of surgery vol. 408,1 52. 21 Jan. 2023, doi:10.1007/s00423-023-02774-y</a:t>
            </a:r>
          </a:p>
          <a:p>
            <a:r>
              <a:rPr lang="en-US" sz="1500"/>
              <a:t>Skubleny, Daniel et al. “LINX® magnetic esophageal sphincter augmentation versus Nissen fundoplication for gastroesophageal reflux disease: a systematic review and meta-analysis.” Surgical endoscopy vol. 31,8 (2017): 3078-3084. doi:10.1007/s00464-016-5370-3</a:t>
            </a:r>
          </a:p>
          <a:p>
            <a:r>
              <a:rPr lang="en-US" sz="1500"/>
              <a:t>Tian, Zhi-chao et al. “A Meta-Analysis of Randomized Controlled Trials to Compare Long-Term Outcomes of Nissen and Toupet Fundoplication for Gastroesophageal Reflux Disease.” PloS one vol. 10,6 e0127627. 29 Jun. 2015, doi:10.1371/journal.pone.0127627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733775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E079B-6D71-85D7-3622-B72E580EC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GERD Risk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ED7B4-5A98-8DBC-85DC-D4DB4DE6A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7329"/>
            <a:ext cx="10515600" cy="5211279"/>
          </a:xfrm>
        </p:spPr>
        <p:txBody>
          <a:bodyPr>
            <a:normAutofit/>
          </a:bodyPr>
          <a:lstStyle/>
          <a:p>
            <a:r>
              <a:rPr lang="en-US" b="1" dirty="0"/>
              <a:t>Obesity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Increased abdominal pressure.</a:t>
            </a:r>
          </a:p>
          <a:p>
            <a:r>
              <a:rPr lang="en-US" b="1" dirty="0"/>
              <a:t>Hiatal hernia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Anatomical issue that exacerbates reflux.</a:t>
            </a:r>
          </a:p>
          <a:p>
            <a:r>
              <a:rPr lang="en-US" b="1" dirty="0"/>
              <a:t>Smoking and alcohol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Weakens LES.</a:t>
            </a:r>
          </a:p>
          <a:p>
            <a:r>
              <a:rPr lang="en-US" b="1" dirty="0"/>
              <a:t>Diet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Spicy, fatty, or acidic foods can trigger symptoms.</a:t>
            </a:r>
          </a:p>
          <a:p>
            <a:r>
              <a:rPr lang="en-US" b="1" dirty="0"/>
              <a:t>Medications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Calcium channel blockers, anticholinergics,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469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57543-04F0-7739-E733-D93507201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Nissen Fundoplication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D35FC-A224-06A3-E13F-A45BD01E4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Indications</a:t>
            </a:r>
            <a:r>
              <a:rPr lang="en-US" dirty="0"/>
              <a:t>: Severe, refractory GERD; patients with esophageal strictures or Barrett’s esophagus.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Pros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Long-term efficacy (~80% effective at 15 years)</a:t>
            </a:r>
          </a:p>
          <a:p>
            <a:pPr lvl="1"/>
            <a:r>
              <a:rPr lang="en-US" dirty="0"/>
              <a:t>Versatile – few contraindications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Cons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Risk of gas-bloat syndrome</a:t>
            </a:r>
          </a:p>
          <a:p>
            <a:pPr lvl="1"/>
            <a:r>
              <a:rPr lang="en-US" dirty="0"/>
              <a:t>Dysphagia</a:t>
            </a:r>
          </a:p>
          <a:p>
            <a:pPr lvl="1"/>
            <a:r>
              <a:rPr lang="en-US" dirty="0"/>
              <a:t>Inability to belch or vomit</a:t>
            </a:r>
          </a:p>
          <a:p>
            <a:pPr lvl="1"/>
            <a:r>
              <a:rPr lang="en-US" dirty="0"/>
              <a:t>Irreversible</a:t>
            </a:r>
          </a:p>
          <a:p>
            <a:endParaRPr lang="en-US" dirty="0"/>
          </a:p>
        </p:txBody>
      </p:sp>
      <p:pic>
        <p:nvPicPr>
          <p:cNvPr id="1026" name="Picture 2" descr="Nissen Fundoplication: A Minimally Invasive Surgery For GERD">
            <a:extLst>
              <a:ext uri="{FF2B5EF4-FFF2-40B4-BE49-F238E27FC236}">
                <a16:creationId xmlns:a16="http://schemas.microsoft.com/office/drawing/2014/main" id="{BAAC8615-2500-C3F4-8B8F-497DA5797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652" y="4405054"/>
            <a:ext cx="5168348" cy="245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369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DA363-6D6C-AA27-7ACD-A1622F485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LINX Device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EDD9E-C5C3-42D9-C84F-429D8373C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0139"/>
            <a:ext cx="10515600" cy="4882736"/>
          </a:xfrm>
        </p:spPr>
        <p:txBody>
          <a:bodyPr>
            <a:normAutofit/>
          </a:bodyPr>
          <a:lstStyle/>
          <a:p>
            <a:r>
              <a:rPr lang="en-US" dirty="0"/>
              <a:t>Magnetic device allows the LES to open for swallowing and close to prevent reflux.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Indications</a:t>
            </a:r>
            <a:r>
              <a:rPr lang="en-US" dirty="0"/>
              <a:t>: Moderate to severe GERD, especially patients who prefer less invasive options.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Pros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Minimally invasive, reversible.</a:t>
            </a:r>
          </a:p>
          <a:p>
            <a:pPr lvl="1"/>
            <a:r>
              <a:rPr lang="en-US" dirty="0"/>
              <a:t>Less risk of gas-bloat compared to Nissen.</a:t>
            </a:r>
          </a:p>
          <a:p>
            <a:pPr lvl="1"/>
            <a:r>
              <a:rPr lang="en-US" dirty="0"/>
              <a:t>Ability to belch and vomit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Cons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Device complications (erosion or migration).</a:t>
            </a:r>
          </a:p>
          <a:p>
            <a:pPr lvl="1"/>
            <a:r>
              <a:rPr lang="en-US" dirty="0"/>
              <a:t>May need removal or replacement over time.</a:t>
            </a:r>
          </a:p>
          <a:p>
            <a:endParaRPr lang="en-US" dirty="0"/>
          </a:p>
        </p:txBody>
      </p:sp>
      <p:pic>
        <p:nvPicPr>
          <p:cNvPr id="2050" name="Picture 2" descr="LINX GERD Treatment, Long Island, New York | LINX Reflux Management System">
            <a:extLst>
              <a:ext uri="{FF2B5EF4-FFF2-40B4-BE49-F238E27FC236}">
                <a16:creationId xmlns:a16="http://schemas.microsoft.com/office/drawing/2014/main" id="{F8DE603E-824C-B0A7-D121-40879A539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204" y="4849972"/>
            <a:ext cx="4659796" cy="212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947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C24D48-B179-4207-9B96-F56B96EB9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4600"/>
              <a:t>Radiofrequency Ablation (Stretta Procedure)</a:t>
            </a:r>
          </a:p>
        </p:txBody>
      </p:sp>
      <p:sp>
        <p:nvSpPr>
          <p:cNvPr id="308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A6D38-DB2C-F28E-687B-1EE84C48D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337700"/>
          </a:xfrm>
        </p:spPr>
        <p:txBody>
          <a:bodyPr anchor="t"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b="1" dirty="0"/>
              <a:t>Indications</a:t>
            </a:r>
            <a:r>
              <a:rPr lang="en-US" sz="2200" dirty="0"/>
              <a:t>: Mild to moderate GERD; often used in patients not suited for surgery.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dirty="0"/>
              <a:t>Pros</a:t>
            </a:r>
            <a:r>
              <a:rPr lang="en-US" sz="2200" dirty="0"/>
              <a:t>:</a:t>
            </a:r>
          </a:p>
          <a:p>
            <a:pPr lvl="1"/>
            <a:r>
              <a:rPr lang="en-US" sz="2200" dirty="0"/>
              <a:t>Minimally invasive, no incisions</a:t>
            </a:r>
          </a:p>
          <a:p>
            <a:pPr lvl="1"/>
            <a:r>
              <a:rPr lang="en-US" sz="2200" dirty="0"/>
              <a:t>Short recovery time</a:t>
            </a:r>
          </a:p>
          <a:p>
            <a:pPr lvl="1"/>
            <a:r>
              <a:rPr lang="en-US" sz="2200" dirty="0"/>
              <a:t>Some symptom improvement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dirty="0"/>
              <a:t>Cons</a:t>
            </a:r>
            <a:r>
              <a:rPr lang="en-US" sz="2200" dirty="0"/>
              <a:t>:</a:t>
            </a:r>
          </a:p>
          <a:p>
            <a:pPr lvl="1"/>
            <a:r>
              <a:rPr lang="en-US" sz="2200" dirty="0"/>
              <a:t>Controversial effectiveness</a:t>
            </a:r>
          </a:p>
          <a:p>
            <a:pPr lvl="1"/>
            <a:r>
              <a:rPr lang="en-US" sz="2200" dirty="0"/>
              <a:t>May not provide long-term relief for severe GERD.</a:t>
            </a:r>
          </a:p>
          <a:p>
            <a:pPr lvl="1"/>
            <a:r>
              <a:rPr lang="en-US" sz="2200" dirty="0"/>
              <a:t>No improvement in histology or exposure to acidity</a:t>
            </a:r>
          </a:p>
          <a:p>
            <a:endParaRPr lang="en-US" sz="2200" dirty="0"/>
          </a:p>
        </p:txBody>
      </p:sp>
      <p:pic>
        <p:nvPicPr>
          <p:cNvPr id="3076" name="Picture 4" descr="Figure 3 from Endoscopic therapy using radiofrequency ablation for  esophageal dysplasia and carcinoma in Barrett's esophagus. | Semantic  Scholar">
            <a:extLst>
              <a:ext uri="{FF2B5EF4-FFF2-40B4-BE49-F238E27FC236}">
                <a16:creationId xmlns:a16="http://schemas.microsoft.com/office/drawing/2014/main" id="{46025B98-7433-D890-B209-58E672CF5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6" b="8632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453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BF8E9E-93BF-7D61-77B5-2E883228E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4600"/>
              <a:t>Effectiveness Comparison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3866710-4715-692D-F01D-B81BA234E9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7348533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7185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1B67D5-3003-D25F-160A-6DFD51B65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4200"/>
              <a:t>Complications Comparison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3A0D8F5-51BA-32DB-DE4A-957556C75F3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/>
              <a:t>Nissen: </a:t>
            </a:r>
            <a:r>
              <a:rPr lang="en-US" sz="2200" dirty="0"/>
              <a:t>Higher risk of gas-bloat, dysphagia</a:t>
            </a:r>
          </a:p>
          <a:p>
            <a:r>
              <a:rPr lang="en-US" sz="2200" b="1" dirty="0"/>
              <a:t>LINX Device</a:t>
            </a:r>
            <a:r>
              <a:rPr lang="en-US" sz="2200" dirty="0"/>
              <a:t>: Less side-effects than NF. Device-related complications (migration, erosion) are rare</a:t>
            </a:r>
          </a:p>
          <a:p>
            <a:r>
              <a:rPr lang="en-US" sz="2200" b="1" dirty="0"/>
              <a:t>Stretta</a:t>
            </a:r>
            <a:r>
              <a:rPr lang="en-US" sz="2200" dirty="0"/>
              <a:t>: Few complications but less predictable outcomes</a:t>
            </a:r>
          </a:p>
          <a:p>
            <a:pPr lvl="1"/>
            <a:r>
              <a:rPr lang="en-US" sz="2200" dirty="0"/>
              <a:t>”no significant evidence supporting the efficacy of RFA for GERD treatment (</a:t>
            </a:r>
            <a:r>
              <a:rPr lang="en-US" sz="2200" dirty="0" err="1"/>
              <a:t>Lipka</a:t>
            </a:r>
            <a:r>
              <a:rPr lang="en-US" sz="2200" dirty="0"/>
              <a:t> et. al, 2015)</a:t>
            </a:r>
          </a:p>
          <a:p>
            <a:pPr lvl="1"/>
            <a:r>
              <a:rPr lang="en-US" sz="2200" dirty="0"/>
              <a:t>Some symptom improvement but lacks evidence for long-term treatment 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97522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A3CF57-4DDC-D7AE-EA8E-95F47E463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3800"/>
              <a:t>Considerations for Patient Selection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A99BE17-0D0F-29A9-AC36-434F015A90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2481681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1377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025290-5735-E563-A240-45E707733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Conclusion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1E4C8-92AC-8A6D-2FC9-EF194A319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 dirty="0"/>
              <a:t>Nissen Fundoplication: </a:t>
            </a:r>
          </a:p>
          <a:p>
            <a:pPr lvl="1"/>
            <a:r>
              <a:rPr lang="en-US" sz="2200" dirty="0"/>
              <a:t>Gold standard for severe GERD but irreversible</a:t>
            </a:r>
          </a:p>
          <a:p>
            <a:pPr lvl="1"/>
            <a:r>
              <a:rPr lang="en-US" sz="2200" dirty="0"/>
              <a:t>Higher side effect rate than LINX.</a:t>
            </a:r>
          </a:p>
          <a:p>
            <a:pPr lvl="1"/>
            <a:r>
              <a:rPr lang="en-US" sz="2200" dirty="0"/>
              <a:t>Complicated procedure – experience and skill required</a:t>
            </a:r>
          </a:p>
          <a:p>
            <a:r>
              <a:rPr lang="en-US" sz="2200" dirty="0"/>
              <a:t>LINX Device: </a:t>
            </a:r>
          </a:p>
          <a:p>
            <a:pPr lvl="1"/>
            <a:r>
              <a:rPr lang="en-US" sz="2200" dirty="0"/>
              <a:t>Minimally invasive and reversible</a:t>
            </a:r>
          </a:p>
          <a:p>
            <a:pPr lvl="1"/>
            <a:r>
              <a:rPr lang="en-US" sz="2200" dirty="0"/>
              <a:t>Device-related risks.</a:t>
            </a:r>
          </a:p>
          <a:p>
            <a:r>
              <a:rPr lang="en-US" sz="2200" dirty="0"/>
              <a:t>Radiofrequency Ablation: </a:t>
            </a:r>
          </a:p>
          <a:p>
            <a:pPr lvl="1"/>
            <a:r>
              <a:rPr lang="en-US" sz="2200" dirty="0"/>
              <a:t>Least invasive</a:t>
            </a:r>
          </a:p>
          <a:p>
            <a:pPr lvl="1"/>
            <a:r>
              <a:rPr lang="en-US" sz="2200" dirty="0"/>
              <a:t>Less effective for treating GERD </a:t>
            </a:r>
          </a:p>
        </p:txBody>
      </p:sp>
    </p:spTree>
    <p:extLst>
      <p:ext uri="{BB962C8B-B14F-4D97-AF65-F5344CB8AC3E}">
        <p14:creationId xmlns:p14="http://schemas.microsoft.com/office/powerpoint/2010/main" val="3676164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806</Words>
  <Application>Microsoft Macintosh PowerPoint</Application>
  <PresentationFormat>Widescreen</PresentationFormat>
  <Paragraphs>78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Surgical Management of GERD</vt:lpstr>
      <vt:lpstr>GERD Risk Factors</vt:lpstr>
      <vt:lpstr>Nissen Fundoplication</vt:lpstr>
      <vt:lpstr>LINX Device</vt:lpstr>
      <vt:lpstr>Radiofrequency Ablation (Stretta Procedure)</vt:lpstr>
      <vt:lpstr>Effectiveness Comparison</vt:lpstr>
      <vt:lpstr>Complications Comparison</vt:lpstr>
      <vt:lpstr>Considerations for Patient Selection</vt:lpstr>
      <vt:lpstr>Conclusion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Garcia, Diego - (diegogarcia5)</dc:creator>
  <cp:lastModifiedBy>Garcia, Diego - (diegogarcia5)</cp:lastModifiedBy>
  <cp:revision>3</cp:revision>
  <dcterms:created xsi:type="dcterms:W3CDTF">2024-10-10T03:45:39Z</dcterms:created>
  <dcterms:modified xsi:type="dcterms:W3CDTF">2024-10-10T06:04:03Z</dcterms:modified>
</cp:coreProperties>
</file>