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63" r:id="rId3"/>
    <p:sldId id="258" r:id="rId4"/>
    <p:sldId id="262" r:id="rId5"/>
    <p:sldId id="259" r:id="rId6"/>
    <p:sldId id="260" r:id="rId7"/>
    <p:sldId id="269" r:id="rId8"/>
    <p:sldId id="270" r:id="rId9"/>
    <p:sldId id="261" r:id="rId10"/>
    <p:sldId id="271" r:id="rId11"/>
    <p:sldId id="265" r:id="rId12"/>
    <p:sldId id="266" r:id="rId13"/>
    <p:sldId id="272" r:id="rId14"/>
    <p:sldId id="268" r:id="rId15"/>
    <p:sldId id="286" r:id="rId16"/>
    <p:sldId id="264" r:id="rId17"/>
    <p:sldId id="277" r:id="rId18"/>
    <p:sldId id="278" r:id="rId19"/>
    <p:sldId id="279" r:id="rId20"/>
    <p:sldId id="280" r:id="rId21"/>
    <p:sldId id="273" r:id="rId22"/>
    <p:sldId id="281" r:id="rId23"/>
    <p:sldId id="284" r:id="rId24"/>
    <p:sldId id="285" r:id="rId25"/>
    <p:sldId id="282" r:id="rId26"/>
    <p:sldId id="283" r:id="rId27"/>
    <p:sldId id="274"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4"/>
    <p:restoredTop sz="78734"/>
  </p:normalViewPr>
  <p:slideViewPr>
    <p:cSldViewPr snapToGrid="0">
      <p:cViewPr varScale="1">
        <p:scale>
          <a:sx n="95" d="100"/>
          <a:sy n="95" d="100"/>
        </p:scale>
        <p:origin x="18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69D10-878E-D64E-A5E0-C7360E6FF22B}" type="datetimeFigureOut">
              <a:rPr lang="en-US" smtClean="0"/>
              <a:t>9/19/24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EBD9-97B9-2A49-B917-364460B9D175}" type="slidenum">
              <a:rPr lang="en-US" smtClean="0"/>
              <a:t>‹#›</a:t>
            </a:fld>
            <a:endParaRPr lang="en-US"/>
          </a:p>
        </p:txBody>
      </p:sp>
    </p:spTree>
    <p:extLst>
      <p:ext uri="{BB962C8B-B14F-4D97-AF65-F5344CB8AC3E}">
        <p14:creationId xmlns:p14="http://schemas.microsoft.com/office/powerpoint/2010/main" val="405286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3</a:t>
            </a:fld>
            <a:endParaRPr lang="en-US"/>
          </a:p>
        </p:txBody>
      </p:sp>
    </p:spTree>
    <p:extLst>
      <p:ext uri="{BB962C8B-B14F-4D97-AF65-F5344CB8AC3E}">
        <p14:creationId xmlns:p14="http://schemas.microsoft.com/office/powerpoint/2010/main" val="17496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12</a:t>
            </a:fld>
            <a:endParaRPr lang="en-US"/>
          </a:p>
        </p:txBody>
      </p:sp>
    </p:spTree>
    <p:extLst>
      <p:ext uri="{BB962C8B-B14F-4D97-AF65-F5344CB8AC3E}">
        <p14:creationId xmlns:p14="http://schemas.microsoft.com/office/powerpoint/2010/main" val="107583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13</a:t>
            </a:fld>
            <a:endParaRPr lang="en-US"/>
          </a:p>
        </p:txBody>
      </p:sp>
    </p:spTree>
    <p:extLst>
      <p:ext uri="{BB962C8B-B14F-4D97-AF65-F5344CB8AC3E}">
        <p14:creationId xmlns:p14="http://schemas.microsoft.com/office/powerpoint/2010/main" val="56656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14</a:t>
            </a:fld>
            <a:endParaRPr lang="en-US"/>
          </a:p>
        </p:txBody>
      </p:sp>
    </p:spTree>
    <p:extLst>
      <p:ext uri="{BB962C8B-B14F-4D97-AF65-F5344CB8AC3E}">
        <p14:creationId xmlns:p14="http://schemas.microsoft.com/office/powerpoint/2010/main" val="3899189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15</a:t>
            </a:fld>
            <a:endParaRPr lang="en-US"/>
          </a:p>
        </p:txBody>
      </p:sp>
    </p:spTree>
    <p:extLst>
      <p:ext uri="{BB962C8B-B14F-4D97-AF65-F5344CB8AC3E}">
        <p14:creationId xmlns:p14="http://schemas.microsoft.com/office/powerpoint/2010/main" val="7854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was a small hole at the L splenic flexure that appeared to be fistulizing with the spleen</a:t>
            </a:r>
          </a:p>
        </p:txBody>
      </p:sp>
      <p:sp>
        <p:nvSpPr>
          <p:cNvPr id="4" name="Slide Number Placeholder 3"/>
          <p:cNvSpPr>
            <a:spLocks noGrp="1"/>
          </p:cNvSpPr>
          <p:nvPr>
            <p:ph type="sldNum" sz="quarter" idx="5"/>
          </p:nvPr>
        </p:nvSpPr>
        <p:spPr/>
        <p:txBody>
          <a:bodyPr/>
          <a:lstStyle/>
          <a:p>
            <a:fld id="{738C4B97-714E-2443-A5C6-53CD24221664}" type="slidenum">
              <a:rPr lang="en-US" smtClean="0"/>
              <a:t>16</a:t>
            </a:fld>
            <a:endParaRPr lang="en-US"/>
          </a:p>
        </p:txBody>
      </p:sp>
    </p:spTree>
    <p:extLst>
      <p:ext uri="{BB962C8B-B14F-4D97-AF65-F5344CB8AC3E}">
        <p14:creationId xmlns:p14="http://schemas.microsoft.com/office/powerpoint/2010/main" val="232066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was a small hole at the L splenic flexure that appeared to be fistulizing with the spleen</a:t>
            </a:r>
          </a:p>
        </p:txBody>
      </p:sp>
      <p:sp>
        <p:nvSpPr>
          <p:cNvPr id="4" name="Slide Number Placeholder 3"/>
          <p:cNvSpPr>
            <a:spLocks noGrp="1"/>
          </p:cNvSpPr>
          <p:nvPr>
            <p:ph type="sldNum" sz="quarter" idx="5"/>
          </p:nvPr>
        </p:nvSpPr>
        <p:spPr/>
        <p:txBody>
          <a:bodyPr/>
          <a:lstStyle/>
          <a:p>
            <a:fld id="{738C4B97-714E-2443-A5C6-53CD24221664}" type="slidenum">
              <a:rPr lang="en-US" smtClean="0"/>
              <a:t>17</a:t>
            </a:fld>
            <a:endParaRPr lang="en-US"/>
          </a:p>
        </p:txBody>
      </p:sp>
    </p:spTree>
    <p:extLst>
      <p:ext uri="{BB962C8B-B14F-4D97-AF65-F5344CB8AC3E}">
        <p14:creationId xmlns:p14="http://schemas.microsoft.com/office/powerpoint/2010/main" val="163145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was a small hole at the L splenic flexure that appeared to be fistulizing with the spleen</a:t>
            </a:r>
          </a:p>
        </p:txBody>
      </p:sp>
      <p:sp>
        <p:nvSpPr>
          <p:cNvPr id="4" name="Slide Number Placeholder 3"/>
          <p:cNvSpPr>
            <a:spLocks noGrp="1"/>
          </p:cNvSpPr>
          <p:nvPr>
            <p:ph type="sldNum" sz="quarter" idx="5"/>
          </p:nvPr>
        </p:nvSpPr>
        <p:spPr/>
        <p:txBody>
          <a:bodyPr/>
          <a:lstStyle/>
          <a:p>
            <a:fld id="{738C4B97-714E-2443-A5C6-53CD24221664}" type="slidenum">
              <a:rPr lang="en-US" smtClean="0"/>
              <a:t>18</a:t>
            </a:fld>
            <a:endParaRPr lang="en-US"/>
          </a:p>
        </p:txBody>
      </p:sp>
    </p:spTree>
    <p:extLst>
      <p:ext uri="{BB962C8B-B14F-4D97-AF65-F5344CB8AC3E}">
        <p14:creationId xmlns:p14="http://schemas.microsoft.com/office/powerpoint/2010/main" val="94054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was a small hole at the L splenic flexure that appeared to be fistulizing with the spleen</a:t>
            </a:r>
          </a:p>
        </p:txBody>
      </p:sp>
      <p:sp>
        <p:nvSpPr>
          <p:cNvPr id="4" name="Slide Number Placeholder 3"/>
          <p:cNvSpPr>
            <a:spLocks noGrp="1"/>
          </p:cNvSpPr>
          <p:nvPr>
            <p:ph type="sldNum" sz="quarter" idx="5"/>
          </p:nvPr>
        </p:nvSpPr>
        <p:spPr/>
        <p:txBody>
          <a:bodyPr/>
          <a:lstStyle/>
          <a:p>
            <a:fld id="{738C4B97-714E-2443-A5C6-53CD24221664}" type="slidenum">
              <a:rPr lang="en-US" smtClean="0"/>
              <a:t>19</a:t>
            </a:fld>
            <a:endParaRPr lang="en-US"/>
          </a:p>
        </p:txBody>
      </p:sp>
    </p:spTree>
    <p:extLst>
      <p:ext uri="{BB962C8B-B14F-4D97-AF65-F5344CB8AC3E}">
        <p14:creationId xmlns:p14="http://schemas.microsoft.com/office/powerpoint/2010/main" val="20828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was a small hole at the L splenic flexure that appeared to be fistulizing with the spleen</a:t>
            </a:r>
          </a:p>
        </p:txBody>
      </p:sp>
      <p:sp>
        <p:nvSpPr>
          <p:cNvPr id="4" name="Slide Number Placeholder 3"/>
          <p:cNvSpPr>
            <a:spLocks noGrp="1"/>
          </p:cNvSpPr>
          <p:nvPr>
            <p:ph type="sldNum" sz="quarter" idx="5"/>
          </p:nvPr>
        </p:nvSpPr>
        <p:spPr/>
        <p:txBody>
          <a:bodyPr/>
          <a:lstStyle/>
          <a:p>
            <a:fld id="{738C4B97-714E-2443-A5C6-53CD24221664}" type="slidenum">
              <a:rPr lang="en-US" smtClean="0"/>
              <a:t>20</a:t>
            </a:fld>
            <a:endParaRPr lang="en-US"/>
          </a:p>
        </p:txBody>
      </p:sp>
    </p:spTree>
    <p:extLst>
      <p:ext uri="{BB962C8B-B14F-4D97-AF65-F5344CB8AC3E}">
        <p14:creationId xmlns:p14="http://schemas.microsoft.com/office/powerpoint/2010/main" val="1996310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GIA80 load staplers for incising the colon</a:t>
            </a:r>
          </a:p>
          <a:p>
            <a:pPr marL="171450" indent="-171450">
              <a:buFontTx/>
              <a:buChar char="-"/>
            </a:pPr>
            <a:r>
              <a:rPr lang="en-US" b="1" dirty="0"/>
              <a:t>Mesentery was transected using a </a:t>
            </a:r>
            <a:r>
              <a:rPr lang="en-US" b="1" dirty="0" err="1"/>
              <a:t>Ligasure</a:t>
            </a:r>
            <a:r>
              <a:rPr lang="en-US" b="1" dirty="0"/>
              <a:t> device</a:t>
            </a:r>
          </a:p>
        </p:txBody>
      </p:sp>
      <p:sp>
        <p:nvSpPr>
          <p:cNvPr id="4" name="Slide Number Placeholder 3"/>
          <p:cNvSpPr>
            <a:spLocks noGrp="1"/>
          </p:cNvSpPr>
          <p:nvPr>
            <p:ph type="sldNum" sz="quarter" idx="5"/>
          </p:nvPr>
        </p:nvSpPr>
        <p:spPr/>
        <p:txBody>
          <a:bodyPr/>
          <a:lstStyle/>
          <a:p>
            <a:fld id="{738C4B97-714E-2443-A5C6-53CD24221664}" type="slidenum">
              <a:rPr lang="en-US" smtClean="0"/>
              <a:t>21</a:t>
            </a:fld>
            <a:endParaRPr lang="en-US"/>
          </a:p>
        </p:txBody>
      </p:sp>
    </p:spTree>
    <p:extLst>
      <p:ext uri="{BB962C8B-B14F-4D97-AF65-F5344CB8AC3E}">
        <p14:creationId xmlns:p14="http://schemas.microsoft.com/office/powerpoint/2010/main" val="424194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4</a:t>
            </a:fld>
            <a:endParaRPr lang="en-US"/>
          </a:p>
        </p:txBody>
      </p:sp>
    </p:spTree>
    <p:extLst>
      <p:ext uri="{BB962C8B-B14F-4D97-AF65-F5344CB8AC3E}">
        <p14:creationId xmlns:p14="http://schemas.microsoft.com/office/powerpoint/2010/main" val="348896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GIA80 load staplers for incising the colon</a:t>
            </a:r>
          </a:p>
          <a:p>
            <a:pPr marL="171450" indent="-171450">
              <a:buFontTx/>
              <a:buChar char="-"/>
            </a:pPr>
            <a:r>
              <a:rPr lang="en-US" b="1" dirty="0"/>
              <a:t>Mesentery was transected using a </a:t>
            </a:r>
            <a:r>
              <a:rPr lang="en-US" b="1" dirty="0" err="1"/>
              <a:t>Ligasure</a:t>
            </a:r>
            <a:r>
              <a:rPr lang="en-US" b="1" dirty="0"/>
              <a:t> device (uses energy and pressure to create vessel fusion)</a:t>
            </a:r>
          </a:p>
        </p:txBody>
      </p:sp>
      <p:sp>
        <p:nvSpPr>
          <p:cNvPr id="4" name="Slide Number Placeholder 3"/>
          <p:cNvSpPr>
            <a:spLocks noGrp="1"/>
          </p:cNvSpPr>
          <p:nvPr>
            <p:ph type="sldNum" sz="quarter" idx="5"/>
          </p:nvPr>
        </p:nvSpPr>
        <p:spPr/>
        <p:txBody>
          <a:bodyPr/>
          <a:lstStyle/>
          <a:p>
            <a:fld id="{738C4B97-714E-2443-A5C6-53CD24221664}" type="slidenum">
              <a:rPr lang="en-US" smtClean="0"/>
              <a:t>22</a:t>
            </a:fld>
            <a:endParaRPr lang="en-US"/>
          </a:p>
        </p:txBody>
      </p:sp>
    </p:spTree>
    <p:extLst>
      <p:ext uri="{BB962C8B-B14F-4D97-AF65-F5344CB8AC3E}">
        <p14:creationId xmlns:p14="http://schemas.microsoft.com/office/powerpoint/2010/main" val="682199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GIA80 load staplers for incising the colon</a:t>
            </a:r>
          </a:p>
          <a:p>
            <a:pPr marL="171450" indent="-171450">
              <a:buFontTx/>
              <a:buChar char="-"/>
            </a:pPr>
            <a:r>
              <a:rPr lang="en-US" b="1" dirty="0"/>
              <a:t>Mesentery was transected using a </a:t>
            </a:r>
            <a:r>
              <a:rPr lang="en-US" b="1" dirty="0" err="1"/>
              <a:t>Ligasure</a:t>
            </a:r>
            <a:r>
              <a:rPr lang="en-US" b="1" dirty="0"/>
              <a:t> device (uses energy and pressure to create vessel fusion)</a:t>
            </a:r>
          </a:p>
        </p:txBody>
      </p:sp>
      <p:sp>
        <p:nvSpPr>
          <p:cNvPr id="4" name="Slide Number Placeholder 3"/>
          <p:cNvSpPr>
            <a:spLocks noGrp="1"/>
          </p:cNvSpPr>
          <p:nvPr>
            <p:ph type="sldNum" sz="quarter" idx="5"/>
          </p:nvPr>
        </p:nvSpPr>
        <p:spPr/>
        <p:txBody>
          <a:bodyPr/>
          <a:lstStyle/>
          <a:p>
            <a:fld id="{738C4B97-714E-2443-A5C6-53CD24221664}" type="slidenum">
              <a:rPr lang="en-US" smtClean="0"/>
              <a:t>23</a:t>
            </a:fld>
            <a:endParaRPr lang="en-US"/>
          </a:p>
        </p:txBody>
      </p:sp>
    </p:spTree>
    <p:extLst>
      <p:ext uri="{BB962C8B-B14F-4D97-AF65-F5344CB8AC3E}">
        <p14:creationId xmlns:p14="http://schemas.microsoft.com/office/powerpoint/2010/main" val="3332241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GIA80 load staplers for incising the colon</a:t>
            </a:r>
          </a:p>
          <a:p>
            <a:pPr marL="171450" indent="-171450">
              <a:buFontTx/>
              <a:buChar char="-"/>
            </a:pPr>
            <a:r>
              <a:rPr lang="en-US" b="1" dirty="0"/>
              <a:t>Mesentery was transected using a </a:t>
            </a:r>
            <a:r>
              <a:rPr lang="en-US" b="1" dirty="0" err="1"/>
              <a:t>Ligasure</a:t>
            </a:r>
            <a:r>
              <a:rPr lang="en-US" b="1" dirty="0"/>
              <a:t> device (uses energy and pressure to create vessel fusion)</a:t>
            </a:r>
          </a:p>
        </p:txBody>
      </p:sp>
      <p:sp>
        <p:nvSpPr>
          <p:cNvPr id="4" name="Slide Number Placeholder 3"/>
          <p:cNvSpPr>
            <a:spLocks noGrp="1"/>
          </p:cNvSpPr>
          <p:nvPr>
            <p:ph type="sldNum" sz="quarter" idx="5"/>
          </p:nvPr>
        </p:nvSpPr>
        <p:spPr/>
        <p:txBody>
          <a:bodyPr/>
          <a:lstStyle/>
          <a:p>
            <a:fld id="{738C4B97-714E-2443-A5C6-53CD24221664}" type="slidenum">
              <a:rPr lang="en-US" smtClean="0"/>
              <a:t>24</a:t>
            </a:fld>
            <a:endParaRPr lang="en-US"/>
          </a:p>
        </p:txBody>
      </p:sp>
    </p:spTree>
    <p:extLst>
      <p:ext uri="{BB962C8B-B14F-4D97-AF65-F5344CB8AC3E}">
        <p14:creationId xmlns:p14="http://schemas.microsoft.com/office/powerpoint/2010/main" val="3769203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GIA80 load staplers for incising the colon</a:t>
            </a:r>
          </a:p>
          <a:p>
            <a:pPr marL="171450" indent="-171450">
              <a:buFontTx/>
              <a:buChar char="-"/>
            </a:pPr>
            <a:r>
              <a:rPr lang="en-US" b="1" dirty="0"/>
              <a:t>Mesentery was transected using a </a:t>
            </a:r>
            <a:r>
              <a:rPr lang="en-US" b="1" dirty="0" err="1"/>
              <a:t>Ligasure</a:t>
            </a:r>
            <a:r>
              <a:rPr lang="en-US" b="1" dirty="0"/>
              <a:t> device (uses energy and pressure to create vessel fusion)</a:t>
            </a:r>
          </a:p>
        </p:txBody>
      </p:sp>
      <p:sp>
        <p:nvSpPr>
          <p:cNvPr id="4" name="Slide Number Placeholder 3"/>
          <p:cNvSpPr>
            <a:spLocks noGrp="1"/>
          </p:cNvSpPr>
          <p:nvPr>
            <p:ph type="sldNum" sz="quarter" idx="5"/>
          </p:nvPr>
        </p:nvSpPr>
        <p:spPr/>
        <p:txBody>
          <a:bodyPr/>
          <a:lstStyle/>
          <a:p>
            <a:fld id="{738C4B97-714E-2443-A5C6-53CD24221664}" type="slidenum">
              <a:rPr lang="en-US" smtClean="0"/>
              <a:t>25</a:t>
            </a:fld>
            <a:endParaRPr lang="en-US"/>
          </a:p>
        </p:txBody>
      </p:sp>
    </p:spTree>
    <p:extLst>
      <p:ext uri="{BB962C8B-B14F-4D97-AF65-F5344CB8AC3E}">
        <p14:creationId xmlns:p14="http://schemas.microsoft.com/office/powerpoint/2010/main" val="389195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26</a:t>
            </a:fld>
            <a:endParaRPr lang="en-US"/>
          </a:p>
        </p:txBody>
      </p:sp>
    </p:spTree>
    <p:extLst>
      <p:ext uri="{BB962C8B-B14F-4D97-AF65-F5344CB8AC3E}">
        <p14:creationId xmlns:p14="http://schemas.microsoft.com/office/powerpoint/2010/main" val="4073456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CODAC: behavioral health and substance use treatment</a:t>
            </a:r>
          </a:p>
          <a:p>
            <a:pPr marL="171450" indent="-171450">
              <a:buFontTx/>
              <a:buChar char="-"/>
            </a:pPr>
            <a:r>
              <a:rPr lang="en-US" b="1" dirty="0"/>
              <a:t>Gram negative anaerobes</a:t>
            </a:r>
          </a:p>
          <a:p>
            <a:pPr marL="171450" indent="-171450">
              <a:buFontTx/>
              <a:buChar char="-"/>
            </a:pPr>
            <a:r>
              <a:rPr lang="en-US" b="1" dirty="0"/>
              <a:t>Splenectomy vaccines: pneumococcal, meningococcal, Hemophilus influenza</a:t>
            </a:r>
          </a:p>
        </p:txBody>
      </p:sp>
      <p:sp>
        <p:nvSpPr>
          <p:cNvPr id="4" name="Slide Number Placeholder 3"/>
          <p:cNvSpPr>
            <a:spLocks noGrp="1"/>
          </p:cNvSpPr>
          <p:nvPr>
            <p:ph type="sldNum" sz="quarter" idx="5"/>
          </p:nvPr>
        </p:nvSpPr>
        <p:spPr/>
        <p:txBody>
          <a:bodyPr/>
          <a:lstStyle/>
          <a:p>
            <a:fld id="{738C4B97-714E-2443-A5C6-53CD24221664}" type="slidenum">
              <a:rPr lang="en-US" smtClean="0"/>
              <a:t>27</a:t>
            </a:fld>
            <a:endParaRPr lang="en-US"/>
          </a:p>
        </p:txBody>
      </p:sp>
    </p:spTree>
    <p:extLst>
      <p:ext uri="{BB962C8B-B14F-4D97-AF65-F5344CB8AC3E}">
        <p14:creationId xmlns:p14="http://schemas.microsoft.com/office/powerpoint/2010/main" val="1619029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28</a:t>
            </a:fld>
            <a:endParaRPr lang="en-US"/>
          </a:p>
        </p:txBody>
      </p:sp>
    </p:spTree>
    <p:extLst>
      <p:ext uri="{BB962C8B-B14F-4D97-AF65-F5344CB8AC3E}">
        <p14:creationId xmlns:p14="http://schemas.microsoft.com/office/powerpoint/2010/main" val="337632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5</a:t>
            </a:fld>
            <a:endParaRPr lang="en-US"/>
          </a:p>
        </p:txBody>
      </p:sp>
    </p:spTree>
    <p:extLst>
      <p:ext uri="{BB962C8B-B14F-4D97-AF65-F5344CB8AC3E}">
        <p14:creationId xmlns:p14="http://schemas.microsoft.com/office/powerpoint/2010/main" val="207081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6</a:t>
            </a:fld>
            <a:endParaRPr lang="en-US"/>
          </a:p>
        </p:txBody>
      </p:sp>
    </p:spTree>
    <p:extLst>
      <p:ext uri="{BB962C8B-B14F-4D97-AF65-F5344CB8AC3E}">
        <p14:creationId xmlns:p14="http://schemas.microsoft.com/office/powerpoint/2010/main" val="270971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7</a:t>
            </a:fld>
            <a:endParaRPr lang="en-US"/>
          </a:p>
        </p:txBody>
      </p:sp>
    </p:spTree>
    <p:extLst>
      <p:ext uri="{BB962C8B-B14F-4D97-AF65-F5344CB8AC3E}">
        <p14:creationId xmlns:p14="http://schemas.microsoft.com/office/powerpoint/2010/main" val="141904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8</a:t>
            </a:fld>
            <a:endParaRPr lang="en-US"/>
          </a:p>
        </p:txBody>
      </p:sp>
    </p:spTree>
    <p:extLst>
      <p:ext uri="{BB962C8B-B14F-4D97-AF65-F5344CB8AC3E}">
        <p14:creationId xmlns:p14="http://schemas.microsoft.com/office/powerpoint/2010/main" val="250994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9</a:t>
            </a:fld>
            <a:endParaRPr lang="en-US"/>
          </a:p>
        </p:txBody>
      </p:sp>
    </p:spTree>
    <p:extLst>
      <p:ext uri="{BB962C8B-B14F-4D97-AF65-F5344CB8AC3E}">
        <p14:creationId xmlns:p14="http://schemas.microsoft.com/office/powerpoint/2010/main" val="322440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38C4B97-714E-2443-A5C6-53CD24221664}" type="slidenum">
              <a:rPr lang="en-US" smtClean="0"/>
              <a:t>10</a:t>
            </a:fld>
            <a:endParaRPr lang="en-US"/>
          </a:p>
        </p:txBody>
      </p:sp>
    </p:spTree>
    <p:extLst>
      <p:ext uri="{BB962C8B-B14F-4D97-AF65-F5344CB8AC3E}">
        <p14:creationId xmlns:p14="http://schemas.microsoft.com/office/powerpoint/2010/main" val="364101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CT Scan Results: </a:t>
            </a:r>
          </a:p>
          <a:p>
            <a:pPr marL="171450" indent="-171450">
              <a:buFontTx/>
              <a:buChar char="-"/>
            </a:pPr>
            <a:r>
              <a:rPr lang="en-US" b="1" dirty="0"/>
              <a:t>Heterogenous enlarged spleen with internal necrosis and debris occupying majority of the splenic cavity</a:t>
            </a:r>
          </a:p>
          <a:p>
            <a:pPr marL="171450" indent="-171450">
              <a:buFontTx/>
              <a:buChar char="-"/>
            </a:pPr>
            <a:r>
              <a:rPr lang="en-US" b="1" dirty="0"/>
              <a:t>Inflammatory changings and complex collection along the L lateral hepatic lobe up to 5.4 cm</a:t>
            </a:r>
          </a:p>
          <a:p>
            <a:pPr marL="171450" indent="-171450">
              <a:buFontTx/>
              <a:buChar char="-"/>
            </a:pPr>
            <a:r>
              <a:rPr lang="en-US" b="1" dirty="0"/>
              <a:t>Marked fecal retention throughout the colon</a:t>
            </a:r>
          </a:p>
        </p:txBody>
      </p:sp>
      <p:sp>
        <p:nvSpPr>
          <p:cNvPr id="4" name="Slide Number Placeholder 3"/>
          <p:cNvSpPr>
            <a:spLocks noGrp="1"/>
          </p:cNvSpPr>
          <p:nvPr>
            <p:ph type="sldNum" sz="quarter" idx="5"/>
          </p:nvPr>
        </p:nvSpPr>
        <p:spPr/>
        <p:txBody>
          <a:bodyPr/>
          <a:lstStyle/>
          <a:p>
            <a:fld id="{738C4B97-714E-2443-A5C6-53CD24221664}" type="slidenum">
              <a:rPr lang="en-US" smtClean="0"/>
              <a:t>11</a:t>
            </a:fld>
            <a:endParaRPr lang="en-US"/>
          </a:p>
        </p:txBody>
      </p:sp>
    </p:spTree>
    <p:extLst>
      <p:ext uri="{BB962C8B-B14F-4D97-AF65-F5344CB8AC3E}">
        <p14:creationId xmlns:p14="http://schemas.microsoft.com/office/powerpoint/2010/main" val="123570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C22-4241-6992-F6C1-6EBF64E439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07A94B-C08B-A0AE-467F-F26D96CBE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151CD-7F0B-BBAA-B681-45006D68D288}"/>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5" name="Footer Placeholder 4">
            <a:extLst>
              <a:ext uri="{FF2B5EF4-FFF2-40B4-BE49-F238E27FC236}">
                <a16:creationId xmlns:a16="http://schemas.microsoft.com/office/drawing/2014/main" id="{77108DC6-8D0D-0C9E-17B4-C9919F85D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79820-CCF4-1C5D-63F2-A738CBB87885}"/>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292250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34A0-BE77-5F5C-BA92-A59605D77E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71D39F-8D3F-6EF6-A18E-1129744AA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B4BA8-EF43-4936-016A-E47EBB7C7472}"/>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5" name="Footer Placeholder 4">
            <a:extLst>
              <a:ext uri="{FF2B5EF4-FFF2-40B4-BE49-F238E27FC236}">
                <a16:creationId xmlns:a16="http://schemas.microsoft.com/office/drawing/2014/main" id="{398CC668-2B87-4A3D-CEE2-63D0E8D78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6AD3A-5C28-F94D-5B50-FA4CB059250B}"/>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192885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90A19-B273-5359-779E-97CD6E4D37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E47547-1D88-4C4D-718E-6343C7829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6A20E-F1EB-B80E-3A90-008CDAD4E616}"/>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5" name="Footer Placeholder 4">
            <a:extLst>
              <a:ext uri="{FF2B5EF4-FFF2-40B4-BE49-F238E27FC236}">
                <a16:creationId xmlns:a16="http://schemas.microsoft.com/office/drawing/2014/main" id="{46E72200-DCF6-E925-E221-E18874E60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DB33D-EA48-724C-1CBA-A28BA18B2D31}"/>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327004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F46C-C751-3100-4A55-75E06C298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CB16F6-9304-4B91-AC35-7015280132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935E9-BF91-D2EA-EC2E-2BED8FBF073E}"/>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5" name="Footer Placeholder 4">
            <a:extLst>
              <a:ext uri="{FF2B5EF4-FFF2-40B4-BE49-F238E27FC236}">
                <a16:creationId xmlns:a16="http://schemas.microsoft.com/office/drawing/2014/main" id="{8AE76378-E94F-DBEE-6D4B-065F30F07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572B1-62B2-9A54-6DFF-54190D154036}"/>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30115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B322-D2A1-1A7E-A4ED-944761E1F5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190B01-5D76-6B58-3314-6B60A72042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B3843-27B6-98D9-4CE9-0E40512D55F1}"/>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5" name="Footer Placeholder 4">
            <a:extLst>
              <a:ext uri="{FF2B5EF4-FFF2-40B4-BE49-F238E27FC236}">
                <a16:creationId xmlns:a16="http://schemas.microsoft.com/office/drawing/2014/main" id="{E7DD690D-81D5-D395-0112-28AADEFE7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8CF67-AD71-D965-3547-F6341E7B5A30}"/>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286073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0801-48D6-0663-310B-CE1A6CA73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86BCCF-47BB-4E91-A407-90654DE0BD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9CE98-A2E7-99A7-F787-EC665F5C4C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9DC543-1619-841F-68D9-6434A4D18189}"/>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6" name="Footer Placeholder 5">
            <a:extLst>
              <a:ext uri="{FF2B5EF4-FFF2-40B4-BE49-F238E27FC236}">
                <a16:creationId xmlns:a16="http://schemas.microsoft.com/office/drawing/2014/main" id="{0878D22B-CB0D-1828-0B2E-248BE0E48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94275-1CA3-D4D0-A924-B7924F814C3B}"/>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362901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BE84-281F-D421-808C-AE6BAED86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D650D3-B65F-2D06-BABE-55DA8738FD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BA6C2-253D-FD38-3139-4F22B3509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AC0AF9-2A10-636A-01D6-79CA9529F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F9139-268A-2093-F49A-2147976BBF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CDD56-46C5-CA1C-C915-CA3B5245853D}"/>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8" name="Footer Placeholder 7">
            <a:extLst>
              <a:ext uri="{FF2B5EF4-FFF2-40B4-BE49-F238E27FC236}">
                <a16:creationId xmlns:a16="http://schemas.microsoft.com/office/drawing/2014/main" id="{0AB56C7B-C590-BC03-5959-C8B792776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91C120-F8D4-9D06-4492-4EDC226ABBB6}"/>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363781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40D5-366F-ABE8-F35D-F1E73DBDB7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5A239-A0A8-C706-9F91-7617BF1A5EFA}"/>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4" name="Footer Placeholder 3">
            <a:extLst>
              <a:ext uri="{FF2B5EF4-FFF2-40B4-BE49-F238E27FC236}">
                <a16:creationId xmlns:a16="http://schemas.microsoft.com/office/drawing/2014/main" id="{415140D4-CC7C-4F45-4834-4238EE23A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E78885-2688-84A6-80CB-93E52B83E9F0}"/>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262119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88ED6-ABAF-8B6F-DB5A-AC77BBBB5643}"/>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3" name="Footer Placeholder 2">
            <a:extLst>
              <a:ext uri="{FF2B5EF4-FFF2-40B4-BE49-F238E27FC236}">
                <a16:creationId xmlns:a16="http://schemas.microsoft.com/office/drawing/2014/main" id="{D1137F26-E55A-E060-10EC-47BE734C5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EF2DF-08BB-3B77-AB57-5251A2C91FF2}"/>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379529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3407-7547-0D02-9737-9CCC4983B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77D75-49BA-9118-58DF-E16EB8D2BD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F4201A-2370-4110-4752-FC7C24C0A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6C776-3B01-411C-5052-BD733C75B93B}"/>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6" name="Footer Placeholder 5">
            <a:extLst>
              <a:ext uri="{FF2B5EF4-FFF2-40B4-BE49-F238E27FC236}">
                <a16:creationId xmlns:a16="http://schemas.microsoft.com/office/drawing/2014/main" id="{724F947E-F843-B8F3-B6F3-2A846D99D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F264D-CB9B-83C4-3F38-CAC8A04236DC}"/>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181634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EFB9-C726-C545-0AAC-20D433BBE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CC661-A65D-C66A-B76D-08027CF91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563B14-3BAC-3712-7720-7D03754EF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92F9F-D055-16E5-5623-4858B7A79ECA}"/>
              </a:ext>
            </a:extLst>
          </p:cNvPr>
          <p:cNvSpPr>
            <a:spLocks noGrp="1"/>
          </p:cNvSpPr>
          <p:nvPr>
            <p:ph type="dt" sz="half" idx="10"/>
          </p:nvPr>
        </p:nvSpPr>
        <p:spPr/>
        <p:txBody>
          <a:bodyPr/>
          <a:lstStyle/>
          <a:p>
            <a:fld id="{AF994B34-0A19-AD43-92DD-BB349FA61A1D}" type="datetimeFigureOut">
              <a:rPr lang="en-US" smtClean="0"/>
              <a:t>9/19/24</a:t>
            </a:fld>
            <a:endParaRPr lang="en-US"/>
          </a:p>
        </p:txBody>
      </p:sp>
      <p:sp>
        <p:nvSpPr>
          <p:cNvPr id="6" name="Footer Placeholder 5">
            <a:extLst>
              <a:ext uri="{FF2B5EF4-FFF2-40B4-BE49-F238E27FC236}">
                <a16:creationId xmlns:a16="http://schemas.microsoft.com/office/drawing/2014/main" id="{C8E29BE1-CD2B-B7D0-09C6-0A43B4011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A6529-891A-6804-B1EA-42E81684B91E}"/>
              </a:ext>
            </a:extLst>
          </p:cNvPr>
          <p:cNvSpPr>
            <a:spLocks noGrp="1"/>
          </p:cNvSpPr>
          <p:nvPr>
            <p:ph type="sldNum" sz="quarter" idx="12"/>
          </p:nvPr>
        </p:nvSpPr>
        <p:spPr/>
        <p:txBody>
          <a:bodyPr/>
          <a:lstStyle/>
          <a:p>
            <a:fld id="{C7E1D27D-C0D7-B043-8732-E694030755FD}" type="slidenum">
              <a:rPr lang="en-US" smtClean="0"/>
              <a:t>‹#›</a:t>
            </a:fld>
            <a:endParaRPr lang="en-US"/>
          </a:p>
        </p:txBody>
      </p:sp>
    </p:spTree>
    <p:extLst>
      <p:ext uri="{BB962C8B-B14F-4D97-AF65-F5344CB8AC3E}">
        <p14:creationId xmlns:p14="http://schemas.microsoft.com/office/powerpoint/2010/main" val="124652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5E864-DCE0-B68E-7DB3-CE9244E12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5EE8C2-24DC-F920-07BE-6E98F8179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165C7-AF66-9E62-3420-94CDB7539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994B34-0A19-AD43-92DD-BB349FA61A1D}" type="datetimeFigureOut">
              <a:rPr lang="en-US" smtClean="0"/>
              <a:t>9/19/24</a:t>
            </a:fld>
            <a:endParaRPr lang="en-US"/>
          </a:p>
        </p:txBody>
      </p:sp>
      <p:sp>
        <p:nvSpPr>
          <p:cNvPr id="5" name="Footer Placeholder 4">
            <a:extLst>
              <a:ext uri="{FF2B5EF4-FFF2-40B4-BE49-F238E27FC236}">
                <a16:creationId xmlns:a16="http://schemas.microsoft.com/office/drawing/2014/main" id="{34764607-D054-80F9-170C-A7EE1DE902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7D9107-DC7F-D086-7833-63EA0E95D5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E1D27D-C0D7-B043-8732-E694030755FD}" type="slidenum">
              <a:rPr lang="en-US" smtClean="0"/>
              <a:t>‹#›</a:t>
            </a:fld>
            <a:endParaRPr lang="en-US"/>
          </a:p>
        </p:txBody>
      </p:sp>
    </p:spTree>
    <p:extLst>
      <p:ext uri="{BB962C8B-B14F-4D97-AF65-F5344CB8AC3E}">
        <p14:creationId xmlns:p14="http://schemas.microsoft.com/office/powerpoint/2010/main" val="182419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7A26-16BD-DF20-368D-5E68F33A102D}"/>
              </a:ext>
            </a:extLst>
          </p:cNvPr>
          <p:cNvSpPr>
            <a:spLocks noGrp="1"/>
          </p:cNvSpPr>
          <p:nvPr>
            <p:ph type="ctrTitle"/>
          </p:nvPr>
        </p:nvSpPr>
        <p:spPr>
          <a:xfrm>
            <a:off x="418097" y="919939"/>
            <a:ext cx="6330070" cy="2522889"/>
          </a:xfrm>
        </p:spPr>
        <p:txBody>
          <a:bodyPr>
            <a:normAutofit/>
          </a:bodyPr>
          <a:lstStyle/>
          <a:p>
            <a:r>
              <a:rPr lang="en-US" dirty="0">
                <a:latin typeface="Oswald" pitchFamily="2" charset="77"/>
              </a:rPr>
              <a:t>Surgery Presentation</a:t>
            </a:r>
          </a:p>
        </p:txBody>
      </p:sp>
      <p:sp>
        <p:nvSpPr>
          <p:cNvPr id="3" name="Subtitle 2">
            <a:extLst>
              <a:ext uri="{FF2B5EF4-FFF2-40B4-BE49-F238E27FC236}">
                <a16:creationId xmlns:a16="http://schemas.microsoft.com/office/drawing/2014/main" id="{BA86A7A5-3581-E358-F37D-ED0BD29E3FBB}"/>
              </a:ext>
            </a:extLst>
          </p:cNvPr>
          <p:cNvSpPr>
            <a:spLocks noGrp="1"/>
          </p:cNvSpPr>
          <p:nvPr>
            <p:ph type="subTitle" idx="1"/>
          </p:nvPr>
        </p:nvSpPr>
        <p:spPr>
          <a:xfrm>
            <a:off x="1993342" y="4105103"/>
            <a:ext cx="3179580" cy="1200899"/>
          </a:xfrm>
        </p:spPr>
        <p:txBody>
          <a:bodyPr>
            <a:normAutofit/>
          </a:bodyPr>
          <a:lstStyle/>
          <a:p>
            <a:r>
              <a:rPr lang="en-US" sz="2000" dirty="0">
                <a:latin typeface="Oswald" pitchFamily="2" charset="77"/>
              </a:rPr>
              <a:t>Luis Helfer</a:t>
            </a:r>
          </a:p>
          <a:p>
            <a:r>
              <a:rPr lang="en-US" sz="2000" dirty="0">
                <a:latin typeface="Oswald" pitchFamily="2" charset="77"/>
              </a:rPr>
              <a:t>Surgery Clerkship</a:t>
            </a:r>
          </a:p>
          <a:p>
            <a:r>
              <a:rPr lang="en-US" sz="2000" dirty="0">
                <a:latin typeface="Oswald" pitchFamily="2" charset="77"/>
              </a:rPr>
              <a:t>09.18.2024</a:t>
            </a:r>
          </a:p>
        </p:txBody>
      </p:sp>
      <p:sp>
        <p:nvSpPr>
          <p:cNvPr id="4" name="Rectangle 3">
            <a:extLst>
              <a:ext uri="{FF2B5EF4-FFF2-40B4-BE49-F238E27FC236}">
                <a16:creationId xmlns:a16="http://schemas.microsoft.com/office/drawing/2014/main" id="{1EC90D70-AF39-6121-3A27-B3E1454B6BA8}"/>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7;p1">
            <a:extLst>
              <a:ext uri="{FF2B5EF4-FFF2-40B4-BE49-F238E27FC236}">
                <a16:creationId xmlns:a16="http://schemas.microsoft.com/office/drawing/2014/main" id="{8ABA9621-FA5F-169D-1248-3946A7886B6A}"/>
              </a:ext>
            </a:extLst>
          </p:cNvPr>
          <p:cNvSpPr/>
          <p:nvPr/>
        </p:nvSpPr>
        <p:spPr>
          <a:xfrm>
            <a:off x="8825915" y="2181384"/>
            <a:ext cx="3091349" cy="3812531"/>
          </a:xfrm>
          <a:prstGeom prst="rect">
            <a:avLst/>
          </a:prstGeom>
          <a:solidFill>
            <a:schemeClr val="tx1">
              <a:lumMod val="75000"/>
              <a:lumOff val="25000"/>
            </a:schemeClr>
          </a:solidFill>
          <a:ln w="12700" cap="flat" cmpd="sng">
            <a:solidFill>
              <a:schemeClr val="tx1">
                <a:lumMod val="75000"/>
                <a:lumOff val="2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9DDD607C-4661-9856-9113-69A78794240E}"/>
              </a:ext>
            </a:extLst>
          </p:cNvPr>
          <p:cNvPicPr>
            <a:picLocks noChangeAspect="1"/>
          </p:cNvPicPr>
          <p:nvPr/>
        </p:nvPicPr>
        <p:blipFill>
          <a:blip r:embed="rId2"/>
          <a:stretch>
            <a:fillRect/>
          </a:stretch>
        </p:blipFill>
        <p:spPr>
          <a:xfrm>
            <a:off x="6748167" y="1553007"/>
            <a:ext cx="4989300" cy="4294531"/>
          </a:xfrm>
          <a:prstGeom prst="rect">
            <a:avLst/>
          </a:prstGeom>
        </p:spPr>
      </p:pic>
    </p:spTree>
    <p:extLst>
      <p:ext uri="{BB962C8B-B14F-4D97-AF65-F5344CB8AC3E}">
        <p14:creationId xmlns:p14="http://schemas.microsoft.com/office/powerpoint/2010/main" val="12464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Labs &amp; Imaging</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4"/>
            <a:ext cx="4609204" cy="4867005"/>
          </a:xfrm>
        </p:spPr>
        <p:txBody>
          <a:bodyPr>
            <a:normAutofit lnSpcReduction="10000"/>
          </a:bodyPr>
          <a:lstStyle/>
          <a:p>
            <a:r>
              <a:rPr lang="en-US" dirty="0">
                <a:latin typeface="Oswald" pitchFamily="2" charset="77"/>
              </a:rPr>
              <a:t>CBC:</a:t>
            </a:r>
          </a:p>
          <a:p>
            <a:pPr lvl="1"/>
            <a:r>
              <a:rPr lang="en-US" dirty="0">
                <a:latin typeface="Oswald" pitchFamily="2" charset="77"/>
              </a:rPr>
              <a:t>WBC: </a:t>
            </a:r>
            <a:r>
              <a:rPr lang="en-US" dirty="0">
                <a:solidFill>
                  <a:srgbClr val="0070C0"/>
                </a:solidFill>
                <a:latin typeface="Oswald" pitchFamily="2" charset="77"/>
              </a:rPr>
              <a:t>15.5 K/µL </a:t>
            </a:r>
            <a:r>
              <a:rPr lang="en-US" dirty="0">
                <a:latin typeface="Oswald" pitchFamily="2" charset="77"/>
              </a:rPr>
              <a:t>(neutrophilia)</a:t>
            </a:r>
          </a:p>
          <a:p>
            <a:pPr lvl="1"/>
            <a:r>
              <a:rPr lang="en-US" dirty="0">
                <a:latin typeface="Oswald" pitchFamily="2" charset="77"/>
              </a:rPr>
              <a:t>Hgb: </a:t>
            </a:r>
            <a:r>
              <a:rPr lang="en-US" dirty="0">
                <a:solidFill>
                  <a:srgbClr val="C00000"/>
                </a:solidFill>
                <a:latin typeface="Oswald" pitchFamily="2" charset="77"/>
              </a:rPr>
              <a:t>8.7 g/dL</a:t>
            </a:r>
          </a:p>
          <a:p>
            <a:pPr lvl="1"/>
            <a:r>
              <a:rPr lang="en-US" dirty="0">
                <a:latin typeface="Oswald" pitchFamily="2" charset="77"/>
              </a:rPr>
              <a:t>HCT: </a:t>
            </a:r>
            <a:r>
              <a:rPr lang="en-US" dirty="0">
                <a:solidFill>
                  <a:srgbClr val="C00000"/>
                </a:solidFill>
                <a:latin typeface="Oswald" pitchFamily="2" charset="77"/>
              </a:rPr>
              <a:t>28.1%</a:t>
            </a:r>
          </a:p>
          <a:p>
            <a:pPr lvl="1"/>
            <a:r>
              <a:rPr lang="en-US" dirty="0">
                <a:latin typeface="Oswald" pitchFamily="2" charset="77"/>
              </a:rPr>
              <a:t>MCV: </a:t>
            </a:r>
            <a:r>
              <a:rPr lang="en-US" dirty="0">
                <a:solidFill>
                  <a:srgbClr val="C00000"/>
                </a:solidFill>
                <a:latin typeface="Oswald" pitchFamily="2" charset="77"/>
              </a:rPr>
              <a:t>77</a:t>
            </a:r>
          </a:p>
          <a:p>
            <a:pPr lvl="1"/>
            <a:r>
              <a:rPr lang="en-US" dirty="0">
                <a:latin typeface="Oswald" pitchFamily="2" charset="77"/>
              </a:rPr>
              <a:t>Platelets: </a:t>
            </a:r>
            <a:r>
              <a:rPr lang="en-US" dirty="0">
                <a:solidFill>
                  <a:srgbClr val="0070C0"/>
                </a:solidFill>
                <a:latin typeface="Oswald" pitchFamily="2" charset="77"/>
              </a:rPr>
              <a:t>800 K/µL</a:t>
            </a:r>
          </a:p>
          <a:p>
            <a:r>
              <a:rPr lang="en-US" dirty="0">
                <a:latin typeface="Oswald" pitchFamily="2" charset="77"/>
              </a:rPr>
              <a:t>CMP:</a:t>
            </a:r>
          </a:p>
          <a:p>
            <a:pPr lvl="1"/>
            <a:r>
              <a:rPr lang="en-US" dirty="0">
                <a:latin typeface="Oswald" pitchFamily="2" charset="77"/>
              </a:rPr>
              <a:t>Na</a:t>
            </a:r>
            <a:r>
              <a:rPr lang="en-US" baseline="30000" dirty="0">
                <a:latin typeface="Oswald" pitchFamily="2" charset="77"/>
              </a:rPr>
              <a:t>+</a:t>
            </a:r>
            <a:r>
              <a:rPr lang="en-US" dirty="0">
                <a:latin typeface="Oswald" pitchFamily="2" charset="77"/>
              </a:rPr>
              <a:t>: </a:t>
            </a:r>
            <a:r>
              <a:rPr lang="en-US" dirty="0">
                <a:solidFill>
                  <a:srgbClr val="C00000"/>
                </a:solidFill>
                <a:latin typeface="Oswald" pitchFamily="2" charset="77"/>
              </a:rPr>
              <a:t>128 mmol/L</a:t>
            </a:r>
          </a:p>
          <a:p>
            <a:pPr lvl="1"/>
            <a:r>
              <a:rPr lang="en-US" dirty="0">
                <a:latin typeface="Oswald" pitchFamily="2" charset="77"/>
              </a:rPr>
              <a:t>Cl</a:t>
            </a:r>
            <a:r>
              <a:rPr lang="en-US" baseline="30000" dirty="0">
                <a:latin typeface="Oswald" pitchFamily="2" charset="77"/>
              </a:rPr>
              <a:t>-</a:t>
            </a:r>
            <a:r>
              <a:rPr lang="en-US" dirty="0">
                <a:latin typeface="Oswald" pitchFamily="2" charset="77"/>
              </a:rPr>
              <a:t>: </a:t>
            </a:r>
            <a:r>
              <a:rPr lang="en-US" dirty="0">
                <a:solidFill>
                  <a:srgbClr val="C00000"/>
                </a:solidFill>
                <a:latin typeface="Oswald" pitchFamily="2" charset="77"/>
              </a:rPr>
              <a:t>91 mmol/L</a:t>
            </a:r>
          </a:p>
          <a:p>
            <a:pPr lvl="1"/>
            <a:r>
              <a:rPr lang="en-US" dirty="0">
                <a:latin typeface="Oswald" pitchFamily="2" charset="77"/>
              </a:rPr>
              <a:t>Albumin: </a:t>
            </a:r>
            <a:r>
              <a:rPr lang="en-US" dirty="0">
                <a:solidFill>
                  <a:srgbClr val="C00000"/>
                </a:solidFill>
                <a:latin typeface="Oswald" pitchFamily="2" charset="77"/>
              </a:rPr>
              <a:t>3.4 g/dL </a:t>
            </a:r>
          </a:p>
          <a:p>
            <a:pPr lvl="1"/>
            <a:r>
              <a:rPr lang="en-US" dirty="0">
                <a:latin typeface="Oswald" pitchFamily="2" charset="77"/>
              </a:rPr>
              <a:t>AST: 27 U/L</a:t>
            </a:r>
          </a:p>
          <a:p>
            <a:pPr lvl="1"/>
            <a:r>
              <a:rPr lang="en-US" dirty="0">
                <a:latin typeface="Oswald" pitchFamily="2" charset="77"/>
              </a:rPr>
              <a:t>ALT: 14 U/L</a:t>
            </a:r>
          </a:p>
          <a:p>
            <a:pPr lvl="1"/>
            <a:r>
              <a:rPr lang="en-US" dirty="0">
                <a:latin typeface="Oswald" pitchFamily="2" charset="77"/>
              </a:rPr>
              <a:t>Alkaline phosphatase: 146 IU/L</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5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CT Abdomen &amp; Pelvis w/ contrast</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5A9F0E6-8746-E9B8-88A1-E62B1025C3C9}"/>
              </a:ext>
            </a:extLst>
          </p:cNvPr>
          <p:cNvPicPr>
            <a:picLocks noChangeAspect="1"/>
          </p:cNvPicPr>
          <p:nvPr/>
        </p:nvPicPr>
        <p:blipFill>
          <a:blip r:embed="rId3"/>
          <a:stretch>
            <a:fillRect/>
          </a:stretch>
        </p:blipFill>
        <p:spPr>
          <a:xfrm>
            <a:off x="449179" y="1690686"/>
            <a:ext cx="3452138" cy="4750217"/>
          </a:xfrm>
          <a:prstGeom prst="rect">
            <a:avLst/>
          </a:prstGeom>
        </p:spPr>
      </p:pic>
      <p:pic>
        <p:nvPicPr>
          <p:cNvPr id="9" name="Picture 8">
            <a:extLst>
              <a:ext uri="{FF2B5EF4-FFF2-40B4-BE49-F238E27FC236}">
                <a16:creationId xmlns:a16="http://schemas.microsoft.com/office/drawing/2014/main" id="{743DD96A-001C-37DB-B229-62E8C75B58E9}"/>
              </a:ext>
            </a:extLst>
          </p:cNvPr>
          <p:cNvPicPr>
            <a:picLocks noChangeAspect="1"/>
          </p:cNvPicPr>
          <p:nvPr/>
        </p:nvPicPr>
        <p:blipFill>
          <a:blip r:embed="rId4"/>
          <a:stretch>
            <a:fillRect/>
          </a:stretch>
        </p:blipFill>
        <p:spPr>
          <a:xfrm>
            <a:off x="4069368" y="1690686"/>
            <a:ext cx="3717160" cy="4750217"/>
          </a:xfrm>
          <a:prstGeom prst="rect">
            <a:avLst/>
          </a:prstGeom>
        </p:spPr>
      </p:pic>
      <p:pic>
        <p:nvPicPr>
          <p:cNvPr id="10" name="Picture 9">
            <a:extLst>
              <a:ext uri="{FF2B5EF4-FFF2-40B4-BE49-F238E27FC236}">
                <a16:creationId xmlns:a16="http://schemas.microsoft.com/office/drawing/2014/main" id="{EA97D5FD-0406-FFF2-D737-6C50C0EABA3D}"/>
              </a:ext>
            </a:extLst>
          </p:cNvPr>
          <p:cNvPicPr>
            <a:picLocks noChangeAspect="1"/>
          </p:cNvPicPr>
          <p:nvPr/>
        </p:nvPicPr>
        <p:blipFill>
          <a:blip r:embed="rId5"/>
          <a:stretch>
            <a:fillRect/>
          </a:stretch>
        </p:blipFill>
        <p:spPr>
          <a:xfrm>
            <a:off x="7954580" y="2537033"/>
            <a:ext cx="4024243" cy="3057525"/>
          </a:xfrm>
          <a:prstGeom prst="rect">
            <a:avLst/>
          </a:prstGeom>
        </p:spPr>
      </p:pic>
    </p:spTree>
    <p:extLst>
      <p:ext uri="{BB962C8B-B14F-4D97-AF65-F5344CB8AC3E}">
        <p14:creationId xmlns:p14="http://schemas.microsoft.com/office/powerpoint/2010/main" val="391093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Labs &amp; Imaging</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4"/>
            <a:ext cx="4609204" cy="4867005"/>
          </a:xfrm>
        </p:spPr>
        <p:txBody>
          <a:bodyPr>
            <a:normAutofit lnSpcReduction="10000"/>
          </a:bodyPr>
          <a:lstStyle/>
          <a:p>
            <a:r>
              <a:rPr lang="en-US" dirty="0">
                <a:latin typeface="Oswald" pitchFamily="2" charset="77"/>
              </a:rPr>
              <a:t>CBC:</a:t>
            </a:r>
          </a:p>
          <a:p>
            <a:pPr lvl="1"/>
            <a:r>
              <a:rPr lang="en-US" dirty="0">
                <a:latin typeface="Oswald" pitchFamily="2" charset="77"/>
              </a:rPr>
              <a:t>WBC: </a:t>
            </a:r>
            <a:r>
              <a:rPr lang="en-US" dirty="0">
                <a:solidFill>
                  <a:srgbClr val="0070C0"/>
                </a:solidFill>
                <a:latin typeface="Oswald" pitchFamily="2" charset="77"/>
              </a:rPr>
              <a:t>15.5 K/µL </a:t>
            </a:r>
            <a:r>
              <a:rPr lang="en-US" dirty="0">
                <a:latin typeface="Oswald" pitchFamily="2" charset="77"/>
              </a:rPr>
              <a:t>(neutrophilia)</a:t>
            </a:r>
          </a:p>
          <a:p>
            <a:pPr lvl="1"/>
            <a:r>
              <a:rPr lang="en-US" dirty="0">
                <a:latin typeface="Oswald" pitchFamily="2" charset="77"/>
              </a:rPr>
              <a:t>Hgb: </a:t>
            </a:r>
            <a:r>
              <a:rPr lang="en-US" dirty="0">
                <a:solidFill>
                  <a:srgbClr val="C00000"/>
                </a:solidFill>
                <a:latin typeface="Oswald" pitchFamily="2" charset="77"/>
              </a:rPr>
              <a:t>8.7 g/dL</a:t>
            </a:r>
          </a:p>
          <a:p>
            <a:pPr lvl="1"/>
            <a:r>
              <a:rPr lang="en-US" dirty="0">
                <a:latin typeface="Oswald" pitchFamily="2" charset="77"/>
              </a:rPr>
              <a:t>HCT: </a:t>
            </a:r>
            <a:r>
              <a:rPr lang="en-US" dirty="0">
                <a:solidFill>
                  <a:srgbClr val="C00000"/>
                </a:solidFill>
                <a:latin typeface="Oswald" pitchFamily="2" charset="77"/>
              </a:rPr>
              <a:t>28.1%</a:t>
            </a:r>
          </a:p>
          <a:p>
            <a:pPr lvl="1"/>
            <a:r>
              <a:rPr lang="en-US" dirty="0">
                <a:latin typeface="Oswald" pitchFamily="2" charset="77"/>
              </a:rPr>
              <a:t>MCV: </a:t>
            </a:r>
            <a:r>
              <a:rPr lang="en-US" dirty="0">
                <a:solidFill>
                  <a:srgbClr val="C00000"/>
                </a:solidFill>
                <a:latin typeface="Oswald" pitchFamily="2" charset="77"/>
              </a:rPr>
              <a:t>77</a:t>
            </a:r>
          </a:p>
          <a:p>
            <a:pPr lvl="1"/>
            <a:r>
              <a:rPr lang="en-US" dirty="0">
                <a:latin typeface="Oswald" pitchFamily="2" charset="77"/>
              </a:rPr>
              <a:t>Platelets: </a:t>
            </a:r>
            <a:r>
              <a:rPr lang="en-US" dirty="0">
                <a:solidFill>
                  <a:srgbClr val="0070C0"/>
                </a:solidFill>
                <a:latin typeface="Oswald" pitchFamily="2" charset="77"/>
              </a:rPr>
              <a:t>800 K/µL</a:t>
            </a:r>
          </a:p>
          <a:p>
            <a:r>
              <a:rPr lang="en-US" dirty="0">
                <a:latin typeface="Oswald" pitchFamily="2" charset="77"/>
              </a:rPr>
              <a:t>CMP:</a:t>
            </a:r>
          </a:p>
          <a:p>
            <a:pPr lvl="1"/>
            <a:r>
              <a:rPr lang="en-US" dirty="0">
                <a:latin typeface="Oswald" pitchFamily="2" charset="77"/>
              </a:rPr>
              <a:t>Na</a:t>
            </a:r>
            <a:r>
              <a:rPr lang="en-US" baseline="30000" dirty="0">
                <a:latin typeface="Oswald" pitchFamily="2" charset="77"/>
              </a:rPr>
              <a:t>+</a:t>
            </a:r>
            <a:r>
              <a:rPr lang="en-US" dirty="0">
                <a:latin typeface="Oswald" pitchFamily="2" charset="77"/>
              </a:rPr>
              <a:t>: </a:t>
            </a:r>
            <a:r>
              <a:rPr lang="en-US" dirty="0">
                <a:solidFill>
                  <a:srgbClr val="C00000"/>
                </a:solidFill>
                <a:latin typeface="Oswald" pitchFamily="2" charset="77"/>
              </a:rPr>
              <a:t>128 mmol/L</a:t>
            </a:r>
          </a:p>
          <a:p>
            <a:pPr lvl="1"/>
            <a:r>
              <a:rPr lang="en-US" dirty="0">
                <a:latin typeface="Oswald" pitchFamily="2" charset="77"/>
              </a:rPr>
              <a:t>Cl</a:t>
            </a:r>
            <a:r>
              <a:rPr lang="en-US" baseline="30000" dirty="0">
                <a:latin typeface="Oswald" pitchFamily="2" charset="77"/>
              </a:rPr>
              <a:t>-</a:t>
            </a:r>
            <a:r>
              <a:rPr lang="en-US" dirty="0">
                <a:latin typeface="Oswald" pitchFamily="2" charset="77"/>
              </a:rPr>
              <a:t>: </a:t>
            </a:r>
            <a:r>
              <a:rPr lang="en-US" dirty="0">
                <a:solidFill>
                  <a:srgbClr val="C00000"/>
                </a:solidFill>
                <a:latin typeface="Oswald" pitchFamily="2" charset="77"/>
              </a:rPr>
              <a:t>91 mmol/L</a:t>
            </a:r>
          </a:p>
          <a:p>
            <a:pPr lvl="1"/>
            <a:r>
              <a:rPr lang="en-US" dirty="0">
                <a:latin typeface="Oswald" pitchFamily="2" charset="77"/>
              </a:rPr>
              <a:t>Albumin: </a:t>
            </a:r>
            <a:r>
              <a:rPr lang="en-US" dirty="0">
                <a:solidFill>
                  <a:srgbClr val="C00000"/>
                </a:solidFill>
                <a:latin typeface="Oswald" pitchFamily="2" charset="77"/>
              </a:rPr>
              <a:t>3.4 g/dL </a:t>
            </a:r>
          </a:p>
          <a:p>
            <a:pPr lvl="1"/>
            <a:r>
              <a:rPr lang="en-US" dirty="0">
                <a:latin typeface="Oswald" pitchFamily="2" charset="77"/>
              </a:rPr>
              <a:t>AST: 27 U/L</a:t>
            </a:r>
          </a:p>
          <a:p>
            <a:pPr lvl="1"/>
            <a:r>
              <a:rPr lang="en-US" dirty="0">
                <a:latin typeface="Oswald" pitchFamily="2" charset="77"/>
              </a:rPr>
              <a:t>ALT: 14 U/L</a:t>
            </a:r>
          </a:p>
          <a:p>
            <a:pPr lvl="1"/>
            <a:r>
              <a:rPr lang="en-US" dirty="0">
                <a:latin typeface="Oswald" pitchFamily="2" charset="77"/>
              </a:rPr>
              <a:t>Alkaline phosphatase: 146 IU/L</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C65C46CE-57C9-0EF4-628C-FC8A43FCD406}"/>
              </a:ext>
            </a:extLst>
          </p:cNvPr>
          <p:cNvSpPr txBox="1">
            <a:spLocks/>
          </p:cNvSpPr>
          <p:nvPr/>
        </p:nvSpPr>
        <p:spPr>
          <a:xfrm>
            <a:off x="5058383" y="2975076"/>
            <a:ext cx="6684438" cy="2568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swald" pitchFamily="2" charset="77"/>
              </a:rPr>
              <a:t>CT Abdomen/Pelvis with contrast:</a:t>
            </a:r>
          </a:p>
          <a:p>
            <a:pPr lvl="1"/>
            <a:r>
              <a:rPr lang="en-US" dirty="0">
                <a:latin typeface="Oswald" pitchFamily="2" charset="77"/>
              </a:rPr>
              <a:t>Heterogenous enlarged spleen with internal necrosis and debris occupying the majority of the splenic cavity. There is extension of inflammatory changes and complex collection along the lateral left hepatic lobe up to 5.4 cm. </a:t>
            </a:r>
          </a:p>
          <a:p>
            <a:pPr lvl="1"/>
            <a:r>
              <a:rPr lang="en-US" dirty="0">
                <a:latin typeface="Oswald" pitchFamily="2" charset="77"/>
              </a:rPr>
              <a:t>Marked fecal retention throughout the colon.</a:t>
            </a:r>
          </a:p>
        </p:txBody>
      </p:sp>
    </p:spTree>
    <p:extLst>
      <p:ext uri="{BB962C8B-B14F-4D97-AF65-F5344CB8AC3E}">
        <p14:creationId xmlns:p14="http://schemas.microsoft.com/office/powerpoint/2010/main" val="199099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Labs &amp; Imaging</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4"/>
            <a:ext cx="4609204" cy="4867005"/>
          </a:xfrm>
        </p:spPr>
        <p:txBody>
          <a:bodyPr>
            <a:normAutofit lnSpcReduction="10000"/>
          </a:bodyPr>
          <a:lstStyle/>
          <a:p>
            <a:r>
              <a:rPr lang="en-US" dirty="0">
                <a:latin typeface="Oswald" pitchFamily="2" charset="77"/>
              </a:rPr>
              <a:t>CBC:</a:t>
            </a:r>
          </a:p>
          <a:p>
            <a:pPr lvl="1"/>
            <a:r>
              <a:rPr lang="en-US" dirty="0">
                <a:latin typeface="Oswald" pitchFamily="2" charset="77"/>
              </a:rPr>
              <a:t>WBC: </a:t>
            </a:r>
            <a:r>
              <a:rPr lang="en-US" dirty="0">
                <a:solidFill>
                  <a:srgbClr val="0070C0"/>
                </a:solidFill>
                <a:latin typeface="Oswald" pitchFamily="2" charset="77"/>
              </a:rPr>
              <a:t>15.5 K/µL </a:t>
            </a:r>
            <a:r>
              <a:rPr lang="en-US" dirty="0">
                <a:latin typeface="Oswald" pitchFamily="2" charset="77"/>
              </a:rPr>
              <a:t>(neutrophilia)</a:t>
            </a:r>
          </a:p>
          <a:p>
            <a:pPr lvl="1"/>
            <a:r>
              <a:rPr lang="en-US" dirty="0">
                <a:latin typeface="Oswald" pitchFamily="2" charset="77"/>
              </a:rPr>
              <a:t>Hgb: </a:t>
            </a:r>
            <a:r>
              <a:rPr lang="en-US" dirty="0">
                <a:solidFill>
                  <a:srgbClr val="C00000"/>
                </a:solidFill>
                <a:latin typeface="Oswald" pitchFamily="2" charset="77"/>
              </a:rPr>
              <a:t>8.7 g/dL</a:t>
            </a:r>
          </a:p>
          <a:p>
            <a:pPr lvl="1"/>
            <a:r>
              <a:rPr lang="en-US" dirty="0">
                <a:latin typeface="Oswald" pitchFamily="2" charset="77"/>
              </a:rPr>
              <a:t>HCT: </a:t>
            </a:r>
            <a:r>
              <a:rPr lang="en-US" dirty="0">
                <a:solidFill>
                  <a:srgbClr val="C00000"/>
                </a:solidFill>
                <a:latin typeface="Oswald" pitchFamily="2" charset="77"/>
              </a:rPr>
              <a:t>28.1%</a:t>
            </a:r>
          </a:p>
          <a:p>
            <a:pPr lvl="1"/>
            <a:r>
              <a:rPr lang="en-US" dirty="0">
                <a:latin typeface="Oswald" pitchFamily="2" charset="77"/>
              </a:rPr>
              <a:t>MCV: </a:t>
            </a:r>
            <a:r>
              <a:rPr lang="en-US" dirty="0">
                <a:solidFill>
                  <a:srgbClr val="C00000"/>
                </a:solidFill>
                <a:latin typeface="Oswald" pitchFamily="2" charset="77"/>
              </a:rPr>
              <a:t>77</a:t>
            </a:r>
          </a:p>
          <a:p>
            <a:pPr lvl="1"/>
            <a:r>
              <a:rPr lang="en-US" dirty="0">
                <a:latin typeface="Oswald" pitchFamily="2" charset="77"/>
              </a:rPr>
              <a:t>Platelets: </a:t>
            </a:r>
            <a:r>
              <a:rPr lang="en-US" dirty="0">
                <a:solidFill>
                  <a:srgbClr val="0070C0"/>
                </a:solidFill>
                <a:latin typeface="Oswald" pitchFamily="2" charset="77"/>
              </a:rPr>
              <a:t>800 K/µL</a:t>
            </a:r>
          </a:p>
          <a:p>
            <a:r>
              <a:rPr lang="en-US" dirty="0">
                <a:latin typeface="Oswald" pitchFamily="2" charset="77"/>
              </a:rPr>
              <a:t>CMP:</a:t>
            </a:r>
          </a:p>
          <a:p>
            <a:pPr lvl="1"/>
            <a:r>
              <a:rPr lang="en-US" dirty="0">
                <a:latin typeface="Oswald" pitchFamily="2" charset="77"/>
              </a:rPr>
              <a:t>Na</a:t>
            </a:r>
            <a:r>
              <a:rPr lang="en-US" baseline="30000" dirty="0">
                <a:latin typeface="Oswald" pitchFamily="2" charset="77"/>
              </a:rPr>
              <a:t>+</a:t>
            </a:r>
            <a:r>
              <a:rPr lang="en-US" dirty="0">
                <a:latin typeface="Oswald" pitchFamily="2" charset="77"/>
              </a:rPr>
              <a:t>: </a:t>
            </a:r>
            <a:r>
              <a:rPr lang="en-US" dirty="0">
                <a:solidFill>
                  <a:srgbClr val="C00000"/>
                </a:solidFill>
                <a:latin typeface="Oswald" pitchFamily="2" charset="77"/>
              </a:rPr>
              <a:t>128 mmol/L</a:t>
            </a:r>
          </a:p>
          <a:p>
            <a:pPr lvl="1"/>
            <a:r>
              <a:rPr lang="en-US" dirty="0">
                <a:latin typeface="Oswald" pitchFamily="2" charset="77"/>
              </a:rPr>
              <a:t>Cl</a:t>
            </a:r>
            <a:r>
              <a:rPr lang="en-US" baseline="30000" dirty="0">
                <a:latin typeface="Oswald" pitchFamily="2" charset="77"/>
              </a:rPr>
              <a:t>-</a:t>
            </a:r>
            <a:r>
              <a:rPr lang="en-US" dirty="0">
                <a:latin typeface="Oswald" pitchFamily="2" charset="77"/>
              </a:rPr>
              <a:t>: </a:t>
            </a:r>
            <a:r>
              <a:rPr lang="en-US" dirty="0">
                <a:solidFill>
                  <a:srgbClr val="C00000"/>
                </a:solidFill>
                <a:latin typeface="Oswald" pitchFamily="2" charset="77"/>
              </a:rPr>
              <a:t>91 mmol/L</a:t>
            </a:r>
          </a:p>
          <a:p>
            <a:pPr lvl="1"/>
            <a:r>
              <a:rPr lang="en-US" dirty="0">
                <a:latin typeface="Oswald" pitchFamily="2" charset="77"/>
              </a:rPr>
              <a:t>Albumin: </a:t>
            </a:r>
            <a:r>
              <a:rPr lang="en-US" dirty="0">
                <a:solidFill>
                  <a:srgbClr val="C00000"/>
                </a:solidFill>
                <a:latin typeface="Oswald" pitchFamily="2" charset="77"/>
              </a:rPr>
              <a:t>3.4 g/dL </a:t>
            </a:r>
          </a:p>
          <a:p>
            <a:pPr lvl="1"/>
            <a:r>
              <a:rPr lang="en-US" dirty="0">
                <a:latin typeface="Oswald" pitchFamily="2" charset="77"/>
              </a:rPr>
              <a:t>AST: 27 U/L</a:t>
            </a:r>
          </a:p>
          <a:p>
            <a:pPr lvl="1"/>
            <a:r>
              <a:rPr lang="en-US" dirty="0">
                <a:latin typeface="Oswald" pitchFamily="2" charset="77"/>
              </a:rPr>
              <a:t>ALT: 14 U/L</a:t>
            </a:r>
          </a:p>
          <a:p>
            <a:pPr lvl="1"/>
            <a:r>
              <a:rPr lang="en-US" dirty="0">
                <a:latin typeface="Oswald" pitchFamily="2" charset="77"/>
              </a:rPr>
              <a:t>Alkaline phosphatase: 146 IU/L</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C65C46CE-57C9-0EF4-628C-FC8A43FCD406}"/>
              </a:ext>
            </a:extLst>
          </p:cNvPr>
          <p:cNvSpPr txBox="1">
            <a:spLocks/>
          </p:cNvSpPr>
          <p:nvPr/>
        </p:nvSpPr>
        <p:spPr>
          <a:xfrm>
            <a:off x="5058383" y="2975076"/>
            <a:ext cx="6684438" cy="2568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swald" pitchFamily="2" charset="77"/>
              </a:rPr>
              <a:t>CT Abdomen/Pelvis with contrast:</a:t>
            </a:r>
          </a:p>
          <a:p>
            <a:pPr lvl="1"/>
            <a:r>
              <a:rPr lang="en-US" dirty="0">
                <a:latin typeface="Oswald" pitchFamily="2" charset="77"/>
              </a:rPr>
              <a:t>Heterogenous </a:t>
            </a:r>
            <a:r>
              <a:rPr lang="en-US" dirty="0">
                <a:solidFill>
                  <a:srgbClr val="C00000"/>
                </a:solidFill>
                <a:latin typeface="Oswald" pitchFamily="2" charset="77"/>
              </a:rPr>
              <a:t>enlarged spleen </a:t>
            </a:r>
            <a:r>
              <a:rPr lang="en-US" dirty="0">
                <a:latin typeface="Oswald" pitchFamily="2" charset="77"/>
              </a:rPr>
              <a:t>with </a:t>
            </a:r>
            <a:r>
              <a:rPr lang="en-US" dirty="0">
                <a:solidFill>
                  <a:srgbClr val="C00000"/>
                </a:solidFill>
                <a:latin typeface="Oswald" pitchFamily="2" charset="77"/>
              </a:rPr>
              <a:t>internal necrosis </a:t>
            </a:r>
            <a:r>
              <a:rPr lang="en-US" dirty="0">
                <a:latin typeface="Oswald" pitchFamily="2" charset="77"/>
              </a:rPr>
              <a:t>and </a:t>
            </a:r>
            <a:r>
              <a:rPr lang="en-US" dirty="0">
                <a:solidFill>
                  <a:srgbClr val="C00000"/>
                </a:solidFill>
                <a:latin typeface="Oswald" pitchFamily="2" charset="77"/>
              </a:rPr>
              <a:t>debris</a:t>
            </a:r>
            <a:r>
              <a:rPr lang="en-US" dirty="0">
                <a:latin typeface="Oswald" pitchFamily="2" charset="77"/>
              </a:rPr>
              <a:t> occupying the majority of the splenic cavity. There is extension of inflammatory changes and </a:t>
            </a:r>
            <a:r>
              <a:rPr lang="en-US" dirty="0">
                <a:solidFill>
                  <a:srgbClr val="C00000"/>
                </a:solidFill>
                <a:latin typeface="Oswald" pitchFamily="2" charset="77"/>
              </a:rPr>
              <a:t>complex collection </a:t>
            </a:r>
            <a:r>
              <a:rPr lang="en-US" dirty="0">
                <a:latin typeface="Oswald" pitchFamily="2" charset="77"/>
              </a:rPr>
              <a:t>along the </a:t>
            </a:r>
            <a:r>
              <a:rPr lang="en-US" dirty="0">
                <a:solidFill>
                  <a:srgbClr val="C00000"/>
                </a:solidFill>
                <a:latin typeface="Oswald" pitchFamily="2" charset="77"/>
              </a:rPr>
              <a:t>lateral left hepatic lobe </a:t>
            </a:r>
            <a:r>
              <a:rPr lang="en-US" dirty="0">
                <a:latin typeface="Oswald" pitchFamily="2" charset="77"/>
              </a:rPr>
              <a:t>up to 5.4 cm. </a:t>
            </a:r>
          </a:p>
          <a:p>
            <a:pPr lvl="1"/>
            <a:r>
              <a:rPr lang="en-US" dirty="0">
                <a:latin typeface="Oswald" pitchFamily="2" charset="77"/>
              </a:rPr>
              <a:t>Marked </a:t>
            </a:r>
            <a:r>
              <a:rPr lang="en-US" dirty="0">
                <a:solidFill>
                  <a:srgbClr val="C00000"/>
                </a:solidFill>
                <a:latin typeface="Oswald" pitchFamily="2" charset="77"/>
              </a:rPr>
              <a:t>fecal retention </a:t>
            </a:r>
            <a:r>
              <a:rPr lang="en-US" dirty="0">
                <a:latin typeface="Oswald" pitchFamily="2" charset="77"/>
              </a:rPr>
              <a:t>throughout the colon.</a:t>
            </a:r>
          </a:p>
        </p:txBody>
      </p:sp>
    </p:spTree>
    <p:extLst>
      <p:ext uri="{BB962C8B-B14F-4D97-AF65-F5344CB8AC3E}">
        <p14:creationId xmlns:p14="http://schemas.microsoft.com/office/powerpoint/2010/main" val="130900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2792203"/>
            <a:ext cx="11293642" cy="2363457"/>
          </a:xfrm>
        </p:spPr>
        <p:txBody>
          <a:bodyPr>
            <a:normAutofit/>
          </a:bodyPr>
          <a:lstStyle/>
          <a:p>
            <a:r>
              <a:rPr lang="en-US" dirty="0">
                <a:latin typeface="Oswald" pitchFamily="2" charset="77"/>
              </a:rPr>
              <a:t>Next step…?</a:t>
            </a:r>
            <a:br>
              <a:rPr lang="en-US" dirty="0">
                <a:solidFill>
                  <a:schemeClr val="bg1"/>
                </a:solidFill>
                <a:latin typeface="Oswald" pitchFamily="2" charset="77"/>
              </a:rPr>
            </a:br>
            <a:r>
              <a:rPr lang="en-US" dirty="0">
                <a:solidFill>
                  <a:schemeClr val="bg1"/>
                </a:solidFill>
                <a:latin typeface="Oswald" pitchFamily="2" charset="77"/>
              </a:rPr>
              <a:t>								…SURGERY</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72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2792203"/>
            <a:ext cx="11293642" cy="2363457"/>
          </a:xfrm>
        </p:spPr>
        <p:txBody>
          <a:bodyPr>
            <a:normAutofit/>
          </a:bodyPr>
          <a:lstStyle/>
          <a:p>
            <a:r>
              <a:rPr lang="en-US" dirty="0">
                <a:latin typeface="Oswald" pitchFamily="2" charset="77"/>
              </a:rPr>
              <a:t>Next step…?</a:t>
            </a:r>
            <a:br>
              <a:rPr lang="en-US" dirty="0">
                <a:latin typeface="Oswald" pitchFamily="2" charset="77"/>
              </a:rPr>
            </a:br>
            <a:r>
              <a:rPr lang="en-US" dirty="0">
                <a:latin typeface="Oswald" pitchFamily="2" charset="77"/>
              </a:rPr>
              <a:t>								</a:t>
            </a:r>
            <a:r>
              <a:rPr lang="en-US" dirty="0">
                <a:solidFill>
                  <a:srgbClr val="C00000"/>
                </a:solidFill>
                <a:latin typeface="Oswald" pitchFamily="2" charset="77"/>
              </a:rPr>
              <a:t>…SURGERY</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27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583520"/>
            <a:ext cx="5646821" cy="962180"/>
          </a:xfrm>
        </p:spPr>
        <p:txBody>
          <a:bodyPr>
            <a:normAutofit/>
          </a:bodyPr>
          <a:lstStyle/>
          <a:p>
            <a:r>
              <a:rPr lang="en-US" dirty="0">
                <a:latin typeface="Oswald" pitchFamily="2" charset="77"/>
              </a:rPr>
              <a:t>First thing to do?</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parotomy Melbourne | Exploratory Laparotomy Melbourne">
            <a:extLst>
              <a:ext uri="{FF2B5EF4-FFF2-40B4-BE49-F238E27FC236}">
                <a16:creationId xmlns:a16="http://schemas.microsoft.com/office/drawing/2014/main" id="{06217F9F-9D10-DE83-F012-89C90C112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79" y="2857113"/>
            <a:ext cx="6004822" cy="324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68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583520"/>
            <a:ext cx="5646821" cy="962180"/>
          </a:xfrm>
        </p:spPr>
        <p:txBody>
          <a:bodyPr>
            <a:normAutofit/>
          </a:bodyPr>
          <a:lstStyle/>
          <a:p>
            <a:r>
              <a:rPr lang="en-US" dirty="0">
                <a:latin typeface="Oswald" pitchFamily="2" charset="77"/>
              </a:rPr>
              <a:t>First thing to do?</a:t>
            </a:r>
          </a:p>
          <a:p>
            <a:pPr lvl="1"/>
            <a:r>
              <a:rPr lang="en-US" dirty="0">
                <a:latin typeface="Oswald" pitchFamily="2" charset="77"/>
              </a:rPr>
              <a:t>Explore for and evacuate </a:t>
            </a:r>
            <a:r>
              <a:rPr lang="en-US" dirty="0">
                <a:solidFill>
                  <a:srgbClr val="C00000"/>
                </a:solidFill>
                <a:latin typeface="Oswald" pitchFamily="2" charset="77"/>
              </a:rPr>
              <a:t>abscesses</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parotomy Melbourne | Exploratory Laparotomy Melbourne">
            <a:extLst>
              <a:ext uri="{FF2B5EF4-FFF2-40B4-BE49-F238E27FC236}">
                <a16:creationId xmlns:a16="http://schemas.microsoft.com/office/drawing/2014/main" id="{06217F9F-9D10-DE83-F012-89C90C112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79" y="2857113"/>
            <a:ext cx="6004822" cy="324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2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583520"/>
            <a:ext cx="5646821" cy="962180"/>
          </a:xfrm>
        </p:spPr>
        <p:txBody>
          <a:bodyPr>
            <a:normAutofit/>
          </a:bodyPr>
          <a:lstStyle/>
          <a:p>
            <a:r>
              <a:rPr lang="en-US" dirty="0">
                <a:latin typeface="Oswald" pitchFamily="2" charset="77"/>
              </a:rPr>
              <a:t>First thing to do?</a:t>
            </a:r>
          </a:p>
          <a:p>
            <a:pPr lvl="1"/>
            <a:r>
              <a:rPr lang="en-US" dirty="0">
                <a:latin typeface="Oswald" pitchFamily="2" charset="77"/>
              </a:rPr>
              <a:t>Explore for and evacuate abscesses</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parotomy Melbourne | Exploratory Laparotomy Melbourne">
            <a:extLst>
              <a:ext uri="{FF2B5EF4-FFF2-40B4-BE49-F238E27FC236}">
                <a16:creationId xmlns:a16="http://schemas.microsoft.com/office/drawing/2014/main" id="{06217F9F-9D10-DE83-F012-89C90C112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79" y="2857113"/>
            <a:ext cx="6004822" cy="32426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swald" pitchFamily="2" charset="77"/>
              </a:rPr>
              <a:t>What did we end up finding?</a:t>
            </a:r>
          </a:p>
          <a:p>
            <a:pPr lvl="1"/>
            <a:r>
              <a:rPr lang="en-US" dirty="0">
                <a:solidFill>
                  <a:schemeClr val="bg1"/>
                </a:solidFill>
                <a:latin typeface="Oswald" pitchFamily="2" charset="77"/>
              </a:rPr>
              <a:t>The spleen was adhered to multiple components of the abdomen</a:t>
            </a:r>
          </a:p>
          <a:p>
            <a:pPr lvl="2"/>
            <a:r>
              <a:rPr lang="en-US" dirty="0">
                <a:solidFill>
                  <a:schemeClr val="bg1"/>
                </a:solidFill>
                <a:latin typeface="Oswald" pitchFamily="2" charset="77"/>
              </a:rPr>
              <a:t>Stomach</a:t>
            </a:r>
          </a:p>
          <a:p>
            <a:pPr lvl="2"/>
            <a:r>
              <a:rPr lang="en-US" dirty="0">
                <a:solidFill>
                  <a:schemeClr val="bg1"/>
                </a:solidFill>
                <a:latin typeface="Oswald" pitchFamily="2" charset="77"/>
              </a:rPr>
              <a:t>Retroperitoneum</a:t>
            </a:r>
          </a:p>
          <a:p>
            <a:pPr lvl="2"/>
            <a:r>
              <a:rPr lang="en-US" dirty="0">
                <a:solidFill>
                  <a:schemeClr val="bg1"/>
                </a:solidFill>
                <a:latin typeface="Oswald" pitchFamily="2" charset="77"/>
              </a:rPr>
              <a:t>Pancreas</a:t>
            </a:r>
          </a:p>
          <a:p>
            <a:pPr lvl="2"/>
            <a:r>
              <a:rPr lang="en-US" dirty="0">
                <a:solidFill>
                  <a:schemeClr val="bg1"/>
                </a:solidFill>
                <a:latin typeface="Oswald" pitchFamily="2" charset="77"/>
              </a:rPr>
              <a:t>Left splenic flexure</a:t>
            </a:r>
          </a:p>
        </p:txBody>
      </p:sp>
    </p:spTree>
    <p:extLst>
      <p:ext uri="{BB962C8B-B14F-4D97-AF65-F5344CB8AC3E}">
        <p14:creationId xmlns:p14="http://schemas.microsoft.com/office/powerpoint/2010/main" val="1486963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583520"/>
            <a:ext cx="5646821" cy="962180"/>
          </a:xfrm>
        </p:spPr>
        <p:txBody>
          <a:bodyPr>
            <a:normAutofit/>
          </a:bodyPr>
          <a:lstStyle/>
          <a:p>
            <a:r>
              <a:rPr lang="en-US" dirty="0">
                <a:latin typeface="Oswald" pitchFamily="2" charset="77"/>
              </a:rPr>
              <a:t>First thing to do?</a:t>
            </a:r>
          </a:p>
          <a:p>
            <a:pPr lvl="1"/>
            <a:r>
              <a:rPr lang="en-US" dirty="0">
                <a:latin typeface="Oswald" pitchFamily="2" charset="77"/>
              </a:rPr>
              <a:t>Explore for and evacuate abscesses</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parotomy Melbourne | Exploratory Laparotomy Melbourne">
            <a:extLst>
              <a:ext uri="{FF2B5EF4-FFF2-40B4-BE49-F238E27FC236}">
                <a16:creationId xmlns:a16="http://schemas.microsoft.com/office/drawing/2014/main" id="{06217F9F-9D10-DE83-F012-89C90C112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79" y="2857113"/>
            <a:ext cx="6004822" cy="32426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swald" pitchFamily="2" charset="77"/>
              </a:rPr>
              <a:t>What did we end up finding?</a:t>
            </a:r>
          </a:p>
          <a:p>
            <a:pPr lvl="1"/>
            <a:r>
              <a:rPr lang="en-US" dirty="0">
                <a:latin typeface="Oswald" pitchFamily="2" charset="77"/>
              </a:rPr>
              <a:t>The spleen was adhered to multiple components of the abdomen</a:t>
            </a:r>
          </a:p>
          <a:p>
            <a:pPr lvl="2"/>
            <a:r>
              <a:rPr lang="en-US" dirty="0">
                <a:solidFill>
                  <a:schemeClr val="bg1"/>
                </a:solidFill>
                <a:latin typeface="Oswald" pitchFamily="2" charset="77"/>
              </a:rPr>
              <a:t>Stomach</a:t>
            </a:r>
          </a:p>
          <a:p>
            <a:pPr lvl="2"/>
            <a:r>
              <a:rPr lang="en-US" dirty="0">
                <a:solidFill>
                  <a:schemeClr val="bg1"/>
                </a:solidFill>
                <a:latin typeface="Oswald" pitchFamily="2" charset="77"/>
              </a:rPr>
              <a:t>Retroperitoneum</a:t>
            </a:r>
          </a:p>
          <a:p>
            <a:pPr lvl="2"/>
            <a:r>
              <a:rPr lang="en-US" dirty="0">
                <a:solidFill>
                  <a:schemeClr val="bg1"/>
                </a:solidFill>
                <a:latin typeface="Oswald" pitchFamily="2" charset="77"/>
              </a:rPr>
              <a:t>Pancreas</a:t>
            </a:r>
          </a:p>
          <a:p>
            <a:pPr lvl="2"/>
            <a:r>
              <a:rPr lang="en-US" dirty="0">
                <a:solidFill>
                  <a:schemeClr val="bg1"/>
                </a:solidFill>
                <a:latin typeface="Oswald" pitchFamily="2" charset="77"/>
              </a:rPr>
              <a:t>Left splenic flexure</a:t>
            </a:r>
          </a:p>
        </p:txBody>
      </p:sp>
    </p:spTree>
    <p:extLst>
      <p:ext uri="{BB962C8B-B14F-4D97-AF65-F5344CB8AC3E}">
        <p14:creationId xmlns:p14="http://schemas.microsoft.com/office/powerpoint/2010/main" val="166771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7A26-16BD-DF20-368D-5E68F33A102D}"/>
              </a:ext>
            </a:extLst>
          </p:cNvPr>
          <p:cNvSpPr>
            <a:spLocks noGrp="1"/>
          </p:cNvSpPr>
          <p:nvPr>
            <p:ph type="ctrTitle"/>
          </p:nvPr>
        </p:nvSpPr>
        <p:spPr>
          <a:xfrm>
            <a:off x="418097" y="919939"/>
            <a:ext cx="6330070" cy="2522889"/>
          </a:xfrm>
        </p:spPr>
        <p:txBody>
          <a:bodyPr>
            <a:normAutofit/>
          </a:bodyPr>
          <a:lstStyle/>
          <a:p>
            <a:r>
              <a:rPr lang="en-US" dirty="0">
                <a:latin typeface="Oswald" pitchFamily="2" charset="77"/>
              </a:rPr>
              <a:t>PROFESSOR ROUNDS</a:t>
            </a:r>
          </a:p>
        </p:txBody>
      </p:sp>
      <p:sp>
        <p:nvSpPr>
          <p:cNvPr id="3" name="Subtitle 2">
            <a:extLst>
              <a:ext uri="{FF2B5EF4-FFF2-40B4-BE49-F238E27FC236}">
                <a16:creationId xmlns:a16="http://schemas.microsoft.com/office/drawing/2014/main" id="{BA86A7A5-3581-E358-F37D-ED0BD29E3FBB}"/>
              </a:ext>
            </a:extLst>
          </p:cNvPr>
          <p:cNvSpPr>
            <a:spLocks noGrp="1"/>
          </p:cNvSpPr>
          <p:nvPr>
            <p:ph type="subTitle" idx="1"/>
          </p:nvPr>
        </p:nvSpPr>
        <p:spPr>
          <a:xfrm>
            <a:off x="1993342" y="4105103"/>
            <a:ext cx="3179580" cy="1200899"/>
          </a:xfrm>
        </p:spPr>
        <p:txBody>
          <a:bodyPr>
            <a:normAutofit/>
          </a:bodyPr>
          <a:lstStyle/>
          <a:p>
            <a:r>
              <a:rPr lang="en-US" sz="2000" dirty="0">
                <a:latin typeface="Oswald" pitchFamily="2" charset="77"/>
              </a:rPr>
              <a:t>Luis Helfer</a:t>
            </a:r>
          </a:p>
          <a:p>
            <a:r>
              <a:rPr lang="en-US" sz="2000" dirty="0">
                <a:latin typeface="Oswald" pitchFamily="2" charset="77"/>
              </a:rPr>
              <a:t>Surgery Clerkship</a:t>
            </a:r>
          </a:p>
          <a:p>
            <a:r>
              <a:rPr lang="en-US" sz="2000" dirty="0">
                <a:latin typeface="Oswald" pitchFamily="2" charset="77"/>
              </a:rPr>
              <a:t>09.18.2024</a:t>
            </a:r>
          </a:p>
        </p:txBody>
      </p:sp>
      <p:sp>
        <p:nvSpPr>
          <p:cNvPr id="4" name="Rectangle 3">
            <a:extLst>
              <a:ext uri="{FF2B5EF4-FFF2-40B4-BE49-F238E27FC236}">
                <a16:creationId xmlns:a16="http://schemas.microsoft.com/office/drawing/2014/main" id="{1EC90D70-AF39-6121-3A27-B3E1454B6BA8}"/>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7;p1">
            <a:extLst>
              <a:ext uri="{FF2B5EF4-FFF2-40B4-BE49-F238E27FC236}">
                <a16:creationId xmlns:a16="http://schemas.microsoft.com/office/drawing/2014/main" id="{8ABA9621-FA5F-169D-1248-3946A7886B6A}"/>
              </a:ext>
            </a:extLst>
          </p:cNvPr>
          <p:cNvSpPr/>
          <p:nvPr/>
        </p:nvSpPr>
        <p:spPr>
          <a:xfrm>
            <a:off x="8825915" y="2181384"/>
            <a:ext cx="3091349" cy="3812531"/>
          </a:xfrm>
          <a:prstGeom prst="rect">
            <a:avLst/>
          </a:prstGeom>
          <a:solidFill>
            <a:schemeClr val="tx1">
              <a:lumMod val="75000"/>
              <a:lumOff val="25000"/>
            </a:schemeClr>
          </a:solidFill>
          <a:ln w="12700" cap="flat" cmpd="sng">
            <a:solidFill>
              <a:schemeClr val="tx1">
                <a:lumMod val="75000"/>
                <a:lumOff val="2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9DDD607C-4661-9856-9113-69A78794240E}"/>
              </a:ext>
            </a:extLst>
          </p:cNvPr>
          <p:cNvPicPr>
            <a:picLocks noChangeAspect="1"/>
          </p:cNvPicPr>
          <p:nvPr/>
        </p:nvPicPr>
        <p:blipFill>
          <a:blip r:embed="rId2"/>
          <a:stretch>
            <a:fillRect/>
          </a:stretch>
        </p:blipFill>
        <p:spPr>
          <a:xfrm>
            <a:off x="6748167" y="1553007"/>
            <a:ext cx="4989300" cy="4294531"/>
          </a:xfrm>
          <a:prstGeom prst="rect">
            <a:avLst/>
          </a:prstGeom>
        </p:spPr>
      </p:pic>
      <p:sp>
        <p:nvSpPr>
          <p:cNvPr id="7" name="Rectangle 6">
            <a:extLst>
              <a:ext uri="{FF2B5EF4-FFF2-40B4-BE49-F238E27FC236}">
                <a16:creationId xmlns:a16="http://schemas.microsoft.com/office/drawing/2014/main" id="{4125A05C-30ED-2610-7E5F-C4A0C78C2051}"/>
              </a:ext>
            </a:extLst>
          </p:cNvPr>
          <p:cNvSpPr/>
          <p:nvPr/>
        </p:nvSpPr>
        <p:spPr>
          <a:xfrm>
            <a:off x="10850137" y="2575932"/>
            <a:ext cx="981307" cy="27300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060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583520"/>
            <a:ext cx="5646821" cy="962180"/>
          </a:xfrm>
        </p:spPr>
        <p:txBody>
          <a:bodyPr>
            <a:normAutofit/>
          </a:bodyPr>
          <a:lstStyle/>
          <a:p>
            <a:r>
              <a:rPr lang="en-US" dirty="0">
                <a:latin typeface="Oswald" pitchFamily="2" charset="77"/>
              </a:rPr>
              <a:t>First thing to do?</a:t>
            </a:r>
          </a:p>
          <a:p>
            <a:pPr lvl="1"/>
            <a:r>
              <a:rPr lang="en-US" dirty="0">
                <a:latin typeface="Oswald" pitchFamily="2" charset="77"/>
              </a:rPr>
              <a:t>Explore for and evacuate abscesses</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parotomy Melbourne | Exploratory Laparotomy Melbourne">
            <a:extLst>
              <a:ext uri="{FF2B5EF4-FFF2-40B4-BE49-F238E27FC236}">
                <a16:creationId xmlns:a16="http://schemas.microsoft.com/office/drawing/2014/main" id="{06217F9F-9D10-DE83-F012-89C90C112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79" y="2857113"/>
            <a:ext cx="6004822" cy="32426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swald" pitchFamily="2" charset="77"/>
              </a:rPr>
              <a:t>What did we end up finding?</a:t>
            </a:r>
          </a:p>
          <a:p>
            <a:pPr lvl="1"/>
            <a:r>
              <a:rPr lang="en-US" dirty="0">
                <a:latin typeface="Oswald" pitchFamily="2" charset="77"/>
              </a:rPr>
              <a:t>The spleen was adhered to multiple components of the abdomen</a:t>
            </a:r>
          </a:p>
          <a:p>
            <a:pPr lvl="2"/>
            <a:r>
              <a:rPr lang="en-US" dirty="0">
                <a:latin typeface="Oswald" pitchFamily="2" charset="77"/>
              </a:rPr>
              <a:t>Stomach</a:t>
            </a:r>
          </a:p>
          <a:p>
            <a:pPr lvl="2"/>
            <a:r>
              <a:rPr lang="en-US" dirty="0">
                <a:latin typeface="Oswald" pitchFamily="2" charset="77"/>
              </a:rPr>
              <a:t>Retroperitoneum</a:t>
            </a:r>
          </a:p>
          <a:p>
            <a:pPr lvl="2"/>
            <a:r>
              <a:rPr lang="en-US" dirty="0">
                <a:latin typeface="Oswald" pitchFamily="2" charset="77"/>
              </a:rPr>
              <a:t>Pancreas</a:t>
            </a:r>
          </a:p>
          <a:p>
            <a:pPr lvl="2"/>
            <a:r>
              <a:rPr lang="en-US" dirty="0">
                <a:solidFill>
                  <a:srgbClr val="C00000"/>
                </a:solidFill>
                <a:latin typeface="Oswald" pitchFamily="2" charset="77"/>
              </a:rPr>
              <a:t>Left splenic flexure</a:t>
            </a:r>
          </a:p>
        </p:txBody>
      </p:sp>
      <p:pic>
        <p:nvPicPr>
          <p:cNvPr id="1028" name="Picture 4" descr="Laparoscopic Splenectomy | SpringerLink">
            <a:extLst>
              <a:ext uri="{FF2B5EF4-FFF2-40B4-BE49-F238E27FC236}">
                <a16:creationId xmlns:a16="http://schemas.microsoft.com/office/drawing/2014/main" id="{C43C3D3C-D0AC-137D-5408-409340E8C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072" y="3664028"/>
            <a:ext cx="3613376" cy="306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2578360"/>
            <a:ext cx="5912878" cy="2642637"/>
          </a:xfrm>
        </p:spPr>
        <p:txBody>
          <a:bodyPr>
            <a:normAutofit/>
          </a:bodyPr>
          <a:lstStyle/>
          <a:p>
            <a:r>
              <a:rPr lang="en-US" dirty="0">
                <a:latin typeface="Oswald" pitchFamily="2" charset="77"/>
              </a:rPr>
              <a:t>Once the splenic flexure was freed, we noticed that there was a </a:t>
            </a:r>
            <a:r>
              <a:rPr lang="en-US" dirty="0">
                <a:solidFill>
                  <a:srgbClr val="C00000"/>
                </a:solidFill>
                <a:latin typeface="Oswald" pitchFamily="2" charset="77"/>
              </a:rPr>
              <a:t>small hole </a:t>
            </a:r>
            <a:r>
              <a:rPr lang="en-US" dirty="0">
                <a:latin typeface="Oswald" pitchFamily="2" charset="77"/>
              </a:rPr>
              <a:t>at the </a:t>
            </a:r>
            <a:r>
              <a:rPr lang="en-US" dirty="0">
                <a:solidFill>
                  <a:srgbClr val="C00000"/>
                </a:solidFill>
                <a:latin typeface="Oswald" pitchFamily="2" charset="77"/>
              </a:rPr>
              <a:t>L splenic flexure</a:t>
            </a:r>
          </a:p>
          <a:p>
            <a:r>
              <a:rPr lang="en-US" dirty="0">
                <a:solidFill>
                  <a:schemeClr val="bg1"/>
                </a:solidFill>
                <a:latin typeface="Oswald" pitchFamily="2" charset="77"/>
              </a:rPr>
              <a:t>Given the large amount of contamination in the LUQ, elected to perform the Hartmann procedure</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00000"/>
              </a:solidFill>
              <a:latin typeface="Oswald" pitchFamily="2" charset="77"/>
            </a:endParaRPr>
          </a:p>
        </p:txBody>
      </p:sp>
    </p:spTree>
    <p:extLst>
      <p:ext uri="{BB962C8B-B14F-4D97-AF65-F5344CB8AC3E}">
        <p14:creationId xmlns:p14="http://schemas.microsoft.com/office/powerpoint/2010/main" val="162756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7;p1">
            <a:extLst>
              <a:ext uri="{FF2B5EF4-FFF2-40B4-BE49-F238E27FC236}">
                <a16:creationId xmlns:a16="http://schemas.microsoft.com/office/drawing/2014/main" id="{E5A1D9A5-6F2D-E703-E320-1266396A6A6B}"/>
              </a:ext>
            </a:extLst>
          </p:cNvPr>
          <p:cNvSpPr/>
          <p:nvPr/>
        </p:nvSpPr>
        <p:spPr>
          <a:xfrm>
            <a:off x="6948948" y="2312185"/>
            <a:ext cx="4962003" cy="3583792"/>
          </a:xfrm>
          <a:prstGeom prst="rect">
            <a:avLst/>
          </a:prstGeom>
          <a:solidFill>
            <a:schemeClr val="tx1">
              <a:lumMod val="75000"/>
              <a:lumOff val="25000"/>
            </a:schemeClr>
          </a:solidFill>
          <a:ln w="12700" cap="flat" cmpd="sng">
            <a:solidFill>
              <a:schemeClr val="tx1">
                <a:lumMod val="75000"/>
                <a:lumOff val="2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2578360"/>
            <a:ext cx="5912878" cy="2642637"/>
          </a:xfrm>
        </p:spPr>
        <p:txBody>
          <a:bodyPr>
            <a:normAutofit/>
          </a:bodyPr>
          <a:lstStyle/>
          <a:p>
            <a:r>
              <a:rPr lang="en-US" dirty="0">
                <a:latin typeface="Oswald" pitchFamily="2" charset="77"/>
              </a:rPr>
              <a:t>Once the splenic flexure was freed, we noticed that there was a </a:t>
            </a:r>
            <a:r>
              <a:rPr lang="en-US" dirty="0">
                <a:solidFill>
                  <a:srgbClr val="C00000"/>
                </a:solidFill>
                <a:latin typeface="Oswald" pitchFamily="2" charset="77"/>
              </a:rPr>
              <a:t>small hole </a:t>
            </a:r>
            <a:r>
              <a:rPr lang="en-US" dirty="0">
                <a:latin typeface="Oswald" pitchFamily="2" charset="77"/>
              </a:rPr>
              <a:t>at the </a:t>
            </a:r>
            <a:r>
              <a:rPr lang="en-US" dirty="0">
                <a:solidFill>
                  <a:srgbClr val="C00000"/>
                </a:solidFill>
                <a:latin typeface="Oswald" pitchFamily="2" charset="77"/>
              </a:rPr>
              <a:t>L splenic flexure</a:t>
            </a:r>
          </a:p>
          <a:p>
            <a:r>
              <a:rPr lang="en-US" dirty="0">
                <a:latin typeface="Oswald" pitchFamily="2" charset="77"/>
              </a:rPr>
              <a:t>Given the large amount of contamination in the LUQ, elected to perform the </a:t>
            </a:r>
            <a:r>
              <a:rPr lang="en-US" dirty="0">
                <a:solidFill>
                  <a:srgbClr val="C00000"/>
                </a:solidFill>
                <a:latin typeface="Oswald" pitchFamily="2" charset="77"/>
              </a:rPr>
              <a:t>Hartmann procedure</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00000"/>
              </a:solidFill>
              <a:latin typeface="Oswald" pitchFamily="2" charset="77"/>
            </a:endParaRPr>
          </a:p>
        </p:txBody>
      </p:sp>
      <p:pic>
        <p:nvPicPr>
          <p:cNvPr id="2050" name="Picture 2" descr="Hartmann's operation">
            <a:extLst>
              <a:ext uri="{FF2B5EF4-FFF2-40B4-BE49-F238E27FC236}">
                <a16:creationId xmlns:a16="http://schemas.microsoft.com/office/drawing/2014/main" id="{FC667E8E-D316-51E7-1E50-6F4CE9778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057" y="2107783"/>
            <a:ext cx="5380764" cy="358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246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7;p1">
            <a:extLst>
              <a:ext uri="{FF2B5EF4-FFF2-40B4-BE49-F238E27FC236}">
                <a16:creationId xmlns:a16="http://schemas.microsoft.com/office/drawing/2014/main" id="{E5A1D9A5-6F2D-E703-E320-1266396A6A6B}"/>
              </a:ext>
            </a:extLst>
          </p:cNvPr>
          <p:cNvSpPr/>
          <p:nvPr/>
        </p:nvSpPr>
        <p:spPr>
          <a:xfrm>
            <a:off x="6948948" y="2312185"/>
            <a:ext cx="4962003" cy="3583792"/>
          </a:xfrm>
          <a:prstGeom prst="rect">
            <a:avLst/>
          </a:prstGeom>
          <a:solidFill>
            <a:schemeClr val="tx1">
              <a:lumMod val="75000"/>
              <a:lumOff val="25000"/>
            </a:schemeClr>
          </a:solidFill>
          <a:ln w="12700" cap="flat" cmpd="sng">
            <a:solidFill>
              <a:schemeClr val="tx1">
                <a:lumMod val="75000"/>
                <a:lumOff val="2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2578360"/>
            <a:ext cx="5912878" cy="2642637"/>
          </a:xfrm>
        </p:spPr>
        <p:txBody>
          <a:bodyPr>
            <a:normAutofit/>
          </a:bodyPr>
          <a:lstStyle/>
          <a:p>
            <a:r>
              <a:rPr lang="en-US" dirty="0">
                <a:latin typeface="Oswald" pitchFamily="2" charset="77"/>
              </a:rPr>
              <a:t>Once the splenic flexure was freed, we noticed that there was a </a:t>
            </a:r>
            <a:r>
              <a:rPr lang="en-US" dirty="0">
                <a:solidFill>
                  <a:srgbClr val="C00000"/>
                </a:solidFill>
                <a:latin typeface="Oswald" pitchFamily="2" charset="77"/>
              </a:rPr>
              <a:t>small hole </a:t>
            </a:r>
            <a:r>
              <a:rPr lang="en-US" dirty="0">
                <a:latin typeface="Oswald" pitchFamily="2" charset="77"/>
              </a:rPr>
              <a:t>at the </a:t>
            </a:r>
            <a:r>
              <a:rPr lang="en-US" dirty="0">
                <a:solidFill>
                  <a:srgbClr val="C00000"/>
                </a:solidFill>
                <a:latin typeface="Oswald" pitchFamily="2" charset="77"/>
              </a:rPr>
              <a:t>L splenic flexure</a:t>
            </a:r>
          </a:p>
          <a:p>
            <a:r>
              <a:rPr lang="en-US" dirty="0">
                <a:latin typeface="Oswald" pitchFamily="2" charset="77"/>
              </a:rPr>
              <a:t>Given the large amount of contamination in the LUQ, elected to perform the </a:t>
            </a:r>
            <a:r>
              <a:rPr lang="en-US" dirty="0">
                <a:solidFill>
                  <a:srgbClr val="C00000"/>
                </a:solidFill>
                <a:latin typeface="Oswald" pitchFamily="2" charset="77"/>
              </a:rPr>
              <a:t>Hartmann procedure</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00000"/>
              </a:solidFill>
              <a:latin typeface="Oswald" pitchFamily="2" charset="77"/>
            </a:endParaRPr>
          </a:p>
        </p:txBody>
      </p:sp>
      <p:pic>
        <p:nvPicPr>
          <p:cNvPr id="2050" name="Picture 2" descr="Hartmann's operation">
            <a:extLst>
              <a:ext uri="{FF2B5EF4-FFF2-40B4-BE49-F238E27FC236}">
                <a16:creationId xmlns:a16="http://schemas.microsoft.com/office/drawing/2014/main" id="{FC667E8E-D316-51E7-1E50-6F4CE9778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057" y="2107783"/>
            <a:ext cx="5380764" cy="358379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vidien GIA8038S - GIA DST Series 80MM - 3.8MM, Single Use Reloadable  Staplers, 3/BX - CIA Medical">
            <a:extLst>
              <a:ext uri="{FF2B5EF4-FFF2-40B4-BE49-F238E27FC236}">
                <a16:creationId xmlns:a16="http://schemas.microsoft.com/office/drawing/2014/main" id="{31BD09A6-F356-BF24-C4AA-B5097AD4F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94898"/>
            <a:ext cx="2800527" cy="280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04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7;p1">
            <a:extLst>
              <a:ext uri="{FF2B5EF4-FFF2-40B4-BE49-F238E27FC236}">
                <a16:creationId xmlns:a16="http://schemas.microsoft.com/office/drawing/2014/main" id="{E5A1D9A5-6F2D-E703-E320-1266396A6A6B}"/>
              </a:ext>
            </a:extLst>
          </p:cNvPr>
          <p:cNvSpPr/>
          <p:nvPr/>
        </p:nvSpPr>
        <p:spPr>
          <a:xfrm>
            <a:off x="6948948" y="2312185"/>
            <a:ext cx="4962003" cy="3583792"/>
          </a:xfrm>
          <a:prstGeom prst="rect">
            <a:avLst/>
          </a:prstGeom>
          <a:solidFill>
            <a:schemeClr val="tx1">
              <a:lumMod val="75000"/>
              <a:lumOff val="25000"/>
            </a:schemeClr>
          </a:solidFill>
          <a:ln w="12700" cap="flat" cmpd="sng">
            <a:solidFill>
              <a:schemeClr val="tx1">
                <a:lumMod val="75000"/>
                <a:lumOff val="2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2578360"/>
            <a:ext cx="5912878" cy="2642637"/>
          </a:xfrm>
        </p:spPr>
        <p:txBody>
          <a:bodyPr>
            <a:normAutofit/>
          </a:bodyPr>
          <a:lstStyle/>
          <a:p>
            <a:r>
              <a:rPr lang="en-US" dirty="0">
                <a:latin typeface="Oswald" pitchFamily="2" charset="77"/>
              </a:rPr>
              <a:t>Once the splenic flexure was freed, we noticed that there was a </a:t>
            </a:r>
            <a:r>
              <a:rPr lang="en-US" dirty="0">
                <a:solidFill>
                  <a:srgbClr val="C00000"/>
                </a:solidFill>
                <a:latin typeface="Oswald" pitchFamily="2" charset="77"/>
              </a:rPr>
              <a:t>small hole </a:t>
            </a:r>
            <a:r>
              <a:rPr lang="en-US" dirty="0">
                <a:latin typeface="Oswald" pitchFamily="2" charset="77"/>
              </a:rPr>
              <a:t>at the </a:t>
            </a:r>
            <a:r>
              <a:rPr lang="en-US" dirty="0">
                <a:solidFill>
                  <a:srgbClr val="C00000"/>
                </a:solidFill>
                <a:latin typeface="Oswald" pitchFamily="2" charset="77"/>
              </a:rPr>
              <a:t>L splenic flexure</a:t>
            </a:r>
          </a:p>
          <a:p>
            <a:r>
              <a:rPr lang="en-US" dirty="0">
                <a:latin typeface="Oswald" pitchFamily="2" charset="77"/>
              </a:rPr>
              <a:t>Given the large amount of contamination in the LUQ, elected to perform the </a:t>
            </a:r>
            <a:r>
              <a:rPr lang="en-US" dirty="0">
                <a:solidFill>
                  <a:srgbClr val="C00000"/>
                </a:solidFill>
                <a:latin typeface="Oswald" pitchFamily="2" charset="77"/>
              </a:rPr>
              <a:t>Hartmann procedure</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00000"/>
              </a:solidFill>
              <a:latin typeface="Oswald" pitchFamily="2" charset="77"/>
            </a:endParaRPr>
          </a:p>
        </p:txBody>
      </p:sp>
      <p:pic>
        <p:nvPicPr>
          <p:cNvPr id="2050" name="Picture 2" descr="Hartmann's operation">
            <a:extLst>
              <a:ext uri="{FF2B5EF4-FFF2-40B4-BE49-F238E27FC236}">
                <a16:creationId xmlns:a16="http://schemas.microsoft.com/office/drawing/2014/main" id="{FC667E8E-D316-51E7-1E50-6F4CE9778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057" y="2107783"/>
            <a:ext cx="5380764" cy="358379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ovidien GIA8038S - GIA DST Series 80MM - 3.8MM, Single Use Reloadable  Staplers, 3/BX - CIA Medical">
            <a:extLst>
              <a:ext uri="{FF2B5EF4-FFF2-40B4-BE49-F238E27FC236}">
                <a16:creationId xmlns:a16="http://schemas.microsoft.com/office/drawing/2014/main" id="{31BD09A6-F356-BF24-C4AA-B5097AD4F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94898"/>
            <a:ext cx="2800527" cy="280052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ovidien LigaSure Impact™ Curved Large Jaw Open Sealer/Divider Laparoscopic  Instrument - Save at — Tiger Medical">
            <a:extLst>
              <a:ext uri="{FF2B5EF4-FFF2-40B4-BE49-F238E27FC236}">
                <a16:creationId xmlns:a16="http://schemas.microsoft.com/office/drawing/2014/main" id="{7D85F94F-22E7-71D2-8BEC-ACA323046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327" y="2449238"/>
            <a:ext cx="3864127" cy="311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4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7;p1">
            <a:extLst>
              <a:ext uri="{FF2B5EF4-FFF2-40B4-BE49-F238E27FC236}">
                <a16:creationId xmlns:a16="http://schemas.microsoft.com/office/drawing/2014/main" id="{D9C7D660-74EF-F72D-68BA-94CBA507852B}"/>
              </a:ext>
            </a:extLst>
          </p:cNvPr>
          <p:cNvSpPr/>
          <p:nvPr/>
        </p:nvSpPr>
        <p:spPr>
          <a:xfrm>
            <a:off x="7208322" y="2857113"/>
            <a:ext cx="4714503" cy="2724290"/>
          </a:xfrm>
          <a:prstGeom prst="rect">
            <a:avLst/>
          </a:prstGeom>
          <a:solidFill>
            <a:schemeClr val="tx1">
              <a:lumMod val="75000"/>
              <a:lumOff val="25000"/>
            </a:schemeClr>
          </a:solidFill>
          <a:ln w="12700" cap="flat" cmpd="sng">
            <a:solidFill>
              <a:schemeClr val="tx1">
                <a:lumMod val="75000"/>
                <a:lumOff val="2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2578360"/>
            <a:ext cx="5912878" cy="2642637"/>
          </a:xfrm>
        </p:spPr>
        <p:txBody>
          <a:bodyPr>
            <a:normAutofit/>
          </a:bodyPr>
          <a:lstStyle/>
          <a:p>
            <a:r>
              <a:rPr lang="en-US" dirty="0">
                <a:latin typeface="Oswald" pitchFamily="2" charset="77"/>
              </a:rPr>
              <a:t>Once the splenic flexure was freed, we noticed that there was a </a:t>
            </a:r>
            <a:r>
              <a:rPr lang="en-US" dirty="0">
                <a:solidFill>
                  <a:srgbClr val="C00000"/>
                </a:solidFill>
                <a:latin typeface="Oswald" pitchFamily="2" charset="77"/>
              </a:rPr>
              <a:t>small hole </a:t>
            </a:r>
            <a:r>
              <a:rPr lang="en-US" dirty="0">
                <a:latin typeface="Oswald" pitchFamily="2" charset="77"/>
              </a:rPr>
              <a:t>at the </a:t>
            </a:r>
            <a:r>
              <a:rPr lang="en-US" dirty="0">
                <a:solidFill>
                  <a:srgbClr val="C00000"/>
                </a:solidFill>
                <a:latin typeface="Oswald" pitchFamily="2" charset="77"/>
              </a:rPr>
              <a:t>L splenic flexure</a:t>
            </a:r>
          </a:p>
          <a:p>
            <a:r>
              <a:rPr lang="en-US" dirty="0">
                <a:latin typeface="Oswald" pitchFamily="2" charset="77"/>
              </a:rPr>
              <a:t>Given the large amount of contamination in the LUQ, elected to perform the </a:t>
            </a:r>
            <a:r>
              <a:rPr lang="en-US" dirty="0">
                <a:solidFill>
                  <a:srgbClr val="C00000"/>
                </a:solidFill>
                <a:latin typeface="Oswald" pitchFamily="2" charset="77"/>
              </a:rPr>
              <a:t>Hartmann procedure</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00000"/>
              </a:solidFill>
              <a:latin typeface="Oswald" pitchFamily="2" charset="77"/>
            </a:endParaRPr>
          </a:p>
        </p:txBody>
      </p:sp>
      <p:pic>
        <p:nvPicPr>
          <p:cNvPr id="2052" name="Picture 4" descr="Consent: Hartmann's Procedure - TeachMeSurgery">
            <a:extLst>
              <a:ext uri="{FF2B5EF4-FFF2-40B4-BE49-F238E27FC236}">
                <a16:creationId xmlns:a16="http://schemas.microsoft.com/office/drawing/2014/main" id="{FA3D95FF-3116-A35B-B65D-480E76A2E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935" y="2248068"/>
            <a:ext cx="5629886" cy="311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69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7;p1">
            <a:extLst>
              <a:ext uri="{FF2B5EF4-FFF2-40B4-BE49-F238E27FC236}">
                <a16:creationId xmlns:a16="http://schemas.microsoft.com/office/drawing/2014/main" id="{423B2A2E-8C2F-28D1-189E-8715EC059068}"/>
              </a:ext>
            </a:extLst>
          </p:cNvPr>
          <p:cNvSpPr/>
          <p:nvPr/>
        </p:nvSpPr>
        <p:spPr>
          <a:xfrm>
            <a:off x="3442447" y="2107783"/>
            <a:ext cx="6324129" cy="4454382"/>
          </a:xfrm>
          <a:prstGeom prst="rect">
            <a:avLst/>
          </a:prstGeom>
          <a:solidFill>
            <a:schemeClr val="tx1">
              <a:lumMod val="75000"/>
              <a:lumOff val="25000"/>
            </a:schemeClr>
          </a:solidFill>
          <a:ln w="12700" cap="flat" cmpd="sng">
            <a:solidFill>
              <a:schemeClr val="tx1">
                <a:lumMod val="75000"/>
                <a:lumOff val="2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Spleen!</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00000"/>
              </a:solidFill>
              <a:latin typeface="Oswald" pitchFamily="2" charset="77"/>
            </a:endParaRPr>
          </a:p>
        </p:txBody>
      </p:sp>
      <p:pic>
        <p:nvPicPr>
          <p:cNvPr id="9" name="Picture 8">
            <a:extLst>
              <a:ext uri="{FF2B5EF4-FFF2-40B4-BE49-F238E27FC236}">
                <a16:creationId xmlns:a16="http://schemas.microsoft.com/office/drawing/2014/main" id="{0DB0975C-09A4-44E6-F4BB-B7AA7D092D55}"/>
              </a:ext>
            </a:extLst>
          </p:cNvPr>
          <p:cNvPicPr>
            <a:picLocks noChangeAspect="1"/>
          </p:cNvPicPr>
          <p:nvPr/>
        </p:nvPicPr>
        <p:blipFill>
          <a:blip r:embed="rId3"/>
          <a:stretch>
            <a:fillRect/>
          </a:stretch>
        </p:blipFill>
        <p:spPr>
          <a:xfrm rot="5400000">
            <a:off x="3722077" y="528443"/>
            <a:ext cx="4747846" cy="6858000"/>
          </a:xfrm>
          <a:prstGeom prst="rect">
            <a:avLst/>
          </a:prstGeom>
        </p:spPr>
      </p:pic>
    </p:spTree>
    <p:extLst>
      <p:ext uri="{BB962C8B-B14F-4D97-AF65-F5344CB8AC3E}">
        <p14:creationId xmlns:p14="http://schemas.microsoft.com/office/powerpoint/2010/main" val="1189968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Exploratory Laparotomy w/ Open Splenectomy</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00000"/>
              </a:solidFill>
              <a:latin typeface="Oswald" pitchFamily="2" charset="77"/>
            </a:endParaRPr>
          </a:p>
        </p:txBody>
      </p:sp>
      <p:sp>
        <p:nvSpPr>
          <p:cNvPr id="8" name="Content Placeholder 2">
            <a:extLst>
              <a:ext uri="{FF2B5EF4-FFF2-40B4-BE49-F238E27FC236}">
                <a16:creationId xmlns:a16="http://schemas.microsoft.com/office/drawing/2014/main" id="{EA0BE129-1ABF-78DA-8857-ED6E2EBC6957}"/>
              </a:ext>
            </a:extLst>
          </p:cNvPr>
          <p:cNvSpPr>
            <a:spLocks noGrp="1"/>
          </p:cNvSpPr>
          <p:nvPr>
            <p:ph idx="1"/>
          </p:nvPr>
        </p:nvSpPr>
        <p:spPr>
          <a:xfrm>
            <a:off x="449179" y="1825625"/>
            <a:ext cx="11293642" cy="4351338"/>
          </a:xfrm>
        </p:spPr>
        <p:txBody>
          <a:bodyPr>
            <a:normAutofit/>
          </a:bodyPr>
          <a:lstStyle/>
          <a:p>
            <a:pPr>
              <a:lnSpc>
                <a:spcPct val="150000"/>
              </a:lnSpc>
            </a:pPr>
            <a:r>
              <a:rPr lang="en-US" dirty="0">
                <a:latin typeface="Oswald" pitchFamily="2" charset="77"/>
              </a:rPr>
              <a:t>Ms. “</a:t>
            </a:r>
            <a:r>
              <a:rPr lang="en-US" dirty="0" err="1">
                <a:latin typeface="Oswald" pitchFamily="2" charset="77"/>
              </a:rPr>
              <a:t>Bazo</a:t>
            </a:r>
            <a:r>
              <a:rPr lang="en-US" dirty="0">
                <a:latin typeface="Oswald" pitchFamily="2" charset="77"/>
              </a:rPr>
              <a:t>” initial POD1:</a:t>
            </a:r>
          </a:p>
          <a:p>
            <a:pPr lvl="1">
              <a:lnSpc>
                <a:spcPct val="150000"/>
              </a:lnSpc>
            </a:pPr>
            <a:r>
              <a:rPr lang="en-US" i="1" dirty="0">
                <a:latin typeface="Oswald" pitchFamily="2" charset="77"/>
              </a:rPr>
              <a:t>Not happy with us</a:t>
            </a:r>
          </a:p>
          <a:p>
            <a:pPr lvl="1">
              <a:lnSpc>
                <a:spcPct val="150000"/>
              </a:lnSpc>
            </a:pPr>
            <a:r>
              <a:rPr lang="en-US" dirty="0">
                <a:latin typeface="Oswald" pitchFamily="2" charset="77"/>
              </a:rPr>
              <a:t>Moderate pain – started on PCA pump for self administration</a:t>
            </a:r>
          </a:p>
          <a:p>
            <a:pPr lvl="1">
              <a:lnSpc>
                <a:spcPct val="150000"/>
              </a:lnSpc>
            </a:pPr>
            <a:r>
              <a:rPr lang="en-US" dirty="0">
                <a:latin typeface="Oswald" pitchFamily="2" charset="77"/>
              </a:rPr>
              <a:t>Contacted CODAC; restarted on her daily methadone and fluoxetine </a:t>
            </a:r>
            <a:r>
              <a:rPr lang="en-US" dirty="0" err="1">
                <a:latin typeface="Oswald" pitchFamily="2" charset="77"/>
              </a:rPr>
              <a:t>tx</a:t>
            </a:r>
            <a:endParaRPr lang="en-US" dirty="0">
              <a:latin typeface="Oswald" pitchFamily="2" charset="77"/>
            </a:endParaRPr>
          </a:p>
          <a:p>
            <a:pPr lvl="1">
              <a:lnSpc>
                <a:spcPct val="150000"/>
              </a:lnSpc>
            </a:pPr>
            <a:r>
              <a:rPr lang="en-US" dirty="0">
                <a:latin typeface="Oswald" pitchFamily="2" charset="77"/>
              </a:rPr>
              <a:t>Abx coverage with Zosyn (think about what type of bacterial infection was present)</a:t>
            </a:r>
          </a:p>
          <a:p>
            <a:pPr lvl="1">
              <a:lnSpc>
                <a:spcPct val="150000"/>
              </a:lnSpc>
            </a:pPr>
            <a:r>
              <a:rPr lang="en-US" dirty="0">
                <a:latin typeface="Oswald" pitchFamily="2" charset="77"/>
              </a:rPr>
              <a:t>Post-splenectomy vaccines</a:t>
            </a:r>
          </a:p>
          <a:p>
            <a:pPr lvl="1">
              <a:lnSpc>
                <a:spcPct val="150000"/>
              </a:lnSpc>
            </a:pPr>
            <a:r>
              <a:rPr lang="en-US" dirty="0">
                <a:latin typeface="Oswald" pitchFamily="2" charset="77"/>
              </a:rPr>
              <a:t>Encourage ambulation</a:t>
            </a:r>
          </a:p>
        </p:txBody>
      </p:sp>
    </p:spTree>
    <p:extLst>
      <p:ext uri="{BB962C8B-B14F-4D97-AF65-F5344CB8AC3E}">
        <p14:creationId xmlns:p14="http://schemas.microsoft.com/office/powerpoint/2010/main" val="327245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D6396C0-7983-AD57-77D6-3D47A0C22A6E}"/>
              </a:ext>
            </a:extLst>
          </p:cNvPr>
          <p:cNvSpPr txBox="1">
            <a:spLocks/>
          </p:cNvSpPr>
          <p:nvPr/>
        </p:nvSpPr>
        <p:spPr>
          <a:xfrm>
            <a:off x="6096000" y="1583520"/>
            <a:ext cx="5646821" cy="184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00000"/>
              </a:solidFill>
              <a:latin typeface="Oswald" pitchFamily="2" charset="77"/>
            </a:endParaRPr>
          </a:p>
        </p:txBody>
      </p:sp>
      <p:sp>
        <p:nvSpPr>
          <p:cNvPr id="11" name="Google Shape;97;p1">
            <a:extLst>
              <a:ext uri="{FF2B5EF4-FFF2-40B4-BE49-F238E27FC236}">
                <a16:creationId xmlns:a16="http://schemas.microsoft.com/office/drawing/2014/main" id="{5881EE8F-8613-53D7-58D9-BDDC002B833C}"/>
              </a:ext>
            </a:extLst>
          </p:cNvPr>
          <p:cNvSpPr/>
          <p:nvPr/>
        </p:nvSpPr>
        <p:spPr>
          <a:xfrm>
            <a:off x="3859481" y="2131204"/>
            <a:ext cx="5059930" cy="4566480"/>
          </a:xfrm>
          <a:prstGeom prst="rect">
            <a:avLst/>
          </a:prstGeom>
          <a:solidFill>
            <a:schemeClr val="tx1">
              <a:lumMod val="75000"/>
              <a:lumOff val="25000"/>
            </a:schemeClr>
          </a:solidFill>
          <a:ln w="12700" cap="flat" cmpd="sng">
            <a:solidFill>
              <a:schemeClr val="tx1">
                <a:lumMod val="75000"/>
                <a:lumOff val="2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descr="Medical Questions Cartoons and Comics - funny pictures from CartoonStock">
            <a:extLst>
              <a:ext uri="{FF2B5EF4-FFF2-40B4-BE49-F238E27FC236}">
                <a16:creationId xmlns:a16="http://schemas.microsoft.com/office/drawing/2014/main" id="{907F465A-764C-7F0F-F375-95C01191F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336" y="914266"/>
            <a:ext cx="5295327" cy="5591866"/>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97;p1">
            <a:extLst>
              <a:ext uri="{FF2B5EF4-FFF2-40B4-BE49-F238E27FC236}">
                <a16:creationId xmlns:a16="http://schemas.microsoft.com/office/drawing/2014/main" id="{236C772C-8962-1D4F-0793-B16DBDE6FD05}"/>
              </a:ext>
            </a:extLst>
          </p:cNvPr>
          <p:cNvSpPr/>
          <p:nvPr/>
        </p:nvSpPr>
        <p:spPr>
          <a:xfrm>
            <a:off x="7018316" y="541577"/>
            <a:ext cx="2599759" cy="850391"/>
          </a:xfrm>
          <a:prstGeom prst="rect">
            <a:avLst/>
          </a:prstGeom>
          <a:solidFill>
            <a:schemeClr val="bg1"/>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185525"/>
            <a:ext cx="11293642" cy="1273593"/>
          </a:xfrm>
        </p:spPr>
        <p:txBody>
          <a:bodyPr/>
          <a:lstStyle/>
          <a:p>
            <a:pPr algn="ctr"/>
            <a:r>
              <a:rPr lang="en-US" dirty="0">
                <a:latin typeface="Oswald" pitchFamily="2" charset="77"/>
              </a:rPr>
              <a:t>Questions?</a:t>
            </a:r>
          </a:p>
        </p:txBody>
      </p:sp>
    </p:spTree>
    <p:extLst>
      <p:ext uri="{BB962C8B-B14F-4D97-AF65-F5344CB8AC3E}">
        <p14:creationId xmlns:p14="http://schemas.microsoft.com/office/powerpoint/2010/main" val="9093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HPI</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5"/>
            <a:ext cx="11293642" cy="4351338"/>
          </a:xfrm>
        </p:spPr>
        <p:txBody>
          <a:bodyPr>
            <a:normAutofit lnSpcReduction="10000"/>
          </a:bodyPr>
          <a:lstStyle/>
          <a:p>
            <a:pPr>
              <a:lnSpc>
                <a:spcPct val="150000"/>
              </a:lnSpc>
            </a:pPr>
            <a:r>
              <a:rPr lang="en-US" dirty="0">
                <a:latin typeface="Oswald" pitchFamily="2" charset="77"/>
              </a:rPr>
              <a:t>Ms. “</a:t>
            </a:r>
            <a:r>
              <a:rPr lang="en-US" dirty="0" err="1">
                <a:latin typeface="Oswald" pitchFamily="2" charset="77"/>
              </a:rPr>
              <a:t>Bazo</a:t>
            </a:r>
            <a:r>
              <a:rPr lang="en-US" dirty="0">
                <a:latin typeface="Oswald" pitchFamily="2" charset="77"/>
              </a:rPr>
              <a:t>” is a 49-year-old with PMHx of asthma presenting with abdominal pain and a 2-week history of malaise. She has been feeling unwell for even longer and has had a decreased appetite with 20lbs weight loss over the past month. She has had </a:t>
            </a:r>
            <a:r>
              <a:rPr lang="en-US">
                <a:latin typeface="Oswald" pitchFamily="2" charset="77"/>
              </a:rPr>
              <a:t>nausea but </a:t>
            </a:r>
            <a:r>
              <a:rPr lang="en-US" dirty="0">
                <a:latin typeface="Oswald" pitchFamily="2" charset="77"/>
              </a:rPr>
              <a:t>no vomiting or diarrhea/constipation. She had a fever of 103°F overnight which is what prompted her to come into the ED today. Initially presented to urgent care 2 weeks ago but was told it was a UTI, for which she took antibiotics and AZO for with no improvement in her abdominal pain. </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05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HPI</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5"/>
            <a:ext cx="11293642" cy="4351338"/>
          </a:xfrm>
        </p:spPr>
        <p:txBody>
          <a:bodyPr>
            <a:normAutofit lnSpcReduction="10000"/>
          </a:bodyPr>
          <a:lstStyle/>
          <a:p>
            <a:pPr>
              <a:lnSpc>
                <a:spcPct val="150000"/>
              </a:lnSpc>
            </a:pPr>
            <a:r>
              <a:rPr lang="en-US" dirty="0">
                <a:latin typeface="Oswald" pitchFamily="2" charset="77"/>
              </a:rPr>
              <a:t>Ms. “</a:t>
            </a:r>
            <a:r>
              <a:rPr lang="en-US" dirty="0" err="1">
                <a:latin typeface="Oswald" pitchFamily="2" charset="77"/>
              </a:rPr>
              <a:t>Bazo</a:t>
            </a:r>
            <a:r>
              <a:rPr lang="en-US" dirty="0">
                <a:latin typeface="Oswald" pitchFamily="2" charset="77"/>
              </a:rPr>
              <a:t>” is a 49-year-old with PMHx of asthma presenting with </a:t>
            </a:r>
            <a:r>
              <a:rPr lang="en-US" dirty="0">
                <a:solidFill>
                  <a:srgbClr val="C00000"/>
                </a:solidFill>
                <a:latin typeface="Oswald" pitchFamily="2" charset="77"/>
              </a:rPr>
              <a:t>abdominal pain </a:t>
            </a:r>
            <a:r>
              <a:rPr lang="en-US" dirty="0">
                <a:latin typeface="Oswald" pitchFamily="2" charset="77"/>
              </a:rPr>
              <a:t>and a 2-week history of malaise. She has been feeling unwell for even longer and has had a </a:t>
            </a:r>
            <a:r>
              <a:rPr lang="en-US" dirty="0">
                <a:solidFill>
                  <a:srgbClr val="C00000"/>
                </a:solidFill>
                <a:latin typeface="Oswald" pitchFamily="2" charset="77"/>
              </a:rPr>
              <a:t>decreased appetite </a:t>
            </a:r>
            <a:r>
              <a:rPr lang="en-US" dirty="0">
                <a:latin typeface="Oswald" pitchFamily="2" charset="77"/>
              </a:rPr>
              <a:t>with </a:t>
            </a:r>
            <a:r>
              <a:rPr lang="en-US" dirty="0">
                <a:solidFill>
                  <a:srgbClr val="C00000"/>
                </a:solidFill>
                <a:latin typeface="Oswald" pitchFamily="2" charset="77"/>
              </a:rPr>
              <a:t>20lbs weight loss </a:t>
            </a:r>
            <a:r>
              <a:rPr lang="en-US" dirty="0">
                <a:latin typeface="Oswald" pitchFamily="2" charset="77"/>
              </a:rPr>
              <a:t>over the past month. She has had </a:t>
            </a:r>
            <a:r>
              <a:rPr lang="en-US" dirty="0">
                <a:solidFill>
                  <a:srgbClr val="C00000"/>
                </a:solidFill>
                <a:latin typeface="Oswald" pitchFamily="2" charset="77"/>
              </a:rPr>
              <a:t>nausea </a:t>
            </a:r>
            <a:r>
              <a:rPr lang="en-US" dirty="0">
                <a:latin typeface="Oswald" pitchFamily="2" charset="77"/>
              </a:rPr>
              <a:t>but </a:t>
            </a:r>
            <a:r>
              <a:rPr lang="en-US" dirty="0">
                <a:solidFill>
                  <a:schemeClr val="accent6"/>
                </a:solidFill>
                <a:latin typeface="Oswald" pitchFamily="2" charset="77"/>
              </a:rPr>
              <a:t>no vomiting </a:t>
            </a:r>
            <a:r>
              <a:rPr lang="en-US" dirty="0">
                <a:latin typeface="Oswald" pitchFamily="2" charset="77"/>
              </a:rPr>
              <a:t>or</a:t>
            </a:r>
            <a:r>
              <a:rPr lang="en-US" dirty="0">
                <a:solidFill>
                  <a:schemeClr val="accent6"/>
                </a:solidFill>
                <a:latin typeface="Oswald" pitchFamily="2" charset="77"/>
              </a:rPr>
              <a:t> diarrhea/constipation</a:t>
            </a:r>
            <a:r>
              <a:rPr lang="en-US" dirty="0">
                <a:latin typeface="Oswald" pitchFamily="2" charset="77"/>
              </a:rPr>
              <a:t>. She had a fever of </a:t>
            </a:r>
            <a:r>
              <a:rPr lang="en-US" dirty="0">
                <a:solidFill>
                  <a:srgbClr val="C00000"/>
                </a:solidFill>
                <a:latin typeface="Oswald" pitchFamily="2" charset="77"/>
              </a:rPr>
              <a:t>103°F </a:t>
            </a:r>
            <a:r>
              <a:rPr lang="en-US" dirty="0">
                <a:latin typeface="Oswald" pitchFamily="2" charset="77"/>
              </a:rPr>
              <a:t>overnight which is what prompted her to come into the ED today. Initially presented to urgent care 2 weeks ago but was told it was a </a:t>
            </a:r>
            <a:r>
              <a:rPr lang="en-US" dirty="0">
                <a:solidFill>
                  <a:srgbClr val="C00000"/>
                </a:solidFill>
                <a:latin typeface="Oswald" pitchFamily="2" charset="77"/>
              </a:rPr>
              <a:t>UTI</a:t>
            </a:r>
            <a:r>
              <a:rPr lang="en-US" dirty="0">
                <a:latin typeface="Oswald" pitchFamily="2" charset="77"/>
              </a:rPr>
              <a:t>, for which she took antibiotics and AZO for with </a:t>
            </a:r>
            <a:r>
              <a:rPr lang="en-US" dirty="0">
                <a:solidFill>
                  <a:srgbClr val="C00000"/>
                </a:solidFill>
                <a:latin typeface="Oswald" pitchFamily="2" charset="77"/>
              </a:rPr>
              <a:t>no improvement </a:t>
            </a:r>
            <a:r>
              <a:rPr lang="en-US" dirty="0">
                <a:latin typeface="Oswald" pitchFamily="2" charset="77"/>
              </a:rPr>
              <a:t>in her abdominal pain. </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97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HPI (continued)</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5"/>
            <a:ext cx="11293642" cy="4769728"/>
          </a:xfrm>
        </p:spPr>
        <p:txBody>
          <a:bodyPr>
            <a:normAutofit fontScale="92500" lnSpcReduction="10000"/>
          </a:bodyPr>
          <a:lstStyle/>
          <a:p>
            <a:r>
              <a:rPr lang="en-US" dirty="0">
                <a:latin typeface="Oswald" pitchFamily="2" charset="77"/>
              </a:rPr>
              <a:t>PMHx:</a:t>
            </a:r>
          </a:p>
          <a:p>
            <a:pPr lvl="1"/>
            <a:r>
              <a:rPr lang="en-US" dirty="0">
                <a:latin typeface="Oswald" pitchFamily="2" charset="77"/>
              </a:rPr>
              <a:t>Asthma</a:t>
            </a:r>
          </a:p>
          <a:p>
            <a:pPr lvl="1"/>
            <a:r>
              <a:rPr lang="en-US" dirty="0">
                <a:latin typeface="Oswald" pitchFamily="2" charset="77"/>
              </a:rPr>
              <a:t>Unspecified depressive disorder</a:t>
            </a:r>
          </a:p>
          <a:p>
            <a:pPr lvl="1"/>
            <a:r>
              <a:rPr lang="en-US" dirty="0">
                <a:latin typeface="Oswald" pitchFamily="2" charset="77"/>
              </a:rPr>
              <a:t>Opioid Use Disorder</a:t>
            </a:r>
          </a:p>
          <a:p>
            <a:endParaRPr lang="en-US" dirty="0">
              <a:latin typeface="Oswald" pitchFamily="2" charset="77"/>
            </a:endParaRPr>
          </a:p>
          <a:p>
            <a:r>
              <a:rPr lang="en-US" dirty="0">
                <a:latin typeface="Oswald" pitchFamily="2" charset="77"/>
              </a:rPr>
              <a:t>Past </a:t>
            </a:r>
            <a:r>
              <a:rPr lang="en-US" dirty="0" err="1">
                <a:latin typeface="Oswald" pitchFamily="2" charset="77"/>
              </a:rPr>
              <a:t>SurgHx</a:t>
            </a:r>
            <a:r>
              <a:rPr lang="en-US" dirty="0">
                <a:latin typeface="Oswald" pitchFamily="2" charset="77"/>
              </a:rPr>
              <a:t>:</a:t>
            </a:r>
          </a:p>
          <a:p>
            <a:pPr lvl="1"/>
            <a:r>
              <a:rPr lang="en-US" dirty="0">
                <a:latin typeface="Oswald" pitchFamily="2" charset="77"/>
              </a:rPr>
              <a:t>Laparoscopic appendectomy</a:t>
            </a:r>
          </a:p>
          <a:p>
            <a:pPr lvl="1"/>
            <a:r>
              <a:rPr lang="en-US" dirty="0">
                <a:latin typeface="Oswald" pitchFamily="2" charset="77"/>
              </a:rPr>
              <a:t>Laparoscopic cholecystectomy</a:t>
            </a:r>
          </a:p>
          <a:p>
            <a:endParaRPr lang="en-US" dirty="0">
              <a:latin typeface="Oswald" pitchFamily="2" charset="77"/>
            </a:endParaRPr>
          </a:p>
          <a:p>
            <a:r>
              <a:rPr lang="en-US" dirty="0">
                <a:latin typeface="Oswald" pitchFamily="2" charset="77"/>
              </a:rPr>
              <a:t>Medications:</a:t>
            </a:r>
          </a:p>
          <a:p>
            <a:pPr lvl="1"/>
            <a:r>
              <a:rPr lang="en-US" dirty="0">
                <a:latin typeface="Oswald" pitchFamily="2" charset="77"/>
              </a:rPr>
              <a:t>Methadone 100 mg QD</a:t>
            </a:r>
          </a:p>
          <a:p>
            <a:pPr lvl="1"/>
            <a:r>
              <a:rPr lang="en-US" dirty="0">
                <a:latin typeface="Oswald" pitchFamily="2" charset="77"/>
              </a:rPr>
              <a:t>Fluoxetine 40 mg QD</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Physical Exam</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5"/>
            <a:ext cx="3792081" cy="4351338"/>
          </a:xfrm>
        </p:spPr>
        <p:txBody>
          <a:bodyPr>
            <a:normAutofit/>
          </a:bodyPr>
          <a:lstStyle/>
          <a:p>
            <a:r>
              <a:rPr lang="en-US" dirty="0">
                <a:latin typeface="Oswald" pitchFamily="2" charset="77"/>
              </a:rPr>
              <a:t>VITALS:</a:t>
            </a:r>
          </a:p>
          <a:p>
            <a:pPr lvl="1"/>
            <a:r>
              <a:rPr lang="en-US" dirty="0">
                <a:latin typeface="Oswald" pitchFamily="2" charset="77"/>
              </a:rPr>
              <a:t>T: 37.2°C</a:t>
            </a:r>
          </a:p>
          <a:p>
            <a:pPr lvl="1"/>
            <a:r>
              <a:rPr lang="en-US" dirty="0">
                <a:latin typeface="Oswald" pitchFamily="2" charset="77"/>
              </a:rPr>
              <a:t>HR: 87 bpm (peripheral)</a:t>
            </a:r>
          </a:p>
          <a:p>
            <a:pPr lvl="1"/>
            <a:r>
              <a:rPr lang="en-US" dirty="0">
                <a:latin typeface="Oswald" pitchFamily="2" charset="77"/>
              </a:rPr>
              <a:t>RR: 18 bpm</a:t>
            </a:r>
          </a:p>
          <a:p>
            <a:pPr lvl="1"/>
            <a:r>
              <a:rPr lang="en-US" dirty="0">
                <a:latin typeface="Oswald" pitchFamily="2" charset="77"/>
              </a:rPr>
              <a:t>BP: 109/66 mmHg</a:t>
            </a:r>
          </a:p>
          <a:p>
            <a:pPr lvl="1"/>
            <a:r>
              <a:rPr lang="en-US" dirty="0">
                <a:latin typeface="Oswald" pitchFamily="2" charset="77"/>
              </a:rPr>
              <a:t>SpO</a:t>
            </a:r>
            <a:r>
              <a:rPr lang="en-US" baseline="-25000" dirty="0">
                <a:latin typeface="Oswald" pitchFamily="2" charset="77"/>
              </a:rPr>
              <a:t>2</a:t>
            </a:r>
            <a:r>
              <a:rPr lang="en-US" dirty="0">
                <a:latin typeface="Oswald" pitchFamily="2" charset="77"/>
              </a:rPr>
              <a:t>: 94% (room air)</a:t>
            </a:r>
          </a:p>
          <a:p>
            <a:pPr lvl="1"/>
            <a:r>
              <a:rPr lang="en-US" dirty="0">
                <a:latin typeface="Oswald" pitchFamily="2" charset="77"/>
              </a:rPr>
              <a:t>BMI: 18.90 kg/m</a:t>
            </a:r>
            <a:r>
              <a:rPr lang="en-US" baseline="30000" dirty="0">
                <a:latin typeface="Oswald" pitchFamily="2" charset="77"/>
              </a:rPr>
              <a:t>2</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43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Physical Exam</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5"/>
            <a:ext cx="3792081" cy="4351338"/>
          </a:xfrm>
        </p:spPr>
        <p:txBody>
          <a:bodyPr>
            <a:normAutofit/>
          </a:bodyPr>
          <a:lstStyle/>
          <a:p>
            <a:r>
              <a:rPr lang="en-US" dirty="0">
                <a:latin typeface="Oswald" pitchFamily="2" charset="77"/>
              </a:rPr>
              <a:t>VITALS:</a:t>
            </a:r>
          </a:p>
          <a:p>
            <a:pPr lvl="1"/>
            <a:r>
              <a:rPr lang="en-US" dirty="0">
                <a:latin typeface="Oswald" pitchFamily="2" charset="77"/>
              </a:rPr>
              <a:t>T: 37.2°C</a:t>
            </a:r>
          </a:p>
          <a:p>
            <a:pPr lvl="1"/>
            <a:r>
              <a:rPr lang="en-US" dirty="0">
                <a:latin typeface="Oswald" pitchFamily="2" charset="77"/>
              </a:rPr>
              <a:t>HR: 87 bpm (peripheral)</a:t>
            </a:r>
          </a:p>
          <a:p>
            <a:pPr lvl="1"/>
            <a:r>
              <a:rPr lang="en-US" dirty="0">
                <a:latin typeface="Oswald" pitchFamily="2" charset="77"/>
              </a:rPr>
              <a:t>RR: 18 bpm</a:t>
            </a:r>
          </a:p>
          <a:p>
            <a:pPr lvl="1"/>
            <a:r>
              <a:rPr lang="en-US" dirty="0">
                <a:latin typeface="Oswald" pitchFamily="2" charset="77"/>
              </a:rPr>
              <a:t>BP: 109/66 mmHg</a:t>
            </a:r>
          </a:p>
          <a:p>
            <a:pPr lvl="1"/>
            <a:r>
              <a:rPr lang="en-US" dirty="0">
                <a:latin typeface="Oswald" pitchFamily="2" charset="77"/>
              </a:rPr>
              <a:t>SpO</a:t>
            </a:r>
            <a:r>
              <a:rPr lang="en-US" baseline="-25000" dirty="0">
                <a:latin typeface="Oswald" pitchFamily="2" charset="77"/>
              </a:rPr>
              <a:t>2</a:t>
            </a:r>
            <a:r>
              <a:rPr lang="en-US" dirty="0">
                <a:latin typeface="Oswald" pitchFamily="2" charset="77"/>
              </a:rPr>
              <a:t>: 94% (room air)</a:t>
            </a:r>
          </a:p>
          <a:p>
            <a:pPr lvl="1"/>
            <a:r>
              <a:rPr lang="en-US" dirty="0">
                <a:latin typeface="Oswald" pitchFamily="2" charset="77"/>
              </a:rPr>
              <a:t>BMI: 18.90 kg/m</a:t>
            </a:r>
            <a:r>
              <a:rPr lang="en-US" baseline="30000" dirty="0">
                <a:latin typeface="Oswald" pitchFamily="2" charset="77"/>
              </a:rPr>
              <a:t>2</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F3C4EBC-245C-AA4A-2227-E2A973A01159}"/>
              </a:ext>
            </a:extLst>
          </p:cNvPr>
          <p:cNvSpPr txBox="1">
            <a:spLocks/>
          </p:cNvSpPr>
          <p:nvPr/>
        </p:nvSpPr>
        <p:spPr>
          <a:xfrm>
            <a:off x="4241260" y="1828205"/>
            <a:ext cx="7501561"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swald" pitchFamily="2" charset="77"/>
              </a:rPr>
              <a:t>General: No acute distress, sitting in chair, well developed, well nourished</a:t>
            </a:r>
          </a:p>
          <a:p>
            <a:r>
              <a:rPr lang="en-US" dirty="0">
                <a:latin typeface="Oswald" pitchFamily="2" charset="77"/>
              </a:rPr>
              <a:t>HENT: Normocephalic, atraumatic</a:t>
            </a:r>
          </a:p>
          <a:p>
            <a:r>
              <a:rPr lang="en-US" dirty="0">
                <a:latin typeface="Oswald" pitchFamily="2" charset="77"/>
              </a:rPr>
              <a:t>Lungs: Non-labored breathing</a:t>
            </a:r>
          </a:p>
          <a:p>
            <a:r>
              <a:rPr lang="en-US" dirty="0">
                <a:latin typeface="Oswald" pitchFamily="2" charset="77"/>
              </a:rPr>
              <a:t>Abdominal: Generalized abdominal tenderness (L&gt;R) with no evidence of abdominal distention, no rebound tenderness, no guarding</a:t>
            </a:r>
          </a:p>
          <a:p>
            <a:r>
              <a:rPr lang="en-US" dirty="0">
                <a:latin typeface="Oswald" pitchFamily="2" charset="77"/>
              </a:rPr>
              <a:t>MSK: Moving all extremities symmetrically</a:t>
            </a:r>
          </a:p>
          <a:p>
            <a:r>
              <a:rPr lang="en-US" dirty="0">
                <a:latin typeface="Oswald" pitchFamily="2" charset="77"/>
              </a:rPr>
              <a:t>Skin: No rashes appreciated</a:t>
            </a:r>
          </a:p>
          <a:p>
            <a:r>
              <a:rPr lang="en-US" dirty="0">
                <a:latin typeface="Oswald" pitchFamily="2" charset="77"/>
              </a:rPr>
              <a:t>Neurological: Appropriately interactive, sensation and motor function intact without focal neurological deficits</a:t>
            </a:r>
          </a:p>
          <a:p>
            <a:r>
              <a:rPr lang="en-US" dirty="0">
                <a:latin typeface="Oswald" pitchFamily="2" charset="77"/>
              </a:rPr>
              <a:t>Psychological: Appropriate mood and behavior, A&amp;O x4</a:t>
            </a:r>
          </a:p>
          <a:p>
            <a:endParaRPr lang="en-US" dirty="0">
              <a:latin typeface="Oswald" pitchFamily="2" charset="77"/>
            </a:endParaRPr>
          </a:p>
        </p:txBody>
      </p:sp>
    </p:spTree>
    <p:extLst>
      <p:ext uri="{BB962C8B-B14F-4D97-AF65-F5344CB8AC3E}">
        <p14:creationId xmlns:p14="http://schemas.microsoft.com/office/powerpoint/2010/main" val="138655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Physical Exam</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5"/>
            <a:ext cx="3792081" cy="4351338"/>
          </a:xfrm>
        </p:spPr>
        <p:txBody>
          <a:bodyPr>
            <a:normAutofit/>
          </a:bodyPr>
          <a:lstStyle/>
          <a:p>
            <a:r>
              <a:rPr lang="en-US" dirty="0">
                <a:latin typeface="Oswald" pitchFamily="2" charset="77"/>
              </a:rPr>
              <a:t>VITALS:</a:t>
            </a:r>
          </a:p>
          <a:p>
            <a:pPr lvl="1"/>
            <a:r>
              <a:rPr lang="en-US" dirty="0">
                <a:latin typeface="Oswald" pitchFamily="2" charset="77"/>
              </a:rPr>
              <a:t>T: 37.2°C</a:t>
            </a:r>
          </a:p>
          <a:p>
            <a:pPr lvl="1"/>
            <a:r>
              <a:rPr lang="en-US" dirty="0">
                <a:latin typeface="Oswald" pitchFamily="2" charset="77"/>
              </a:rPr>
              <a:t>HR: 87 bpm (peripheral)</a:t>
            </a:r>
          </a:p>
          <a:p>
            <a:pPr lvl="1"/>
            <a:r>
              <a:rPr lang="en-US" dirty="0">
                <a:latin typeface="Oswald" pitchFamily="2" charset="77"/>
              </a:rPr>
              <a:t>RR: 18 bpm</a:t>
            </a:r>
          </a:p>
          <a:p>
            <a:pPr lvl="1"/>
            <a:r>
              <a:rPr lang="en-US" dirty="0">
                <a:latin typeface="Oswald" pitchFamily="2" charset="77"/>
              </a:rPr>
              <a:t>BP: 109/66 mmHg</a:t>
            </a:r>
          </a:p>
          <a:p>
            <a:pPr lvl="1"/>
            <a:r>
              <a:rPr lang="en-US" dirty="0">
                <a:latin typeface="Oswald" pitchFamily="2" charset="77"/>
              </a:rPr>
              <a:t>SpO</a:t>
            </a:r>
            <a:r>
              <a:rPr lang="en-US" baseline="-25000" dirty="0">
                <a:latin typeface="Oswald" pitchFamily="2" charset="77"/>
              </a:rPr>
              <a:t>2</a:t>
            </a:r>
            <a:r>
              <a:rPr lang="en-US" dirty="0">
                <a:latin typeface="Oswald" pitchFamily="2" charset="77"/>
              </a:rPr>
              <a:t>: 94% (room air)</a:t>
            </a:r>
          </a:p>
          <a:p>
            <a:pPr lvl="1"/>
            <a:r>
              <a:rPr lang="en-US" dirty="0">
                <a:latin typeface="Oswald" pitchFamily="2" charset="77"/>
              </a:rPr>
              <a:t>BMI: 18.90 kg/m</a:t>
            </a:r>
            <a:r>
              <a:rPr lang="en-US" baseline="30000" dirty="0">
                <a:latin typeface="Oswald" pitchFamily="2" charset="77"/>
              </a:rPr>
              <a:t>2</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BF3C4EBC-245C-AA4A-2227-E2A973A01159}"/>
              </a:ext>
            </a:extLst>
          </p:cNvPr>
          <p:cNvSpPr txBox="1">
            <a:spLocks/>
          </p:cNvSpPr>
          <p:nvPr/>
        </p:nvSpPr>
        <p:spPr>
          <a:xfrm>
            <a:off x="4241260" y="1828205"/>
            <a:ext cx="7501561"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swald" pitchFamily="2" charset="77"/>
              </a:rPr>
              <a:t>General: No acute distress, sitting in chair, well developed, well nourished</a:t>
            </a:r>
          </a:p>
          <a:p>
            <a:r>
              <a:rPr lang="en-US" dirty="0">
                <a:latin typeface="Oswald" pitchFamily="2" charset="77"/>
              </a:rPr>
              <a:t>HENT: Normocephalic, atraumatic</a:t>
            </a:r>
          </a:p>
          <a:p>
            <a:r>
              <a:rPr lang="en-US" dirty="0">
                <a:latin typeface="Oswald" pitchFamily="2" charset="77"/>
              </a:rPr>
              <a:t>Lungs: Non-labored breathing</a:t>
            </a:r>
          </a:p>
          <a:p>
            <a:r>
              <a:rPr lang="en-US" dirty="0">
                <a:latin typeface="Oswald" pitchFamily="2" charset="77"/>
              </a:rPr>
              <a:t>Abdominal: </a:t>
            </a:r>
            <a:r>
              <a:rPr lang="en-US" dirty="0">
                <a:solidFill>
                  <a:srgbClr val="C00000"/>
                </a:solidFill>
                <a:latin typeface="Oswald" pitchFamily="2" charset="77"/>
              </a:rPr>
              <a:t>Generalized abdominal tenderness (L&gt;R) </a:t>
            </a:r>
            <a:r>
              <a:rPr lang="en-US" dirty="0">
                <a:latin typeface="Oswald" pitchFamily="2" charset="77"/>
              </a:rPr>
              <a:t>with no evidence of abdominal distention, no rebound tenderness, no guarding</a:t>
            </a:r>
          </a:p>
          <a:p>
            <a:r>
              <a:rPr lang="en-US" dirty="0">
                <a:latin typeface="Oswald" pitchFamily="2" charset="77"/>
              </a:rPr>
              <a:t>MSK: Moving all extremities symmetrically</a:t>
            </a:r>
          </a:p>
          <a:p>
            <a:r>
              <a:rPr lang="en-US" dirty="0">
                <a:latin typeface="Oswald" pitchFamily="2" charset="77"/>
              </a:rPr>
              <a:t>Skin: No rashes appreciated</a:t>
            </a:r>
          </a:p>
          <a:p>
            <a:r>
              <a:rPr lang="en-US" dirty="0">
                <a:latin typeface="Oswald" pitchFamily="2" charset="77"/>
              </a:rPr>
              <a:t>Neurological: Appropriately interactive, sensation and motor function intact without focal neurological deficits</a:t>
            </a:r>
          </a:p>
          <a:p>
            <a:r>
              <a:rPr lang="en-US" dirty="0">
                <a:latin typeface="Oswald" pitchFamily="2" charset="77"/>
              </a:rPr>
              <a:t>Psychological: Appropriate mood and behavior, A&amp;O x4</a:t>
            </a:r>
          </a:p>
          <a:p>
            <a:endParaRPr lang="en-US" dirty="0">
              <a:latin typeface="Oswald" pitchFamily="2" charset="77"/>
            </a:endParaRPr>
          </a:p>
        </p:txBody>
      </p:sp>
    </p:spTree>
    <p:extLst>
      <p:ext uri="{BB962C8B-B14F-4D97-AF65-F5344CB8AC3E}">
        <p14:creationId xmlns:p14="http://schemas.microsoft.com/office/powerpoint/2010/main" val="15688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C9EA-F465-FD5D-5781-86DD91202002}"/>
              </a:ext>
            </a:extLst>
          </p:cNvPr>
          <p:cNvSpPr>
            <a:spLocks noGrp="1"/>
          </p:cNvSpPr>
          <p:nvPr>
            <p:ph type="title"/>
          </p:nvPr>
        </p:nvSpPr>
        <p:spPr>
          <a:xfrm>
            <a:off x="449179" y="417095"/>
            <a:ext cx="11293642" cy="1273593"/>
          </a:xfrm>
        </p:spPr>
        <p:txBody>
          <a:bodyPr/>
          <a:lstStyle/>
          <a:p>
            <a:r>
              <a:rPr lang="en-US" dirty="0">
                <a:latin typeface="Oswald" pitchFamily="2" charset="77"/>
              </a:rPr>
              <a:t>Labs &amp; Imaging</a:t>
            </a:r>
          </a:p>
        </p:txBody>
      </p:sp>
      <p:sp>
        <p:nvSpPr>
          <p:cNvPr id="3" name="Content Placeholder 2">
            <a:extLst>
              <a:ext uri="{FF2B5EF4-FFF2-40B4-BE49-F238E27FC236}">
                <a16:creationId xmlns:a16="http://schemas.microsoft.com/office/drawing/2014/main" id="{DB853119-6CBF-CE45-B24B-70B7EE986FBE}"/>
              </a:ext>
            </a:extLst>
          </p:cNvPr>
          <p:cNvSpPr>
            <a:spLocks noGrp="1"/>
          </p:cNvSpPr>
          <p:nvPr>
            <p:ph idx="1"/>
          </p:nvPr>
        </p:nvSpPr>
        <p:spPr>
          <a:xfrm>
            <a:off x="449179" y="1825624"/>
            <a:ext cx="4609204" cy="4867005"/>
          </a:xfrm>
        </p:spPr>
        <p:txBody>
          <a:bodyPr>
            <a:normAutofit lnSpcReduction="10000"/>
          </a:bodyPr>
          <a:lstStyle/>
          <a:p>
            <a:r>
              <a:rPr lang="en-US" dirty="0">
                <a:latin typeface="Oswald" pitchFamily="2" charset="77"/>
              </a:rPr>
              <a:t>CBC:</a:t>
            </a:r>
          </a:p>
          <a:p>
            <a:pPr lvl="1"/>
            <a:r>
              <a:rPr lang="en-US" dirty="0">
                <a:latin typeface="Oswald" pitchFamily="2" charset="77"/>
              </a:rPr>
              <a:t>WBC: 15.5 K/µL </a:t>
            </a:r>
          </a:p>
          <a:p>
            <a:pPr lvl="1"/>
            <a:r>
              <a:rPr lang="en-US" dirty="0">
                <a:latin typeface="Oswald" pitchFamily="2" charset="77"/>
              </a:rPr>
              <a:t>Hgb: 8.7 g/dL</a:t>
            </a:r>
          </a:p>
          <a:p>
            <a:pPr lvl="1"/>
            <a:r>
              <a:rPr lang="en-US" dirty="0">
                <a:latin typeface="Oswald" pitchFamily="2" charset="77"/>
              </a:rPr>
              <a:t>HCT: 28.1%</a:t>
            </a:r>
          </a:p>
          <a:p>
            <a:pPr lvl="1"/>
            <a:r>
              <a:rPr lang="en-US" dirty="0">
                <a:latin typeface="Oswald" pitchFamily="2" charset="77"/>
              </a:rPr>
              <a:t>MCV: 77</a:t>
            </a:r>
          </a:p>
          <a:p>
            <a:pPr lvl="1"/>
            <a:r>
              <a:rPr lang="en-US" dirty="0">
                <a:latin typeface="Oswald" pitchFamily="2" charset="77"/>
              </a:rPr>
              <a:t>Platelets: 800 K/µLCBC</a:t>
            </a:r>
          </a:p>
          <a:p>
            <a:r>
              <a:rPr lang="en-US" dirty="0">
                <a:latin typeface="Oswald" pitchFamily="2" charset="77"/>
              </a:rPr>
              <a:t>CMP:</a:t>
            </a:r>
          </a:p>
          <a:p>
            <a:pPr lvl="1"/>
            <a:r>
              <a:rPr lang="en-US" dirty="0">
                <a:latin typeface="Oswald" pitchFamily="2" charset="77"/>
              </a:rPr>
              <a:t>Na+: 128 mmol/L</a:t>
            </a:r>
          </a:p>
          <a:p>
            <a:pPr lvl="1"/>
            <a:r>
              <a:rPr lang="en-US" dirty="0">
                <a:latin typeface="Oswald" pitchFamily="2" charset="77"/>
              </a:rPr>
              <a:t>Cl-: 91 mmol/L</a:t>
            </a:r>
          </a:p>
          <a:p>
            <a:pPr lvl="1"/>
            <a:r>
              <a:rPr lang="en-US" dirty="0">
                <a:latin typeface="Oswald" pitchFamily="2" charset="77"/>
              </a:rPr>
              <a:t>Albumin: 3.4 g/dL </a:t>
            </a:r>
          </a:p>
          <a:p>
            <a:pPr lvl="1"/>
            <a:r>
              <a:rPr lang="en-US" dirty="0">
                <a:latin typeface="Oswald" pitchFamily="2" charset="77"/>
              </a:rPr>
              <a:t>AST: 27 U/L</a:t>
            </a:r>
          </a:p>
          <a:p>
            <a:pPr lvl="1"/>
            <a:r>
              <a:rPr lang="en-US" dirty="0">
                <a:latin typeface="Oswald" pitchFamily="2" charset="77"/>
              </a:rPr>
              <a:t>ALT: 14 U/L</a:t>
            </a:r>
          </a:p>
          <a:p>
            <a:pPr lvl="1"/>
            <a:r>
              <a:rPr lang="en-US" dirty="0">
                <a:latin typeface="Oswald" pitchFamily="2" charset="77"/>
              </a:rPr>
              <a:t>Alkaline phosphatase: 146 IU/L</a:t>
            </a:r>
          </a:p>
        </p:txBody>
      </p:sp>
      <p:sp>
        <p:nvSpPr>
          <p:cNvPr id="4" name="Rectangle 3">
            <a:extLst>
              <a:ext uri="{FF2B5EF4-FFF2-40B4-BE49-F238E27FC236}">
                <a16:creationId xmlns:a16="http://schemas.microsoft.com/office/drawing/2014/main" id="{FADF2CAC-6EA6-0706-64D8-C17673BF7B2B}"/>
              </a:ext>
            </a:extLst>
          </p:cNvPr>
          <p:cNvSpPr/>
          <p:nvPr/>
        </p:nvSpPr>
        <p:spPr>
          <a:xfrm>
            <a:off x="0" y="0"/>
            <a:ext cx="12192000" cy="417095"/>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424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1730</TotalTime>
  <Words>1669</Words>
  <Application>Microsoft Macintosh PowerPoint</Application>
  <PresentationFormat>Widescreen</PresentationFormat>
  <Paragraphs>235</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Calibri</vt:lpstr>
      <vt:lpstr>Oswald</vt:lpstr>
      <vt:lpstr>Office Theme</vt:lpstr>
      <vt:lpstr>Surgery Presentation</vt:lpstr>
      <vt:lpstr>PROFESSOR ROUNDS</vt:lpstr>
      <vt:lpstr>HPI</vt:lpstr>
      <vt:lpstr>HPI</vt:lpstr>
      <vt:lpstr>HPI (continued)</vt:lpstr>
      <vt:lpstr>Physical Exam</vt:lpstr>
      <vt:lpstr>Physical Exam</vt:lpstr>
      <vt:lpstr>Physical Exam</vt:lpstr>
      <vt:lpstr>Labs &amp; Imaging</vt:lpstr>
      <vt:lpstr>Labs &amp; Imaging</vt:lpstr>
      <vt:lpstr>CT Abdomen &amp; Pelvis w/ contrast</vt:lpstr>
      <vt:lpstr>Labs &amp; Imaging</vt:lpstr>
      <vt:lpstr>Labs &amp; Imaging</vt:lpstr>
      <vt:lpstr>Next step…?         …SURGERY</vt:lpstr>
      <vt:lpstr>Next step…?         …SURGERY</vt:lpstr>
      <vt:lpstr>Exploratory Laparotomy w/ Open Splenectomy</vt:lpstr>
      <vt:lpstr>Exploratory Laparotomy w/ Open Splenectomy</vt:lpstr>
      <vt:lpstr>Exploratory Laparotomy w/ Open Splenectomy</vt:lpstr>
      <vt:lpstr>Exploratory Laparotomy w/ Open Splenectomy</vt:lpstr>
      <vt:lpstr>Exploratory Laparotomy w/ Open Splenectomy</vt:lpstr>
      <vt:lpstr>Exploratory Laparotomy w/ Open Splenectomy</vt:lpstr>
      <vt:lpstr>Exploratory Laparotomy w/ Open Splenectomy</vt:lpstr>
      <vt:lpstr>Exploratory Laparotomy w/ Open Splenectomy</vt:lpstr>
      <vt:lpstr>Exploratory Laparotomy w/ Open Splenectomy</vt:lpstr>
      <vt:lpstr>Exploratory Laparotomy w/ Open Splenectomy</vt:lpstr>
      <vt:lpstr>Spleen!</vt:lpstr>
      <vt:lpstr>Exploratory Laparotomy w/ Open Splenectomy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Helfer, Luis Antonio - (lhelfer)</dc:creator>
  <cp:lastModifiedBy>Helfer, Luis Antonio - (lhelfer)</cp:lastModifiedBy>
  <cp:revision>15</cp:revision>
  <dcterms:created xsi:type="dcterms:W3CDTF">2024-09-15T01:51:38Z</dcterms:created>
  <dcterms:modified xsi:type="dcterms:W3CDTF">2024-09-19T15:00:42Z</dcterms:modified>
</cp:coreProperties>
</file>