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4" r:id="rId5"/>
    <p:sldId id="259" r:id="rId6"/>
    <p:sldId id="261" r:id="rId7"/>
    <p:sldId id="266" r:id="rId8"/>
    <p:sldId id="267" r:id="rId9"/>
    <p:sldId id="262" r:id="rId10"/>
    <p:sldId id="263" r:id="rId11"/>
    <p:sldId id="265" r:id="rId12"/>
    <p:sldId id="268" r:id="rId13"/>
    <p:sldId id="269" r:id="rId14"/>
    <p:sldId id="270" r:id="rId15"/>
    <p:sldId id="260" r:id="rId16"/>
    <p:sldId id="273" r:id="rId17"/>
    <p:sldId id="275" r:id="rId18"/>
    <p:sldId id="276" r:id="rId19"/>
    <p:sldId id="272" r:id="rId20"/>
    <p:sldId id="271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8"/>
    <p:restoredTop sz="94649"/>
  </p:normalViewPr>
  <p:slideViewPr>
    <p:cSldViewPr snapToGrid="0" snapToObjects="1">
      <p:cViewPr>
        <p:scale>
          <a:sx n="94" d="100"/>
          <a:sy n="94" d="100"/>
        </p:scale>
        <p:origin x="6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4706-1DA4-EA42-969C-441CF68443CD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D983F-3E1F-E44D-BD25-BF9B70BEA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5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Wedge-shaped area of hypoattenuation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D983F-3E1F-E44D-BD25-BF9B70BEA4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radiologic imaging of patients, standard of nonoperative management of blunt splenic injuries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D983F-3E1F-E44D-BD25-BF9B70BEA4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2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D983F-3E1F-E44D-BD25-BF9B70BEA4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0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A3F7-7A81-F843-BA4C-1E8F11CF7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E9094-14E2-E44F-A44E-C5E54065D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EEDB8-8731-B14E-BB40-0A7B4336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324C5-4563-1649-94BC-139D62EB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88C16-546F-8248-97C7-6EA04D6A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CBF7-B2D8-B44F-A2BB-AA0F05FD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3A1F-9726-244B-8299-F4515E224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DE4E-8A60-BC4D-B740-51B21B4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4291F-B826-3441-95C6-68DD28FD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843C-6CF6-7145-9E64-BE19AA3D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0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F05EC-5C6D-CE49-88F1-ED75622AE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CFBC4-0408-2E48-A3B5-D42083173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FD214-718F-A54D-8F78-2CC36E8C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43FD-9708-CD47-93F9-9DA93E26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CF72-7E9D-EE43-8758-DA701231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DF00-B526-894A-874A-ECED6660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36C5-AE2A-7645-90FB-3B6289A0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374F0-33F2-5541-AF5F-C7E2A41B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231B6-1E6E-F046-9064-7614B35E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B2D84-71F9-5546-AA3A-CB2E7CCA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6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BB5E-69CE-1545-B334-998A033D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B7594-11E8-FC47-86C4-970E3482A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B667-996E-6644-B6C1-10809FEE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4481F-C2AA-1A4D-97C4-AAE55CEC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BC3E0-F095-B743-B9B2-132F9AE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4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74C8-3105-6349-9DA7-8EC44100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FCCEF-866B-074A-A43C-47BBB9298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B34B9-6D7E-0849-B3AC-467130048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F7982-AA48-7349-883B-D34B6203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8F079-098A-9A46-9D67-9264B149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AD8F4-B14D-844A-9BBC-465502D2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FADE-92FC-5741-8C15-481F591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77A88-AC4E-8E4A-B772-5C02C3BA9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B96B3-928B-FD44-8A2C-04578ECD5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CAE60-FB6C-1A46-B394-17982DBF2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21676-5133-B549-AD85-E3028C59B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C72D03-8E15-9D42-A624-EFC1115E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12820-23EC-4143-B2F4-B80D1F65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B4140-B21B-9F4E-BC8C-AA252E8F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8281-789F-584A-B7CF-0A744D47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6CEC1-BAA6-DC4B-B421-4AF234B3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1E107-B238-0249-AB7B-B1E92D64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A9A55-BC16-FA4D-A4C5-6F7FC907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DAEFE-13E6-8640-AB96-C94C9152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92470-18EC-544F-A557-A5FD484A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0CABC-1FFD-7A49-9D70-E5F27CEC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C609-5816-E74C-9B1B-00D4A540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7A199-9A34-3349-B33B-127F16CED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7061D-F65D-E245-A101-D8D81F2F1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43625-02B7-C54E-BC13-06E349D0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6D29B-0003-884A-826A-423F7C75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3F545-9E6E-5648-8F2A-447365E3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1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9398-B714-094F-9F99-94998239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88D3E-C916-374B-9380-CD3E36D47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C79EF-4538-D44C-9693-03CBD097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3DCD0-B318-F647-8346-A934AAC9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F0117-2FB4-2F48-A161-54A0C432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85FC1-6D08-3C41-8621-B49014D5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64C7A-0962-3C49-BCDE-46842609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A5CB1-F848-0B40-9515-764595F42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7C5F7-6654-3648-925E-554AF0E3B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19F7-B25A-8645-9973-E10326CB40D6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B875-B040-4A41-BF43-DD00202CF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A446F-C363-1145-90B5-338DD6B40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87D4F-E2FF-254B-98C9-0CD1BECC0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3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338C-623B-D147-BB1E-7F821183A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Surgery Clerkship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B021B-86D9-BC4B-8506-731BE9AD4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Jillian Dawley, MS3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5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06A6-D154-E446-BA2F-F3F1DEF8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03C8-5AED-E84C-BB04-3328FB7DF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 cause of abdominal pain</a:t>
            </a:r>
          </a:p>
          <a:p>
            <a:r>
              <a:rPr lang="en-US" dirty="0"/>
              <a:t>Exact incidence is unclear</a:t>
            </a:r>
          </a:p>
          <a:p>
            <a:r>
              <a:rPr lang="en-US" dirty="0"/>
              <a:t>In CML and myelofibrosis: 50% and 72%</a:t>
            </a:r>
          </a:p>
          <a:p>
            <a:r>
              <a:rPr lang="en-US" dirty="0"/>
              <a:t>Can affect patients of all ages</a:t>
            </a:r>
          </a:p>
          <a:p>
            <a:r>
              <a:rPr lang="en-US" dirty="0"/>
              <a:t>Patients &lt;40 more likely to have underlying hematologic illness</a:t>
            </a:r>
          </a:p>
          <a:p>
            <a:r>
              <a:rPr lang="en-US" dirty="0"/>
              <a:t>Patients &gt;40 more likely due to thromboembolic disease</a:t>
            </a:r>
          </a:p>
          <a:p>
            <a:r>
              <a:rPr lang="en-US" dirty="0"/>
              <a:t>Diagnosis is increasing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6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8D5D-32E9-0946-911B-D07B1705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 - select etiologies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D7A2-F88A-654A-A5B4-C02F87D8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Infiltrative hematologic malignancies, </a:t>
            </a:r>
            <a:r>
              <a:rPr lang="en-US" dirty="0" err="1"/>
              <a:t>esp</a:t>
            </a:r>
            <a:r>
              <a:rPr lang="en-US" dirty="0"/>
              <a:t> CML</a:t>
            </a:r>
          </a:p>
          <a:p>
            <a:pPr lvl="1"/>
            <a:r>
              <a:rPr lang="en-US" dirty="0"/>
              <a:t>Increased splenic mass --&gt; increased splenic oxygen requirements</a:t>
            </a:r>
          </a:p>
          <a:p>
            <a:pPr lvl="1"/>
            <a:r>
              <a:rPr lang="en-US" dirty="0"/>
              <a:t>Anemia of hypersplenism --&gt; decreased oxygen carrying capacity</a:t>
            </a:r>
          </a:p>
          <a:p>
            <a:r>
              <a:rPr lang="en-US" dirty="0"/>
              <a:t>Myelofibrosis</a:t>
            </a:r>
          </a:p>
          <a:p>
            <a:pPr lvl="1"/>
            <a:r>
              <a:rPr lang="en-US" dirty="0"/>
              <a:t>Extramedullary hematopoiesis </a:t>
            </a:r>
            <a:r>
              <a:rPr lang="en-US" dirty="0">
                <a:sym typeface="Wingdings" pitchFamily="2" charset="2"/>
              </a:rPr>
              <a:t> congestion of splenic circulation</a:t>
            </a:r>
          </a:p>
          <a:p>
            <a:r>
              <a:rPr lang="en-US" dirty="0">
                <a:sym typeface="Wingdings" pitchFamily="2" charset="2"/>
              </a:rPr>
              <a:t>Sickle hemoglobinopathies</a:t>
            </a:r>
          </a:p>
          <a:p>
            <a:pPr lvl="1"/>
            <a:r>
              <a:rPr lang="en-US" dirty="0">
                <a:sym typeface="Wingdings" pitchFamily="2" charset="2"/>
              </a:rPr>
              <a:t>Hypoxia/acidosis --&gt; sickling --&gt; crystallization and vascular occlusion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9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6FE87-AE04-C34F-B824-5FE54CF0E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B7A787-37C0-1747-AB3A-4CB93644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C50F9-ADAD-914E-A808-B3C214EC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2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E102-57C2-0F4C-ABB1-E9BEBCC0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9E0A-103C-0C47-A2CD-9EE26034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Asymptomatic infarction discovered incidentally</a:t>
            </a:r>
          </a:p>
          <a:p>
            <a:r>
              <a:rPr lang="en-US" dirty="0"/>
              <a:t>LUQ abdominal pain</a:t>
            </a:r>
          </a:p>
          <a:p>
            <a:pPr lvl="1"/>
            <a:r>
              <a:rPr lang="en-US" dirty="0"/>
              <a:t>Fever, chills</a:t>
            </a:r>
          </a:p>
          <a:p>
            <a:pPr lvl="1"/>
            <a:r>
              <a:rPr lang="en-US" dirty="0"/>
              <a:t>Nausea, vomiting</a:t>
            </a:r>
          </a:p>
          <a:p>
            <a:pPr lvl="1"/>
            <a:r>
              <a:rPr lang="en-US" dirty="0"/>
              <a:t>Pleuritic chest pain</a:t>
            </a:r>
          </a:p>
          <a:p>
            <a:pPr lvl="1"/>
            <a:r>
              <a:rPr lang="en-US" dirty="0"/>
              <a:t>Left shoulder pain (</a:t>
            </a:r>
            <a:r>
              <a:rPr lang="en-US" dirty="0" err="1"/>
              <a:t>Kehr</a:t>
            </a:r>
            <a:r>
              <a:rPr lang="en-US" dirty="0"/>
              <a:t> sign)</a:t>
            </a:r>
          </a:p>
        </p:txBody>
      </p:sp>
    </p:spTree>
    <p:extLst>
      <p:ext uri="{BB962C8B-B14F-4D97-AF65-F5344CB8AC3E}">
        <p14:creationId xmlns:p14="http://schemas.microsoft.com/office/powerpoint/2010/main" val="176116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DEF0-07BC-FA45-9915-9BA404C4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E2F1E-67C4-174C-8D02-A24CCC5D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  <a:p>
            <a:pPr lvl="1"/>
            <a:r>
              <a:rPr lang="en-US" dirty="0"/>
              <a:t>CT with contrast</a:t>
            </a:r>
          </a:p>
          <a:p>
            <a:pPr lvl="1"/>
            <a:r>
              <a:rPr lang="en-US" dirty="0"/>
              <a:t>Angiography</a:t>
            </a:r>
          </a:p>
          <a:p>
            <a:r>
              <a:rPr lang="en-US" dirty="0"/>
              <a:t>Histopathology can help clarify etiology</a:t>
            </a:r>
          </a:p>
        </p:txBody>
      </p:sp>
    </p:spTree>
    <p:extLst>
      <p:ext uri="{BB962C8B-B14F-4D97-AF65-F5344CB8AC3E}">
        <p14:creationId xmlns:p14="http://schemas.microsoft.com/office/powerpoint/2010/main" val="352678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46BAB-9B51-2E40-B543-1442B772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713" y="400713"/>
            <a:ext cx="6056573" cy="60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3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C7F73-04CA-F148-92BE-0255C617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0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C647-162C-4A49-8524-4195F5BF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88F83-4B16-7740-9145-448B2AB9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Pseudocyst formation</a:t>
            </a:r>
          </a:p>
          <a:p>
            <a:r>
              <a:rPr lang="en-US" dirty="0"/>
              <a:t>Abscess</a:t>
            </a:r>
          </a:p>
          <a:p>
            <a:r>
              <a:rPr lang="en-US" dirty="0"/>
              <a:t>Hemorrhage</a:t>
            </a:r>
          </a:p>
          <a:p>
            <a:r>
              <a:rPr lang="en-US" dirty="0"/>
              <a:t>Splenic rupture</a:t>
            </a:r>
          </a:p>
          <a:p>
            <a:r>
              <a:rPr lang="en-US" dirty="0"/>
              <a:t>Aneurysm</a:t>
            </a:r>
          </a:p>
          <a:p>
            <a:r>
              <a:rPr lang="en-US" dirty="0"/>
              <a:t>Sepsis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F4B2-0A85-F945-8574-DB840403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6473-F270-2948-A6DB-51673DDA9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68-year-old female</a:t>
            </a:r>
          </a:p>
          <a:p>
            <a:r>
              <a:rPr lang="en-US" dirty="0"/>
              <a:t>PMHx of bladder prolapse, stage II-III pelvic organ prolapse, SLE, antiphospholipid antibody syndrome, </a:t>
            </a:r>
            <a:r>
              <a:rPr lang="en-US" dirty="0" err="1"/>
              <a:t>Afib</a:t>
            </a:r>
            <a:r>
              <a:rPr lang="en-US" dirty="0"/>
              <a:t> on warfarin, MI, PE, COPD, recurrent UTI, OA, prediabetes, HLD</a:t>
            </a:r>
          </a:p>
          <a:p>
            <a:r>
              <a:rPr lang="en-US" dirty="0" err="1"/>
              <a:t>PSHx</a:t>
            </a:r>
            <a:r>
              <a:rPr lang="en-US" dirty="0"/>
              <a:t> of open chole/</a:t>
            </a:r>
            <a:r>
              <a:rPr lang="en-US" dirty="0" err="1"/>
              <a:t>appy</a:t>
            </a:r>
            <a:r>
              <a:rPr lang="en-US" dirty="0"/>
              <a:t>, colectomy for a "colonic cyst/abscess" with colostomy s/p reversal, hernia repair with mesh, BTL</a:t>
            </a:r>
          </a:p>
          <a:p>
            <a:r>
              <a:rPr lang="en-US" dirty="0"/>
              <a:t>POD1 from laparoscopic hysterectomy and laparoscopic uterosacral ligament suspension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2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CAE5-675F-9147-8A1F-533FB3C8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Treatment/management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466E-3878-B941-9EEF-70F5EBC3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based on disease state</a:t>
            </a:r>
          </a:p>
          <a:p>
            <a:pPr lvl="1"/>
            <a:r>
              <a:rPr lang="en-US" dirty="0"/>
              <a:t>Non-infectious setting: supportive (pain, hydration, antiemetics)</a:t>
            </a:r>
          </a:p>
          <a:p>
            <a:pPr lvl="1"/>
            <a:r>
              <a:rPr lang="en-US" dirty="0"/>
              <a:t>Septic emboli – </a:t>
            </a:r>
            <a:r>
              <a:rPr lang="en-US" dirty="0" err="1"/>
              <a:t>abx</a:t>
            </a:r>
            <a:r>
              <a:rPr lang="en-US" dirty="0"/>
              <a:t>, cardiac evaluation</a:t>
            </a:r>
          </a:p>
          <a:p>
            <a:pPr lvl="1"/>
            <a:r>
              <a:rPr lang="en-US" dirty="0"/>
              <a:t>Treat malignancy</a:t>
            </a:r>
          </a:p>
          <a:p>
            <a:r>
              <a:rPr lang="en-US" dirty="0"/>
              <a:t>Abdominal pain 2/2 uncomplicated splenic infarction resolves in 7-14 days without intervention</a:t>
            </a:r>
          </a:p>
          <a:p>
            <a:r>
              <a:rPr lang="en-US" dirty="0"/>
              <a:t>Indications for surgical intervention – any of those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33448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02FA-983F-2B4C-84E6-00372BC0D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6008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kull&#10;&#10;Description automatically generated with low confidence">
            <a:extLst>
              <a:ext uri="{FF2B5EF4-FFF2-40B4-BE49-F238E27FC236}">
                <a16:creationId xmlns:a16="http://schemas.microsoft.com/office/drawing/2014/main" id="{7F9B4D93-3E03-6A4B-92A9-36948E87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868" y="0"/>
            <a:ext cx="923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0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5CE1-B88D-A047-8098-F9D8C6D7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Splenic infarction -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1FABE-8910-224C-BC7E-9AD81CCB9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Anatomy</a:t>
            </a:r>
          </a:p>
          <a:p>
            <a:r>
              <a:rPr lang="en-US" dirty="0"/>
              <a:t>Etiology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Pathophysiology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Workup</a:t>
            </a:r>
          </a:p>
          <a:p>
            <a:r>
              <a:rPr lang="en-US" dirty="0"/>
              <a:t>Treatment/management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6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3EB4-10B7-8F4F-8B67-C7709C5D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Splenic Infarction –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3FCE5-2B64-7344-B220-5C5B1FD3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799" cy="4351338"/>
          </a:xfrm>
        </p:spPr>
        <p:txBody>
          <a:bodyPr/>
          <a:lstStyle/>
          <a:p>
            <a:r>
              <a:rPr lang="en-US" dirty="0"/>
              <a:t>Compromise to splenic blood supply --&gt; tissue ischemia --&gt; necrosis</a:t>
            </a:r>
          </a:p>
          <a:p>
            <a:r>
              <a:rPr lang="en-US" dirty="0"/>
              <a:t>Arterial or venous occlusion</a:t>
            </a:r>
          </a:p>
          <a:p>
            <a:r>
              <a:rPr lang="en-US" dirty="0"/>
              <a:t>Global or segmental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D29F0-3864-4243-ADA7-D04DEC96F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050" y="1483198"/>
            <a:ext cx="5044743" cy="50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2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77CE-3C04-DA48-9CCA-241438D1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91120-9490-C347-9BBA-D1EDC51D8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258" y="1489571"/>
            <a:ext cx="6307483" cy="50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9902-9FB9-1D42-B25A-FDC6213A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Wandering spleen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00BC1-99EA-1442-A76B-01DA2E72B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Splenic hypermobility resulting from elongation or maldevelopment of the spleen’s suspensory ligaments</a:t>
            </a:r>
          </a:p>
          <a:p>
            <a:r>
              <a:rPr lang="en-US" dirty="0"/>
              <a:t>Congenital or acquired (pregnancy)</a:t>
            </a:r>
          </a:p>
          <a:p>
            <a:r>
              <a:rPr lang="en-US" dirty="0"/>
              <a:t>Rare – incidence of &lt;0.2%</a:t>
            </a:r>
          </a:p>
          <a:p>
            <a:r>
              <a:rPr lang="en-US" dirty="0"/>
              <a:t>Presentations</a:t>
            </a:r>
          </a:p>
          <a:p>
            <a:pPr lvl="1"/>
            <a:r>
              <a:rPr lang="en-US" dirty="0"/>
              <a:t>Asymptomatic, palpable abdominal mass</a:t>
            </a:r>
          </a:p>
          <a:p>
            <a:pPr lvl="1"/>
            <a:r>
              <a:rPr lang="en-US" dirty="0"/>
              <a:t>Acute, chronic or intermittent symptoms due to torsion</a:t>
            </a:r>
          </a:p>
          <a:p>
            <a:r>
              <a:rPr lang="en-US" dirty="0"/>
              <a:t>Long pedicle predisposes to torsion --&gt; infarction</a:t>
            </a:r>
          </a:p>
        </p:txBody>
      </p:sp>
    </p:spTree>
    <p:extLst>
      <p:ext uri="{BB962C8B-B14F-4D97-AF65-F5344CB8AC3E}">
        <p14:creationId xmlns:p14="http://schemas.microsoft.com/office/powerpoint/2010/main" val="279914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1">
            <a:extLst>
              <a:ext uri="{FF2B5EF4-FFF2-40B4-BE49-F238E27FC236}">
                <a16:creationId xmlns:a16="http://schemas.microsoft.com/office/drawing/2014/main" id="{FE8D7992-4786-FD41-9BFC-2EDDF19B1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8" y="0"/>
            <a:ext cx="598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0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7358-4FAC-564F-8BDB-549CA23B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0093-E373-9948-AF64-D04C6230A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Hematologic malignancy, myelofibrosis</a:t>
            </a:r>
          </a:p>
          <a:p>
            <a:r>
              <a:rPr lang="en-US" b="1" dirty="0"/>
              <a:t>Thromboembolic disorders</a:t>
            </a:r>
          </a:p>
          <a:p>
            <a:pPr lvl="1"/>
            <a:r>
              <a:rPr lang="en-US" dirty="0"/>
              <a:t>Atrial fibrillation, endocarditis, PFO, prosthetic valves</a:t>
            </a:r>
          </a:p>
          <a:p>
            <a:r>
              <a:rPr lang="en-US" dirty="0"/>
              <a:t>Hypercoagulable states</a:t>
            </a:r>
          </a:p>
          <a:p>
            <a:pPr lvl="1"/>
            <a:r>
              <a:rPr lang="en-US" dirty="0"/>
              <a:t>SCD, protein C/S deficiency, PV, lupus anticoagulant, exogenous estrogen, malignancy</a:t>
            </a:r>
          </a:p>
          <a:p>
            <a:r>
              <a:rPr lang="en-US" dirty="0"/>
              <a:t>Blunt abdominal trauma</a:t>
            </a:r>
          </a:p>
          <a:p>
            <a:r>
              <a:rPr lang="en-US" dirty="0"/>
              <a:t>Pancreatic disorders</a:t>
            </a:r>
          </a:p>
          <a:p>
            <a:pPr lvl="1"/>
            <a:r>
              <a:rPr lang="en-US" dirty="0"/>
              <a:t>Pancreatitis, compressive pancreatic masses</a:t>
            </a:r>
          </a:p>
        </p:txBody>
      </p:sp>
    </p:spTree>
    <p:extLst>
      <p:ext uri="{BB962C8B-B14F-4D97-AF65-F5344CB8AC3E}">
        <p14:creationId xmlns:p14="http://schemas.microsoft.com/office/powerpoint/2010/main" val="309811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425</Words>
  <Application>Microsoft Macintosh PowerPoint</Application>
  <PresentationFormat>Widescreen</PresentationFormat>
  <Paragraphs>86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Surgery Clerkship Presentation</vt:lpstr>
      <vt:lpstr>Case</vt:lpstr>
      <vt:lpstr>PowerPoint Presentation</vt:lpstr>
      <vt:lpstr>Splenic infarction - outline</vt:lpstr>
      <vt:lpstr>Splenic Infarction – overview </vt:lpstr>
      <vt:lpstr>Anatomy</vt:lpstr>
      <vt:lpstr>Wandering spleen</vt:lpstr>
      <vt:lpstr>PowerPoint Presentation</vt:lpstr>
      <vt:lpstr>Etiology</vt:lpstr>
      <vt:lpstr>Epidemiology</vt:lpstr>
      <vt:lpstr>Pathophysiology - select etiologies</vt:lpstr>
      <vt:lpstr>PowerPoint Presentation</vt:lpstr>
      <vt:lpstr>PowerPoint Presentation</vt:lpstr>
      <vt:lpstr>PowerPoint Presentation</vt:lpstr>
      <vt:lpstr>Presentation</vt:lpstr>
      <vt:lpstr>Workup</vt:lpstr>
      <vt:lpstr>PowerPoint Presentation</vt:lpstr>
      <vt:lpstr>PowerPoint Presentation</vt:lpstr>
      <vt:lpstr>Complications</vt:lpstr>
      <vt:lpstr>Treatment/management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Surgery Clerkship Presentation</dc:title>
  <dc:creator>Dawley, Jillian Carr - (jilliandawley)</dc:creator>
  <cp:lastModifiedBy>Dawley, Jillian Carr - (jilliandawley)</cp:lastModifiedBy>
  <cp:revision>1</cp:revision>
  <dcterms:created xsi:type="dcterms:W3CDTF">2022-05-05T01:13:17Z</dcterms:created>
  <dcterms:modified xsi:type="dcterms:W3CDTF">2022-05-05T03:42:53Z</dcterms:modified>
</cp:coreProperties>
</file>