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0" r:id="rId2"/>
    <p:sldMasterId id="2147483685" r:id="rId3"/>
  </p:sldMasterIdLst>
  <p:notesMasterIdLst>
    <p:notesMasterId r:id="rId14"/>
  </p:notesMasterIdLst>
  <p:handoutMasterIdLst>
    <p:handoutMasterId r:id="rId15"/>
  </p:handoutMasterIdLst>
  <p:sldIdLst>
    <p:sldId id="257" r:id="rId4"/>
    <p:sldId id="266" r:id="rId5"/>
    <p:sldId id="270" r:id="rId6"/>
    <p:sldId id="271" r:id="rId7"/>
    <p:sldId id="265" r:id="rId8"/>
    <p:sldId id="261" r:id="rId9"/>
    <p:sldId id="268" r:id="rId10"/>
    <p:sldId id="267" r:id="rId11"/>
    <p:sldId id="27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8"/>
    <p:restoredTop sz="70563"/>
  </p:normalViewPr>
  <p:slideViewPr>
    <p:cSldViewPr snapToGrid="0" snapToObjects="1">
      <p:cViewPr>
        <p:scale>
          <a:sx n="55" d="100"/>
          <a:sy n="55" d="100"/>
        </p:scale>
        <p:origin x="-6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0A325-AD35-7D41-8374-F1C173978C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BAE5F-8A9E-AD4F-AF38-4A5030A75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7D60-610D-5044-A4C5-74E9AADA2D81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2C482-A662-664E-BF96-735387681F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9B927-7485-3342-84A9-0640AD873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4D40F-660D-7D4B-83D8-BE56EE846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5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83C59-AED4-7E4F-BC42-B8C0DFC0B272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6C972-A07D-FB47-AECE-544844D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this “</a:t>
            </a:r>
            <a:r>
              <a:rPr lang="en-US" dirty="0" err="1"/>
              <a:t>gallscope</a:t>
            </a:r>
            <a:r>
              <a:rPr lang="en-US" dirty="0"/>
              <a:t>” he designed made from gynecologic endoscope instruments. Side viewing endoscope with an instrument channel thru the umbilicus, </a:t>
            </a:r>
            <a:r>
              <a:rPr lang="en-US" dirty="0" err="1"/>
              <a:t>Veress</a:t>
            </a:r>
            <a:r>
              <a:rPr lang="en-US" dirty="0"/>
              <a:t> needle technique for pneumoperitoneum. </a:t>
            </a:r>
          </a:p>
          <a:p>
            <a:endParaRPr lang="en-US" dirty="0"/>
          </a:p>
          <a:p>
            <a:r>
              <a:rPr lang="en-US" dirty="0"/>
              <a:t>Scorned by the </a:t>
            </a:r>
            <a:r>
              <a:rPr lang="en-US" dirty="0" err="1"/>
              <a:t>german</a:t>
            </a:r>
            <a:r>
              <a:rPr lang="en-US" dirty="0"/>
              <a:t> surgical society then received their highest award in 1992</a:t>
            </a:r>
          </a:p>
          <a:p>
            <a:endParaRPr lang="en-US" dirty="0"/>
          </a:p>
          <a:p>
            <a:r>
              <a:rPr lang="en-US" dirty="0"/>
              <a:t>SAGES (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Society of American Gastrointestinal Surgeons (SAGES) </a:t>
            </a:r>
            <a:r>
              <a:rPr lang="en-US" dirty="0"/>
              <a:t>attributed early cholecystectomies to others in 1990 but identified Dr. </a:t>
            </a:r>
            <a:r>
              <a:rPr lang="en-US" dirty="0" err="1"/>
              <a:t>Muhe</a:t>
            </a:r>
            <a:r>
              <a:rPr lang="en-US" dirty="0"/>
              <a:t> as the FIRST in 1999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6C972-A07D-FB47-AECE-544844D069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4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 blood coming out of the </a:t>
            </a:r>
            <a:r>
              <a:rPr lang="en-US" dirty="0" err="1"/>
              <a:t>Veress</a:t>
            </a:r>
            <a:r>
              <a:rPr lang="en-US" dirty="0"/>
              <a:t>’ needle </a:t>
            </a:r>
          </a:p>
          <a:p>
            <a:r>
              <a:rPr lang="en-US" dirty="0"/>
              <a:t>Rarely seen before laparoscopic </a:t>
            </a:r>
          </a:p>
          <a:p>
            <a:r>
              <a:rPr lang="en-US" dirty="0"/>
              <a:t>Rule: general laparoscopy after first trocar insertion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Trocar site bleeding </a:t>
            </a:r>
            <a:r>
              <a:rPr lang="en-US" b="0" i="0" u="none" strike="noStrike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delayed bleeding, the diagnosis of hematoma </a:t>
            </a:r>
            <a:endParaRPr lang="en-US" dirty="0"/>
          </a:p>
          <a:p>
            <a:endParaRPr lang="en-US" dirty="0"/>
          </a:p>
          <a:p>
            <a:r>
              <a:rPr lang="en-US" dirty="0"/>
              <a:t>Entrance: </a:t>
            </a:r>
          </a:p>
          <a:p>
            <a:pPr marL="228600" indent="-228600">
              <a:buAutoNum type="arabicParenR"/>
            </a:pP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Merriweather" pitchFamily="2" charset="77"/>
              </a:rPr>
              <a:t>Veress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Merriweather" pitchFamily="2" charset="77"/>
              </a:rPr>
              <a:t> needle, </a:t>
            </a:r>
          </a:p>
          <a:p>
            <a:pPr marL="228600" indent="-228600">
              <a:buAutoNum type="arabicParenR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Merriweather" pitchFamily="2" charset="77"/>
              </a:rPr>
              <a:t>(2) the open Hasson technique, </a:t>
            </a:r>
          </a:p>
          <a:p>
            <a:pPr marL="228600" indent="-228600">
              <a:buAutoNum type="arabicParenR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Merriweather" pitchFamily="2" charset="77"/>
              </a:rPr>
              <a:t>(3) direct trocar placement without prior pneumoperitoneum, and </a:t>
            </a:r>
          </a:p>
          <a:p>
            <a:pPr marL="228600" indent="-228600">
              <a:buAutoNum type="arabicParenR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Merriweather" pitchFamily="2" charset="77"/>
              </a:rPr>
              <a:t>(4) the optical view technique = laparoscope is placed within the trocar so that the layers of the abdominal wall are visualized as they are being traversed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6C972-A07D-FB47-AECE-544844D069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vasculobiliary</a:t>
            </a:r>
            <a:r>
              <a:rPr lang="en-US" b="0" i="0" u="none" strike="noStrike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injury -&gt; hepatic infarct -&gt; may require hepatic resection or liver transplantation.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6C972-A07D-FB47-AECE-544844D069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Merriweather" pitchFamily="2" charset="77"/>
              </a:rPr>
              <a:t>Pigmented stones usually promote the genesis of abscesses more than the others </a:t>
            </a:r>
          </a:p>
          <a:p>
            <a:endParaRPr lang="en-US" dirty="0">
              <a:solidFill>
                <a:srgbClr val="222222"/>
              </a:solidFill>
              <a:latin typeface="Merriweather" pitchFamily="2" charset="77"/>
            </a:endParaRPr>
          </a:p>
          <a:p>
            <a:r>
              <a:rPr lang="en-US" dirty="0">
                <a:solidFill>
                  <a:srgbClr val="222222"/>
                </a:solidFill>
                <a:latin typeface="Merriweather" pitchFamily="2" charset="77"/>
              </a:rPr>
              <a:t>abscess formation followed by abdominal wall infection or permanent sinus</a:t>
            </a:r>
          </a:p>
          <a:p>
            <a:endParaRPr lang="en-US" dirty="0">
              <a:solidFill>
                <a:srgbClr val="222222"/>
              </a:solidFill>
              <a:latin typeface="Merriweather" pitchFamily="2" charset="77"/>
            </a:endParaRPr>
          </a:p>
          <a:p>
            <a:r>
              <a:rPr lang="en-US" dirty="0">
                <a:solidFill>
                  <a:srgbClr val="222222"/>
                </a:solidFill>
                <a:latin typeface="Merriweather" pitchFamily="2" charset="77"/>
              </a:rPr>
              <a:t>every spilled gallstone should be removed, and the abdominal cavity rinsed with saline solution in case of gallbladder perforation (low morbidity, don’t convert to open)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6C972-A07D-FB47-AECE-544844D069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Dreaded. </a:t>
            </a:r>
          </a:p>
          <a:p>
            <a:r>
              <a:rPr lang="en-US" dirty="0"/>
              <a:t>Important cause of morbidity</a:t>
            </a:r>
          </a:p>
          <a:p>
            <a:r>
              <a:rPr lang="en-US" dirty="0"/>
              <a:t>Most common cause of malpractice litigation for general surgeons</a:t>
            </a:r>
          </a:p>
          <a:p>
            <a:r>
              <a:rPr lang="en-US" dirty="0"/>
              <a:t>37-50% of surgeons will experience a BDI in their career. </a:t>
            </a:r>
          </a:p>
          <a:p>
            <a:r>
              <a:rPr lang="en-US" dirty="0"/>
              <a:t>Incidence is &lt;1.5%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Merriweather" pitchFamily="2" charset="77"/>
              </a:rPr>
              <a:t>Drain placement 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Merriweather" pitchFamily="2" charset="77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Merriweather" pitchFamily="2" charset="77"/>
              </a:rPr>
              <a:t>Ultrasound, CT scan, MRCP and finally ERCP and PTC will identify the complication and its location</a:t>
            </a:r>
          </a:p>
          <a:p>
            <a:endParaRPr lang="en-US" dirty="0">
              <a:solidFill>
                <a:srgbClr val="222222"/>
              </a:solidFill>
              <a:latin typeface="Merriweather" pitchFamily="2" charset="77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Merriweather" pitchFamily="2" charset="77"/>
              </a:rPr>
              <a:t>Aberrant open bile ducts are usually best treated endoscopically, either by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Merriweather" pitchFamily="2" charset="77"/>
              </a:rPr>
              <a:t>nasobiliary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" pitchFamily="2" charset="77"/>
              </a:rPr>
              <a:t> stenting or by the employment of a stent by ERCP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6C972-A07D-FB47-AECE-544844D069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endParaRPr lang="en-US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endParaRPr lang="en-US" dirty="0">
              <a:solidFill>
                <a:srgbClr val="000000"/>
              </a:solidFill>
              <a:latin typeface="Barlow" pitchFamily="2" charset="77"/>
            </a:endParaRP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Merriweather" pitchFamily="2" charset="77"/>
              </a:rPr>
              <a:t> BDI ranging from 0.2 to 1.1 %</a:t>
            </a:r>
            <a:endParaRPr lang="en-US" dirty="0"/>
          </a:p>
          <a:p>
            <a:endParaRPr lang="en-US" dirty="0"/>
          </a:p>
          <a:p>
            <a:r>
              <a:rPr lang="en-US" dirty="0"/>
              <a:t>An ounce of prevention is work a pound of cure</a:t>
            </a:r>
          </a:p>
          <a:p>
            <a:r>
              <a:rPr lang="en-US" dirty="0"/>
              <a:t>Lund’s node</a:t>
            </a:r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unequivocal identification of the cystic duct before transection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as the cause of most major bile duct injuries is misidentification of ductal 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6C972-A07D-FB47-AECE-544844D069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1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;p2">
            <a:extLst>
              <a:ext uri="{FF2B5EF4-FFF2-40B4-BE49-F238E27FC236}">
                <a16:creationId xmlns:a16="http://schemas.microsoft.com/office/drawing/2014/main" id="{BD0AC07E-3337-4F36-B76E-3D8780E36856}"/>
              </a:ext>
            </a:extLst>
          </p:cNvPr>
          <p:cNvSpPr/>
          <p:nvPr userDrawn="1"/>
        </p:nvSpPr>
        <p:spPr>
          <a:xfrm>
            <a:off x="4197" y="0"/>
            <a:ext cx="12188149" cy="6857615"/>
          </a:xfrm>
          <a:custGeom>
            <a:avLst/>
            <a:gdLst/>
            <a:ahLst/>
            <a:cxnLst/>
            <a:rect l="l" t="t" r="r" b="b"/>
            <a:pathLst>
              <a:path w="20097750" h="11308715" extrusionOk="0">
                <a:moveTo>
                  <a:pt x="0" y="11308556"/>
                </a:moveTo>
                <a:lnTo>
                  <a:pt x="20097178" y="11308556"/>
                </a:lnTo>
                <a:lnTo>
                  <a:pt x="20097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C23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pic>
        <p:nvPicPr>
          <p:cNvPr id="15" name="Google Shape;8;p2">
            <a:extLst>
              <a:ext uri="{FF2B5EF4-FFF2-40B4-BE49-F238E27FC236}">
                <a16:creationId xmlns:a16="http://schemas.microsoft.com/office/drawing/2014/main" id="{2BE3DAB2-53A8-495F-A0D9-6BC5764946B0}"/>
              </a:ext>
            </a:extLst>
          </p:cNvPr>
          <p:cNvPicPr preferRelativeResize="0"/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4786442" y="-2770056"/>
            <a:ext cx="10387544" cy="1038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;p2">
            <a:extLst>
              <a:ext uri="{FF2B5EF4-FFF2-40B4-BE49-F238E27FC236}">
                <a16:creationId xmlns:a16="http://schemas.microsoft.com/office/drawing/2014/main" id="{68A7E149-4D2F-4DB0-A197-6469D9ADD2C8}"/>
              </a:ext>
            </a:extLst>
          </p:cNvPr>
          <p:cNvPicPr preferRelativeResize="0"/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4257976" y="-3345029"/>
            <a:ext cx="11100977" cy="111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;p2">
            <a:extLst>
              <a:ext uri="{FF2B5EF4-FFF2-40B4-BE49-F238E27FC236}">
                <a16:creationId xmlns:a16="http://schemas.microsoft.com/office/drawing/2014/main" id="{302CD89C-CB0A-4E2C-BCB6-48BDD21D35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4129" y="1260086"/>
            <a:ext cx="7936465" cy="245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1;p2">
            <a:extLst>
              <a:ext uri="{FF2B5EF4-FFF2-40B4-BE49-F238E27FC236}">
                <a16:creationId xmlns:a16="http://schemas.microsoft.com/office/drawing/2014/main" id="{82979E72-28E7-4400-B419-D4BCC521943F}"/>
              </a:ext>
            </a:extLst>
          </p:cNvPr>
          <p:cNvSpPr/>
          <p:nvPr userDrawn="1"/>
        </p:nvSpPr>
        <p:spPr>
          <a:xfrm>
            <a:off x="2329422" y="4023072"/>
            <a:ext cx="571861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65950" cap="flat" cmpd="sng">
            <a:solidFill>
              <a:srgbClr val="BD2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pic>
        <p:nvPicPr>
          <p:cNvPr id="19" name="Google Shape;12;p2">
            <a:extLst>
              <a:ext uri="{FF2B5EF4-FFF2-40B4-BE49-F238E27FC236}">
                <a16:creationId xmlns:a16="http://schemas.microsoft.com/office/drawing/2014/main" id="{51C28578-6F42-482E-81D2-3BEFFE327F8E}"/>
              </a:ext>
            </a:extLst>
          </p:cNvPr>
          <p:cNvPicPr preferRelativeResize="0"/>
          <p:nvPr userDrawn="1"/>
        </p:nvPicPr>
        <p:blipFill>
          <a:blip r:embed="rId4"/>
          <a:srcRect/>
          <a:stretch/>
        </p:blipFill>
        <p:spPr>
          <a:xfrm>
            <a:off x="8462191" y="5704924"/>
            <a:ext cx="2912232" cy="5314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033552-E038-4836-A7F0-EDAA1171FF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569" y="4330021"/>
            <a:ext cx="7651770" cy="350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FA31BC7-90EB-477A-BD50-EDCEBDC0D7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2569" y="4801001"/>
            <a:ext cx="7651770" cy="350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Presenter Department/Center Affiliation</a:t>
            </a:r>
          </a:p>
        </p:txBody>
      </p:sp>
    </p:spTree>
    <p:extLst>
      <p:ext uri="{BB962C8B-B14F-4D97-AF65-F5344CB8AC3E}">
        <p14:creationId xmlns:p14="http://schemas.microsoft.com/office/powerpoint/2010/main" val="67292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B031-9D88-4341-A69E-C848AE93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3E704-A225-F34B-9A1D-69E168744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20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04524-8C7D-8F48-95BA-DD8908EC3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F1D4C-D098-FF4F-8A6E-D61656C3A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27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2AC5-F7FC-F24D-9ED1-EC4AB408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9C20D-B020-CB4A-BFB1-DAD20EDBF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99501-BB1E-F34C-AE97-8626FF55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9850-2E15-7A41-A0A6-318D30C1D18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E69EA-7468-4040-BE3E-2A9D5CA3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17EFF-0CD0-9D4F-8BA9-69580A38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0B0E-9FF9-B84C-9D97-7C5FC951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3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6129-AFF2-454C-ACAD-BF975671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924E4-ED19-4345-A9F2-A3EB3982B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54965-CF2B-4941-AF1B-6A944EA41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EAEA3-7F16-4E42-9D52-D60F7860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9850-2E15-7A41-A0A6-318D30C1D18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94CC0-3C0E-B440-A044-C52C7873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19B92-549E-6648-8749-4DF60298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0B0E-9FF9-B84C-9D97-7C5FC951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9EB5-3AAC-9F47-AFBD-8C903F1D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A708-373E-354D-AD45-D42C8B191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5211B-77B0-3C45-84D6-5A4809B3F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56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A927-493C-2C4E-A73A-938838E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B9B84-E2B4-B847-874F-F4DEA6708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27D10-6384-6A45-BC19-D53FFE947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2FA5C-721D-F744-80DA-4AE5BACE8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92751-407C-0E40-962A-441D140AD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86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FB90-5678-2943-9FAA-D1308259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12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A07B-F15F-2744-B812-A4A32ACA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6C09C-5EBE-CE41-B0CC-A0E7CD58A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507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45E35-F95A-D64D-8EF1-5F04ACABA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B6E1A-2DB0-954A-B899-73E2FAE8B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244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B284-4ADB-294A-8DB8-451115C2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ACA-F992-B14C-9BDD-4675C523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9B1AA-B590-004E-82A4-988D3F2AC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67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48B5-0D0B-ED4D-9B92-F90B52BB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EFCB0-81DF-1948-B879-2E59920C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n-US" sz="3200" b="0" i="0" u="none" strike="noStrike" cap="none" dirty="0" smtClean="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DCAE2-79C1-5D40-8D6D-38000BFC3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D37B2-0C90-3547-8D7D-51A093067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2CEE9-2935-BF4B-BC5A-A45D45432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082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48E2-7126-7B4C-B2EF-BB939A7F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C1C41-7FE8-8343-BDFA-AB29916B3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54503-BFCA-9C4A-87EB-AA884E108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23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53480-49FD-BA42-821D-11DD65C1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9850-2E15-7A41-A0A6-318D30C1D18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6E8BE-6554-0746-AC60-780C2C71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16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D6AD-902F-0842-9F2D-CB21570A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23753-41AE-C44C-A530-F90B4F57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A13AB-B7A1-7048-8089-9F9010EB7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CB355-30E7-8344-A336-4C227D4E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9850-2E15-7A41-A0A6-318D30C1D18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BF3C1-5824-714B-BCA4-EC4827FB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2E9E7-9143-DB46-8EF9-A565F357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0B0E-9FF9-B84C-9D97-7C5FC951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71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3860-6B03-384C-910B-AF6A7B55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C8E12-0FFC-6345-A32F-E311F6F91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EEF41-42D7-9A4D-A35E-CDF83617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3DB80-AD2C-5246-BD7C-B5F28681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9850-2E15-7A41-A0A6-318D30C1D18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12DF4-D5DC-4C4C-A63B-DB2760DF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ABBB4-3928-A641-98E2-FD43CFC3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0B0E-9FF9-B84C-9D97-7C5FC951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4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C358-183E-3148-A338-4D4D3D541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E3E1E-DCBD-BB40-8E8A-BA19851DB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66984-3584-7446-AA1F-5FEF7832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C68EB-76DB-4A4D-B780-C17570F8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CEAD-8187-0E43-B053-36AAE339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2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C205-DD82-294A-B658-3BD36037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77BA-7028-114F-8283-DCA2FD1B2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A7D61-8393-4745-A5BD-30835613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F5C4A-97CC-084E-8879-E4F10BAD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5039-8B4A-7149-9202-B1CD4FEA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1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B684-6C60-3243-9827-85064088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A4C63-0111-F146-B987-38D750FA1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EA591-414C-F84A-9774-9A1EC333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0A084-B834-9346-81F7-EA9C6377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F1B4-120C-9C44-ADD2-8D704DCC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2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858F-0A08-8B4F-BD31-8DA4539F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7248-8D94-FA4E-A0A7-07484508D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9F6A3-15B2-6948-B871-8178FC281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E5FA5-D2F5-D146-BE15-1BCB9773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AE9A3-0A30-6E47-96D6-90269B01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508E8-6CF9-F046-9945-B772AD80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0F93-2AA6-4B44-B804-6C962FA7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0733F-61A5-8E4C-945F-2B35D5C9F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DB1E1-02D4-724B-AA4C-1CDA9E719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F8926-7712-5C44-ACED-6EE746542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CC4F5-F8E0-5441-9D38-20BBBF26D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F5D68-8C32-1B41-B114-6A913275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4DF12-5C9F-504C-804D-12FC39EC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8F8A9-FDB9-1646-A6B6-6EB69F5C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22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A25F-8664-EF48-823E-3E639149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E040C-0F56-B440-8D35-0DF64498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616C9-3C91-C34D-BC71-267B91C9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F140E-9DBC-5A43-B0E8-54F10F95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F156-921B-C840-8A67-42291C5B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BEF5-D41C-1B4D-9278-4FD3FD2C9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525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34CA5-E75F-BB44-8FC8-EDE3D8E3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7DD4C-4FC5-F84F-B85A-D7B62E39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E414-8B84-D94B-8A2C-3B9817E9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5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A96E-53D6-8445-B8AB-B6548B23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FC3D5-0010-6843-927C-977DED92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C70DB-2E6D-9147-B7BB-8ACA0F0FD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496E7-CF46-B744-B968-797A8F28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158CD-B6BC-374C-99AF-7D4A9E5F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11DD8-3DBE-7746-B5C7-154407B6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03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9C43-2BFC-C44B-B661-74071099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6C33A-4197-1C4F-BDF8-02F56393F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9B759-257C-244A-9CD0-AE5CEDB09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059A0-F357-5D4A-9728-FBC97F51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8BB8A-4AA6-334F-9345-E9263D0F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F052-B69C-3E4C-9962-E78ACD83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75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7BF2-AF2F-C94F-A653-D3A913D9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8169F-7830-6F4A-A022-6BA9A03B4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3194-D41E-564A-AD5E-A08F18A8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C63B6-3D26-9240-9B9E-8261DDE7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BC482-3FC5-7546-BF69-26ED98BE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18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DC842-6BFD-FC46-8AB5-B4BEB8731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6DC8C-C532-934C-A224-52AEDC52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F6083-609F-AB4F-B02E-7A9C44DA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91C-02D2-2F40-9825-BEEC61CF374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95116-04F9-D544-93CF-971029A2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2F401-DA8F-DF49-9390-405D3C7F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2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 - Title Page" preserve="1" userDrawn="1">
  <p:cSld name="01 - Title Page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4197" y="0"/>
            <a:ext cx="12188149" cy="6857615"/>
          </a:xfrm>
          <a:custGeom>
            <a:avLst/>
            <a:gdLst/>
            <a:ahLst/>
            <a:cxnLst/>
            <a:rect l="l" t="t" r="r" b="b"/>
            <a:pathLst>
              <a:path w="20097750" h="11308715" extrusionOk="0">
                <a:moveTo>
                  <a:pt x="0" y="11308556"/>
                </a:moveTo>
                <a:lnTo>
                  <a:pt x="20097178" y="11308556"/>
                </a:lnTo>
                <a:lnTo>
                  <a:pt x="20097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C23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pic>
        <p:nvPicPr>
          <p:cNvPr id="8" name="Google Shape;8;p2"/>
          <p:cNvPicPr preferRelativeResize="0"/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4786442" y="-2770056"/>
            <a:ext cx="10387544" cy="1038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4257976" y="-3345029"/>
            <a:ext cx="11100977" cy="111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244129" y="1260086"/>
            <a:ext cx="7936465" cy="152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3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2329422" y="3050615"/>
            <a:ext cx="571861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65950" cap="flat" cmpd="sng">
            <a:solidFill>
              <a:srgbClr val="BD2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4"/>
          <a:srcRect/>
          <a:stretch/>
        </p:blipFill>
        <p:spPr>
          <a:xfrm>
            <a:off x="8462191" y="5704924"/>
            <a:ext cx="2912232" cy="53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 hasCustomPrompt="1"/>
          </p:nvPr>
        </p:nvSpPr>
        <p:spPr>
          <a:xfrm>
            <a:off x="2232157" y="3353822"/>
            <a:ext cx="9143955" cy="4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91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Presenter Name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569" y="4330021"/>
            <a:ext cx="7651770" cy="35040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194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Presenter Department/Center Affiliation</a:t>
            </a:r>
          </a:p>
        </p:txBody>
      </p:sp>
    </p:spTree>
    <p:extLst>
      <p:ext uri="{BB962C8B-B14F-4D97-AF65-F5344CB8AC3E}">
        <p14:creationId xmlns:p14="http://schemas.microsoft.com/office/powerpoint/2010/main" val="1506982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2416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preserve="1" userDrawn="1">
  <p:cSld name="Disclosures">
    <p:bg>
      <p:bgPr>
        <a:solidFill>
          <a:srgbClr val="E2E9EB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4740231" y="-2770056"/>
            <a:ext cx="10387544" cy="1038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356734" y="-2452004"/>
            <a:ext cx="11100977" cy="111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 flipV="1">
            <a:off x="5810069" y="755375"/>
            <a:ext cx="571861" cy="424773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76200" cap="flat" cmpd="sng">
            <a:solidFill>
              <a:srgbClr val="BD2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8460643" y="6022365"/>
            <a:ext cx="2893161" cy="5290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5;p7">
            <a:extLst>
              <a:ext uri="{FF2B5EF4-FFF2-40B4-BE49-F238E27FC236}">
                <a16:creationId xmlns:a16="http://schemas.microsoft.com/office/drawing/2014/main" id="{D85FFDB0-4298-574C-92E9-4D5222652649}"/>
              </a:ext>
            </a:extLst>
          </p:cNvPr>
          <p:cNvSpPr txBox="1">
            <a:spLocks/>
          </p:cNvSpPr>
          <p:nvPr userDrawn="1"/>
        </p:nvSpPr>
        <p:spPr>
          <a:xfrm>
            <a:off x="911113" y="2111350"/>
            <a:ext cx="10515548" cy="9856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821" kern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dirty="0"/>
              <a:t>Nothing to Disclose</a:t>
            </a:r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7750D39B-BC9D-6D4A-80E0-90FEEF41788B}"/>
              </a:ext>
            </a:extLst>
          </p:cNvPr>
          <p:cNvSpPr txBox="1">
            <a:spLocks/>
          </p:cNvSpPr>
          <p:nvPr userDrawn="1"/>
        </p:nvSpPr>
        <p:spPr>
          <a:xfrm>
            <a:off x="932878" y="246796"/>
            <a:ext cx="10515548" cy="9856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821" kern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847634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Content Page" preserve="1" userDrawn="1">
  <p:cSld name="Intr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422630" cy="685803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35" name="Google Shape;35;p6"/>
          <p:cNvSpPr/>
          <p:nvPr/>
        </p:nvSpPr>
        <p:spPr>
          <a:xfrm>
            <a:off x="297430" y="0"/>
            <a:ext cx="46393" cy="68580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hasCustomPrompt="1"/>
          </p:nvPr>
        </p:nvSpPr>
        <p:spPr>
          <a:xfrm>
            <a:off x="618481" y="472792"/>
            <a:ext cx="10954734" cy="55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244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Introduction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 hasCustomPrompt="1"/>
          </p:nvPr>
        </p:nvSpPr>
        <p:spPr>
          <a:xfrm>
            <a:off x="618481" y="1280107"/>
            <a:ext cx="10954734" cy="45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94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Problem sub-header</a:t>
            </a:r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2"/>
          </p:nvPr>
        </p:nvSpPr>
        <p:spPr>
          <a:xfrm>
            <a:off x="632162" y="6147380"/>
            <a:ext cx="7586790" cy="26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487954" y="1901442"/>
            <a:ext cx="6018100" cy="380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641253" y="1901442"/>
            <a:ext cx="4578995" cy="380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7935" indent="-207935" algn="l">
              <a:buFont typeface="Arial" panose="020B0604020202020204" pitchFamily="34" charset="0"/>
              <a:buChar char="•"/>
              <a:defRPr sz="1698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07935" indent="-207935" algn="l">
              <a:buFont typeface="Arial" panose="020B0604020202020204" pitchFamily="34" charset="0"/>
              <a:buChar char="•"/>
              <a:defRPr sz="1455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07935" indent="-207935" algn="l">
              <a:buFont typeface="Arial" panose="020B0604020202020204" pitchFamily="34" charset="0"/>
              <a:buChar char="•"/>
              <a:defRPr sz="145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07935" indent="-207935" algn="l">
              <a:buFont typeface="Arial" panose="020B0604020202020204" pitchFamily="34" charset="0"/>
              <a:buChar char="•"/>
              <a:defRPr sz="1455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7935" indent="-207935" algn="l">
              <a:buFont typeface="Arial" panose="020B0604020202020204" pitchFamily="34" charset="0"/>
              <a:buChar char="•"/>
              <a:defRPr sz="1455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Unmet clinical need or gap in understanding</a:t>
            </a:r>
          </a:p>
          <a:p>
            <a:pPr lvl="0"/>
            <a:r>
              <a:rPr lang="en-US" dirty="0"/>
              <a:t>Additional supporting statement</a:t>
            </a:r>
          </a:p>
        </p:txBody>
      </p:sp>
    </p:spTree>
    <p:extLst>
      <p:ext uri="{BB962C8B-B14F-4D97-AF65-F5344CB8AC3E}">
        <p14:creationId xmlns:p14="http://schemas.microsoft.com/office/powerpoint/2010/main" val="3054210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720">
          <p15:clr>
            <a:srgbClr val="FA7B17"/>
          </p15:clr>
        </p15:guide>
        <p15:guide id="4" orient="horz" pos="6552">
          <p15:clr>
            <a:srgbClr val="FA7B17"/>
          </p15:clr>
        </p15:guide>
        <p15:guide id="5" pos="11952">
          <p15:clr>
            <a:srgbClr val="FA7B17"/>
          </p15:clr>
        </p15:guide>
        <p15:guide id="6" orient="horz" pos="823">
          <p15:clr>
            <a:srgbClr val="FA7B17"/>
          </p15:clr>
        </p15:guide>
        <p15:guide id="7" orient="horz" pos="1152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Content Page" preserve="1" userDrawn="1">
  <p:cSld name="Method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422630" cy="685803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35" name="Google Shape;35;p6"/>
          <p:cNvSpPr/>
          <p:nvPr/>
        </p:nvSpPr>
        <p:spPr>
          <a:xfrm>
            <a:off x="297430" y="0"/>
            <a:ext cx="46393" cy="68580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hasCustomPrompt="1"/>
          </p:nvPr>
        </p:nvSpPr>
        <p:spPr>
          <a:xfrm>
            <a:off x="618481" y="472792"/>
            <a:ext cx="10954734" cy="55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244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Methods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 hasCustomPrompt="1"/>
          </p:nvPr>
        </p:nvSpPr>
        <p:spPr>
          <a:xfrm>
            <a:off x="618481" y="1280107"/>
            <a:ext cx="10954734" cy="45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94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Tools sub-header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487954" y="1901442"/>
            <a:ext cx="6018100" cy="380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641253" y="1901442"/>
            <a:ext cx="4578995" cy="380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7935" indent="-207935" algn="l">
              <a:buFont typeface="Arial" panose="020B0604020202020204" pitchFamily="34" charset="0"/>
              <a:buChar char="•"/>
              <a:defRPr sz="1698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07935" indent="-207935" algn="l">
              <a:buFont typeface="Arial" panose="020B0604020202020204" pitchFamily="34" charset="0"/>
              <a:buChar char="•"/>
              <a:defRPr sz="1455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07935" indent="-207935" algn="l">
              <a:buFont typeface="Arial" panose="020B0604020202020204" pitchFamily="34" charset="0"/>
              <a:buChar char="•"/>
              <a:defRPr sz="145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07935" indent="-207935" algn="l">
              <a:buFont typeface="Arial" panose="020B0604020202020204" pitchFamily="34" charset="0"/>
              <a:buChar char="•"/>
              <a:defRPr sz="1455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7935" indent="-207935" algn="l">
              <a:buFont typeface="Arial" panose="020B0604020202020204" pitchFamily="34" charset="0"/>
              <a:buChar char="•"/>
              <a:defRPr sz="1455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Tools for conducting innovative science</a:t>
            </a:r>
          </a:p>
          <a:p>
            <a:pPr lvl="0"/>
            <a:r>
              <a:rPr lang="en-US" dirty="0"/>
              <a:t>Additional supporting statement on tools</a:t>
            </a:r>
          </a:p>
        </p:txBody>
      </p:sp>
    </p:spTree>
    <p:extLst>
      <p:ext uri="{BB962C8B-B14F-4D97-AF65-F5344CB8AC3E}">
        <p14:creationId xmlns:p14="http://schemas.microsoft.com/office/powerpoint/2010/main" val="287584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720">
          <p15:clr>
            <a:srgbClr val="FA7B17"/>
          </p15:clr>
        </p15:guide>
        <p15:guide id="4" orient="horz" pos="6552">
          <p15:clr>
            <a:srgbClr val="FA7B17"/>
          </p15:clr>
        </p15:guide>
        <p15:guide id="5" pos="11952">
          <p15:clr>
            <a:srgbClr val="FA7B17"/>
          </p15:clr>
        </p15:guide>
        <p15:guide id="6" orient="horz" pos="823">
          <p15:clr>
            <a:srgbClr val="FA7B17"/>
          </p15:clr>
        </p15:guide>
        <p15:guide id="7" orient="horz" pos="1152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Content Page" preserve="1" userDrawn="1">
  <p:cSld name="Summary sta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422630" cy="685803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35" name="Google Shape;35;p6"/>
          <p:cNvSpPr/>
          <p:nvPr/>
        </p:nvSpPr>
        <p:spPr>
          <a:xfrm>
            <a:off x="297430" y="0"/>
            <a:ext cx="46393" cy="68580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hasCustomPrompt="1"/>
          </p:nvPr>
        </p:nvSpPr>
        <p:spPr>
          <a:xfrm>
            <a:off x="618481" y="472792"/>
            <a:ext cx="10954734" cy="55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244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Results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 hasCustomPrompt="1"/>
          </p:nvPr>
        </p:nvSpPr>
        <p:spPr>
          <a:xfrm>
            <a:off x="618481" y="1280107"/>
            <a:ext cx="10954734" cy="45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94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Summary Statistics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41253" y="1901441"/>
            <a:ext cx="10864801" cy="4737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616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720">
          <p15:clr>
            <a:srgbClr val="FA7B17"/>
          </p15:clr>
        </p15:guide>
        <p15:guide id="4" orient="horz" pos="6552">
          <p15:clr>
            <a:srgbClr val="FA7B17"/>
          </p15:clr>
        </p15:guide>
        <p15:guide id="5" pos="11952">
          <p15:clr>
            <a:srgbClr val="FA7B17"/>
          </p15:clr>
        </p15:guide>
        <p15:guide id="6" orient="horz" pos="823">
          <p15:clr>
            <a:srgbClr val="FA7B17"/>
          </p15:clr>
        </p15:guide>
        <p15:guide id="7" orient="horz" pos="115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597C-EF74-B340-987A-1410FAEC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32B58-3A0F-D14A-BCDA-8580FFA2D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C626C-27FA-5D42-BDD3-DA2A2AE7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100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Content Page" preserve="1" userDrawn="1">
  <p:cSld name="Analysi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422630" cy="685803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35" name="Google Shape;35;p6"/>
          <p:cNvSpPr/>
          <p:nvPr/>
        </p:nvSpPr>
        <p:spPr>
          <a:xfrm>
            <a:off x="297430" y="0"/>
            <a:ext cx="46393" cy="68580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hasCustomPrompt="1"/>
          </p:nvPr>
        </p:nvSpPr>
        <p:spPr>
          <a:xfrm>
            <a:off x="618481" y="472792"/>
            <a:ext cx="10954734" cy="55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244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Results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 hasCustomPrompt="1"/>
          </p:nvPr>
        </p:nvSpPr>
        <p:spPr>
          <a:xfrm>
            <a:off x="618481" y="1280107"/>
            <a:ext cx="10954734" cy="45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94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19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Analysis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41253" y="1901442"/>
            <a:ext cx="10864801" cy="4817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4742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720">
          <p15:clr>
            <a:srgbClr val="FA7B17"/>
          </p15:clr>
        </p15:guide>
        <p15:guide id="4" orient="horz" pos="6552">
          <p15:clr>
            <a:srgbClr val="FA7B17"/>
          </p15:clr>
        </p15:guide>
        <p15:guide id="5" pos="11952">
          <p15:clr>
            <a:srgbClr val="FA7B17"/>
          </p15:clr>
        </p15:guide>
        <p15:guide id="6" orient="horz" pos="823">
          <p15:clr>
            <a:srgbClr val="FA7B17"/>
          </p15:clr>
        </p15:guide>
        <p15:guide id="7" orient="horz" pos="1152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Content Page" preserve="1" userDrawn="1">
  <p:cSld name="Conclusions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422630" cy="685803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35" name="Google Shape;35;p6"/>
          <p:cNvSpPr/>
          <p:nvPr/>
        </p:nvSpPr>
        <p:spPr>
          <a:xfrm>
            <a:off x="297430" y="0"/>
            <a:ext cx="46393" cy="68580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A4112DBB-4586-0F43-9A1E-6D3B9138F641}"/>
              </a:ext>
            </a:extLst>
          </p:cNvPr>
          <p:cNvSpPr txBox="1">
            <a:spLocks/>
          </p:cNvSpPr>
          <p:nvPr userDrawn="1"/>
        </p:nvSpPr>
        <p:spPr>
          <a:xfrm>
            <a:off x="618481" y="2235331"/>
            <a:ext cx="10954734" cy="5506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44" kern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7200" u="sng" dirty="0"/>
              <a:t>Results</a:t>
            </a:r>
          </a:p>
        </p:txBody>
      </p:sp>
      <p:sp>
        <p:nvSpPr>
          <p:cNvPr id="9" name="Google Shape;37;p6">
            <a:extLst>
              <a:ext uri="{FF2B5EF4-FFF2-40B4-BE49-F238E27FC236}">
                <a16:creationId xmlns:a16="http://schemas.microsoft.com/office/drawing/2014/main" id="{FC48282E-1CAC-E74E-9223-CC839080DBCC}"/>
              </a:ext>
            </a:extLst>
          </p:cNvPr>
          <p:cNvSpPr txBox="1">
            <a:spLocks/>
          </p:cNvSpPr>
          <p:nvPr userDrawn="1"/>
        </p:nvSpPr>
        <p:spPr>
          <a:xfrm>
            <a:off x="641253" y="3006542"/>
            <a:ext cx="10954734" cy="5506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44" u="sng" kern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/>
              <a:t>List</a:t>
            </a:r>
          </a:p>
        </p:txBody>
      </p:sp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D6314C34-663F-5E46-BA07-1A969BC44D74}"/>
              </a:ext>
            </a:extLst>
          </p:cNvPr>
          <p:cNvSpPr txBox="1">
            <a:spLocks/>
          </p:cNvSpPr>
          <p:nvPr userDrawn="1"/>
        </p:nvSpPr>
        <p:spPr>
          <a:xfrm>
            <a:off x="720060" y="5059731"/>
            <a:ext cx="10954734" cy="5506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44" u="sng" kern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Next Steps</a:t>
            </a:r>
          </a:p>
        </p:txBody>
      </p:sp>
      <p:sp>
        <p:nvSpPr>
          <p:cNvPr id="11" name="Google Shape;38;p6">
            <a:extLst>
              <a:ext uri="{FF2B5EF4-FFF2-40B4-BE49-F238E27FC236}">
                <a16:creationId xmlns:a16="http://schemas.microsoft.com/office/drawing/2014/main" id="{5C9B2406-64E5-1C4B-B402-070F533A570C}"/>
              </a:ext>
            </a:extLst>
          </p:cNvPr>
          <p:cNvSpPr txBox="1">
            <a:spLocks/>
          </p:cNvSpPr>
          <p:nvPr userDrawn="1"/>
        </p:nvSpPr>
        <p:spPr>
          <a:xfrm>
            <a:off x="720060" y="5610928"/>
            <a:ext cx="10954734" cy="4593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940" kern="120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Analysis</a:t>
            </a:r>
          </a:p>
        </p:txBody>
      </p:sp>
      <p:sp>
        <p:nvSpPr>
          <p:cNvPr id="13" name="Google Shape;37;p6">
            <a:extLst>
              <a:ext uri="{FF2B5EF4-FFF2-40B4-BE49-F238E27FC236}">
                <a16:creationId xmlns:a16="http://schemas.microsoft.com/office/drawing/2014/main" id="{53DB5858-761C-5946-B2E6-34D6F1C2FADF}"/>
              </a:ext>
            </a:extLst>
          </p:cNvPr>
          <p:cNvSpPr txBox="1">
            <a:spLocks/>
          </p:cNvSpPr>
          <p:nvPr userDrawn="1"/>
        </p:nvSpPr>
        <p:spPr>
          <a:xfrm>
            <a:off x="618481" y="237050"/>
            <a:ext cx="10954734" cy="5506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44" u="sng" kern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44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Limitations</a:t>
            </a:r>
          </a:p>
        </p:txBody>
      </p:sp>
      <p:sp>
        <p:nvSpPr>
          <p:cNvPr id="14" name="Google Shape;38;p6">
            <a:extLst>
              <a:ext uri="{FF2B5EF4-FFF2-40B4-BE49-F238E27FC236}">
                <a16:creationId xmlns:a16="http://schemas.microsoft.com/office/drawing/2014/main" id="{B793F26C-C6F3-5C4C-9F70-5C0B094F6AFA}"/>
              </a:ext>
            </a:extLst>
          </p:cNvPr>
          <p:cNvSpPr txBox="1">
            <a:spLocks/>
          </p:cNvSpPr>
          <p:nvPr userDrawn="1"/>
        </p:nvSpPr>
        <p:spPr>
          <a:xfrm>
            <a:off x="618481" y="788247"/>
            <a:ext cx="10954734" cy="4593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940" kern="120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5071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720">
          <p15:clr>
            <a:srgbClr val="FA7B17"/>
          </p15:clr>
        </p15:guide>
        <p15:guide id="4" orient="horz" pos="6552">
          <p15:clr>
            <a:srgbClr val="FA7B17"/>
          </p15:clr>
        </p15:guide>
        <p15:guide id="5" pos="11952">
          <p15:clr>
            <a:srgbClr val="FA7B17"/>
          </p15:clr>
        </p15:guide>
        <p15:guide id="6" orient="horz" pos="823">
          <p15:clr>
            <a:srgbClr val="FA7B17"/>
          </p15:clr>
        </p15:guide>
        <p15:guide id="7" orient="horz" pos="1152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preserve="1" userDrawn="1">
  <p:cSld name="Questions end slide">
    <p:bg>
      <p:bgPr>
        <a:solidFill>
          <a:srgbClr val="E2E9EB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4740231" y="-2770056"/>
            <a:ext cx="10387544" cy="1038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257976" y="-2770056"/>
            <a:ext cx="11100977" cy="111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5810070" y="3882764"/>
            <a:ext cx="571861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76200" cap="flat" cmpd="sng">
            <a:solidFill>
              <a:srgbClr val="BD2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8460643" y="6022365"/>
            <a:ext cx="2893161" cy="5290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5;p7">
            <a:extLst>
              <a:ext uri="{FF2B5EF4-FFF2-40B4-BE49-F238E27FC236}">
                <a16:creationId xmlns:a16="http://schemas.microsoft.com/office/drawing/2014/main" id="{FF655C1C-E80F-F64E-A76F-9DF08DE4E070}"/>
              </a:ext>
            </a:extLst>
          </p:cNvPr>
          <p:cNvSpPr txBox="1">
            <a:spLocks/>
          </p:cNvSpPr>
          <p:nvPr userDrawn="1"/>
        </p:nvSpPr>
        <p:spPr>
          <a:xfrm>
            <a:off x="838226" y="2907755"/>
            <a:ext cx="10515548" cy="9856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821" kern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82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0278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8B81-E295-9F44-B180-676279AE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46BB0-C12D-2F48-AD98-B5BC1749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E0E76-1B87-B94E-A25A-2AB84524D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98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D5C2-91EC-E94F-B279-F9318777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1A7D2-F72B-8F48-B4E0-C80DA078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9850-2E15-7A41-A0A6-318D30C1D18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84E1E-BA3D-CD4E-84E1-9AAF6164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6685F-3AB4-3748-93B2-D8FB0BFA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0B0E-9FF9-B84C-9D97-7C5FC951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5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996D-2290-2448-B738-A77B585D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AAD9E-476E-1F44-BCDB-499CF02CA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50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29FF-ABD7-A94B-87DD-92E3F2D8C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665F5-830C-E349-BEC5-1A8172509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7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66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E72A0-FB22-F042-8C15-320FD6D8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D21B7-8FA9-D34F-92F9-43959508F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08169-87F1-0C42-B25F-49C5F3CBC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9850-2E15-7A41-A0A6-318D30C1D18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5E380-E481-724F-B43E-3DD00D4FC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Google Shape;34;p6">
            <a:extLst>
              <a:ext uri="{FF2B5EF4-FFF2-40B4-BE49-F238E27FC236}">
                <a16:creationId xmlns:a16="http://schemas.microsoft.com/office/drawing/2014/main" id="{1D63303B-E479-2843-AEA9-CA525F036538}"/>
              </a:ext>
            </a:extLst>
          </p:cNvPr>
          <p:cNvSpPr/>
          <p:nvPr userDrawn="1"/>
        </p:nvSpPr>
        <p:spPr>
          <a:xfrm>
            <a:off x="0" y="0"/>
            <a:ext cx="422630" cy="685803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8" name="Google Shape;35;p6">
            <a:extLst>
              <a:ext uri="{FF2B5EF4-FFF2-40B4-BE49-F238E27FC236}">
                <a16:creationId xmlns:a16="http://schemas.microsoft.com/office/drawing/2014/main" id="{26E80059-3A49-424D-980D-64C147B2A78B}"/>
              </a:ext>
            </a:extLst>
          </p:cNvPr>
          <p:cNvSpPr/>
          <p:nvPr userDrawn="1"/>
        </p:nvSpPr>
        <p:spPr>
          <a:xfrm>
            <a:off x="297430" y="0"/>
            <a:ext cx="46393" cy="68580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pic>
        <p:nvPicPr>
          <p:cNvPr id="11" name="Google Shape;44;p7">
            <a:extLst>
              <a:ext uri="{FF2B5EF4-FFF2-40B4-BE49-F238E27FC236}">
                <a16:creationId xmlns:a16="http://schemas.microsoft.com/office/drawing/2014/main" id="{A235BF13-3691-C449-B1FD-25C37ED0D6D7}"/>
              </a:ext>
            </a:extLst>
          </p:cNvPr>
          <p:cNvPicPr preferRelativeResize="0"/>
          <p:nvPr userDrawn="1"/>
        </p:nvPicPr>
        <p:blipFill rotWithShape="1">
          <a:blip r:embed="rId25"/>
          <a:srcRect/>
          <a:stretch/>
        </p:blipFill>
        <p:spPr>
          <a:xfrm>
            <a:off x="8460639" y="6025896"/>
            <a:ext cx="2893161" cy="529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61" r:id="rId3"/>
    <p:sldLayoutId id="2147483668" r:id="rId4"/>
    <p:sldLayoutId id="2147483667" r:id="rId5"/>
    <p:sldLayoutId id="2147483654" r:id="rId6"/>
    <p:sldLayoutId id="2147483662" r:id="rId7"/>
    <p:sldLayoutId id="2147483660" r:id="rId8"/>
    <p:sldLayoutId id="2147483666" r:id="rId9"/>
    <p:sldLayoutId id="2147483669" r:id="rId10"/>
    <p:sldLayoutId id="2147483670" r:id="rId11"/>
    <p:sldLayoutId id="2147483651" r:id="rId12"/>
    <p:sldLayoutId id="2147483652" r:id="rId13"/>
    <p:sldLayoutId id="2147483675" r:id="rId14"/>
    <p:sldLayoutId id="2147483676" r:id="rId15"/>
    <p:sldLayoutId id="2147483677" r:id="rId16"/>
    <p:sldLayoutId id="2147483681" r:id="rId17"/>
    <p:sldLayoutId id="2147483682" r:id="rId18"/>
    <p:sldLayoutId id="2147483679" r:id="rId19"/>
    <p:sldLayoutId id="2147483680" r:id="rId20"/>
    <p:sldLayoutId id="2147483655" r:id="rId21"/>
    <p:sldLayoutId id="2147483656" r:id="rId22"/>
    <p:sldLayoutId id="2147483657" r:id="rId23"/>
  </p:sldLayoutIdLst>
  <p:txStyles>
    <p:titleStyle>
      <a:lvl1pPr marR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lang="en-US" sz="5350" b="0" i="0" u="none" strike="noStrike" kern="1200" cap="none" dirty="0">
          <a:solidFill>
            <a:schemeClr val="dk2"/>
          </a:solidFill>
          <a:latin typeface="Calibri"/>
          <a:ea typeface="+mj-ea"/>
          <a:cs typeface="Calibri"/>
          <a:sym typeface="Calibri"/>
        </a:defRPr>
      </a:lvl1pPr>
    </p:titleStyle>
    <p:bodyStyle>
      <a:lvl1pPr marL="4572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lang="en-US" sz="3400" b="0" i="0" u="none" strike="noStrike" kern="1200" cap="none" dirty="0" smtClean="0">
          <a:solidFill>
            <a:srgbClr val="1A2E53"/>
          </a:solidFill>
          <a:latin typeface="Calibri"/>
          <a:ea typeface="+mn-ea"/>
          <a:cs typeface="Calibri"/>
          <a:sym typeface="Calibri"/>
        </a:defRPr>
      </a:lvl1pPr>
      <a:lvl2pPr marL="9144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lang="en-US" sz="3000" b="0" i="0" u="none" strike="noStrike" kern="1200" cap="none" dirty="0" smtClean="0">
          <a:solidFill>
            <a:srgbClr val="1A2E53"/>
          </a:solidFill>
          <a:latin typeface="Calibri"/>
          <a:ea typeface="+mn-ea"/>
          <a:cs typeface="Calibri"/>
          <a:sym typeface="Calibri"/>
        </a:defRPr>
      </a:lvl2pPr>
      <a:lvl3pPr marL="13716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lang="en-US" sz="2800" b="0" i="0" u="none" strike="noStrike" kern="1200" cap="none" dirty="0" smtClean="0">
          <a:solidFill>
            <a:srgbClr val="1A2E53"/>
          </a:solidFill>
          <a:latin typeface="Calibri"/>
          <a:ea typeface="+mn-ea"/>
          <a:cs typeface="Calibri"/>
          <a:sym typeface="Calibri"/>
        </a:defRPr>
      </a:lvl3pPr>
      <a:lvl4pPr marL="18288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lang="en-US" sz="2400" b="0" i="0" u="none" strike="noStrike" kern="1200" cap="none" dirty="0" smtClean="0">
          <a:solidFill>
            <a:srgbClr val="1A2E53"/>
          </a:solidFill>
          <a:latin typeface="Calibri"/>
          <a:ea typeface="+mn-ea"/>
          <a:cs typeface="Calibri"/>
          <a:sym typeface="Calibri"/>
        </a:defRPr>
      </a:lvl4pPr>
      <a:lvl5pPr marL="22860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lang="en-US" sz="2000" b="0" i="0" u="none" strike="noStrike" kern="1200" cap="none" dirty="0">
          <a:solidFill>
            <a:srgbClr val="1A2E53"/>
          </a:solidFill>
          <a:latin typeface="Calibri"/>
          <a:ea typeface="+mn-ea"/>
          <a:cs typeface="Calibri"/>
          <a:sym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CBFFD-020A-DB4C-85C2-C3767475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F38AD-8104-1949-B115-02BA237D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B5A2-BEB8-B84C-8A66-390A3186F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191C-02D2-2F40-9825-BEEC61CF374F}" type="datetimeFigureOut">
              <a:rPr lang="en-US" smtClean="0"/>
              <a:t>10/8/24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B3120-1F22-9646-A089-41EB47627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40C85-7E77-4C41-AE73-D91DEC735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91F7-02F1-C643-A314-95E20889A8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34;p6">
            <a:extLst>
              <a:ext uri="{FF2B5EF4-FFF2-40B4-BE49-F238E27FC236}">
                <a16:creationId xmlns:a16="http://schemas.microsoft.com/office/drawing/2014/main" id="{5491002F-F6F4-334A-ADD5-034A09C79A7B}"/>
              </a:ext>
            </a:extLst>
          </p:cNvPr>
          <p:cNvSpPr/>
          <p:nvPr userDrawn="1"/>
        </p:nvSpPr>
        <p:spPr>
          <a:xfrm>
            <a:off x="0" y="0"/>
            <a:ext cx="422630" cy="685803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  <p:sp>
        <p:nvSpPr>
          <p:cNvPr id="8" name="Google Shape;35;p6">
            <a:extLst>
              <a:ext uri="{FF2B5EF4-FFF2-40B4-BE49-F238E27FC236}">
                <a16:creationId xmlns:a16="http://schemas.microsoft.com/office/drawing/2014/main" id="{C865CAB5-B19B-2C41-9D77-5D0669EAFCC8}"/>
              </a:ext>
            </a:extLst>
          </p:cNvPr>
          <p:cNvSpPr/>
          <p:nvPr userDrawn="1"/>
        </p:nvSpPr>
        <p:spPr>
          <a:xfrm>
            <a:off x="297430" y="0"/>
            <a:ext cx="46393" cy="68580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27351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350" b="0" i="0" u="none" strike="noStrike" kern="1200" cap="none" dirty="0" smtClean="0">
          <a:solidFill>
            <a:schemeClr val="dk2"/>
          </a:solidFill>
          <a:latin typeface="Calibri"/>
          <a:ea typeface="+mj-ea"/>
          <a:cs typeface="Calibri"/>
          <a:sym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1A2E5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2E5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40" kern="1200">
          <a:solidFill>
            <a:srgbClr val="1A2E5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2E5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2E5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83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56" r:id="rId2"/>
    <p:sldLayoutId id="2147483732" r:id="rId3"/>
    <p:sldLayoutId id="2147483744" r:id="rId4"/>
    <p:sldLayoutId id="2147483757" r:id="rId5"/>
    <p:sldLayoutId id="2147483758" r:id="rId6"/>
    <p:sldLayoutId id="2147483759" r:id="rId7"/>
    <p:sldLayoutId id="214748370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44" kern="1200">
          <a:solidFill>
            <a:schemeClr val="dk2"/>
          </a:solidFill>
          <a:latin typeface="Calibri"/>
          <a:ea typeface="+mn-ea"/>
          <a:cs typeface="Calibri"/>
          <a:sym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44" kern="1200">
          <a:solidFill>
            <a:schemeClr val="dk2"/>
          </a:solidFill>
          <a:latin typeface="Calibri"/>
          <a:ea typeface="+mn-ea"/>
          <a:cs typeface="Calibri"/>
          <a:sym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44" kern="1200">
          <a:solidFill>
            <a:schemeClr val="dk2"/>
          </a:solidFill>
          <a:latin typeface="Calibri"/>
          <a:ea typeface="+mn-ea"/>
          <a:cs typeface="Calibri"/>
          <a:sym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44" kern="1200">
          <a:solidFill>
            <a:schemeClr val="dk2"/>
          </a:solidFill>
          <a:latin typeface="Calibri"/>
          <a:ea typeface="+mn-ea"/>
          <a:cs typeface="Calibri"/>
          <a:sym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44" kern="1200">
          <a:solidFill>
            <a:schemeClr val="dk2"/>
          </a:solidFill>
          <a:latin typeface="Calibri"/>
          <a:ea typeface="+mn-ea"/>
          <a:cs typeface="Calibri"/>
          <a:sym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A30C-FD03-B643-A641-13B426DA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38" y="1129080"/>
            <a:ext cx="7936465" cy="2456034"/>
          </a:xfrm>
        </p:spPr>
        <p:txBody>
          <a:bodyPr/>
          <a:lstStyle/>
          <a:p>
            <a:r>
              <a:rPr lang="en-US" sz="4800" dirty="0"/>
              <a:t>Laparoscopic Cholecystectomy: </a:t>
            </a:r>
            <a:r>
              <a:rPr lang="en-US" dirty="0"/>
              <a:t>Intra-op and acute complications and their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5107-D502-CF41-8C8B-362D6C8BB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Sona (Shahbazian) Wolf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64BE5-A814-8647-9AFB-36075DE97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BUMC-S Surgery Rotation</a:t>
            </a:r>
          </a:p>
          <a:p>
            <a:endParaRPr lang="en-US" dirty="0"/>
          </a:p>
        </p:txBody>
      </p:sp>
      <p:pic>
        <p:nvPicPr>
          <p:cNvPr id="5" name="Picture 2" descr="Surgery In Motion- Topic 2: Cholecystectomy (Part 1) – IMU Surgical Society">
            <a:extLst>
              <a:ext uri="{FF2B5EF4-FFF2-40B4-BE49-F238E27FC236}">
                <a16:creationId xmlns:a16="http://schemas.microsoft.com/office/drawing/2014/main" id="{689487E7-003C-7540-80F9-E08671E94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03" y="637323"/>
            <a:ext cx="3577890" cy="32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8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79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99F6-E0E0-CF49-96ED-00D28F26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F25E9-6BDD-374D-BC8D-16309155B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808" y="1732252"/>
            <a:ext cx="8453168" cy="4714154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Dr. Med Erich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Mühe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in Germany performs the first “cholecystectomy without laparotomy” Sep 12, 1985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In the US today, ~750,000 per year 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                      = 90% of all cholecystectomies</a:t>
            </a:r>
          </a:p>
          <a:p>
            <a:r>
              <a:rPr lang="en-US" b="0" i="0" dirty="0">
                <a:solidFill>
                  <a:srgbClr val="001C2F"/>
                </a:solidFill>
                <a:effectLst/>
                <a:latin typeface="archivo_narrow"/>
              </a:rPr>
              <a:t>~$6.5 billion/year</a:t>
            </a:r>
          </a:p>
          <a:p>
            <a:r>
              <a:rPr lang="en-US" dirty="0">
                <a:solidFill>
                  <a:srgbClr val="001C2F"/>
                </a:solidFill>
                <a:latin typeface="archivo_narrow"/>
              </a:rPr>
              <a:t>Most common abdominal surgery worldwide</a:t>
            </a:r>
            <a:endParaRPr lang="en-US" b="0" i="0" dirty="0">
              <a:solidFill>
                <a:srgbClr val="001C2F"/>
              </a:solidFill>
              <a:effectLst/>
              <a:latin typeface="archivo_narrow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F9640E-6653-5E4B-A830-0F5397D2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91" y="2271691"/>
            <a:ext cx="2943943" cy="45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4496D45-A047-D448-9F54-5312017D6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638" y="-216331"/>
            <a:ext cx="6709993" cy="2031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AC33E9-DD50-674B-B856-8826D6DE12D4}"/>
              </a:ext>
            </a:extLst>
          </p:cNvPr>
          <p:cNvSpPr txBox="1"/>
          <p:nvPr/>
        </p:nvSpPr>
        <p:spPr>
          <a:xfrm>
            <a:off x="558404" y="6304699"/>
            <a:ext cx="77127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Reynolds W Jr. The first laparoscopic cholecystectomy. JSLS. 2001 Jan-Mar;5(1):89-94. PMID: 11304004; PMCID: PMC3015420.</a:t>
            </a:r>
          </a:p>
          <a:p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Shaffer EA. Epidemiology and risk factors for gallstone disease: has the paradigm changed in the 21st century?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Gastroenterol Rep. 2005 May;7(2):132-40.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10.1007/s11894-005-0051-8. PMID: 15802102.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283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6712-E035-1E4A-BC42-0776AF45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86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Vascular complications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E154D-D755-7746-AC3C-60FE7E11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78041"/>
            <a:ext cx="8865321" cy="823912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Access injuries: Insertion of </a:t>
            </a:r>
            <a:r>
              <a:rPr lang="en-US" sz="3600" dirty="0" err="1"/>
              <a:t>Veress</a:t>
            </a:r>
            <a:r>
              <a:rPr lang="en-US" sz="3600" dirty="0"/>
              <a:t>’ needle or trocars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9291F-E9BA-0E4F-8E15-C6F85A01A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404" y="1985529"/>
            <a:ext cx="5439171" cy="3684588"/>
          </a:xfrm>
        </p:spPr>
        <p:txBody>
          <a:bodyPr>
            <a:normAutofit/>
          </a:bodyPr>
          <a:lstStyle/>
          <a:p>
            <a:r>
              <a:rPr lang="en-US" sz="3200" dirty="0"/>
              <a:t>Major vessel injury to the aorta, IVC, iliac arteries. (&lt;0.2%)</a:t>
            </a:r>
          </a:p>
          <a:p>
            <a:r>
              <a:rPr lang="en-US" sz="3200" dirty="0"/>
              <a:t>Minor vessel epigastric*, mesenteric and omental vessels</a:t>
            </a:r>
          </a:p>
          <a:p>
            <a:r>
              <a:rPr lang="en-US" sz="3200" dirty="0"/>
              <a:t>Subacute trocar site bleeds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36219-5A32-284B-8EF9-D62D35DCC160}"/>
              </a:ext>
            </a:extLst>
          </p:cNvPr>
          <p:cNvSpPr txBox="1"/>
          <p:nvPr/>
        </p:nvSpPr>
        <p:spPr>
          <a:xfrm>
            <a:off x="558404" y="6211669"/>
            <a:ext cx="771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Bhoyrul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Vierra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MA,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Nezhat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CR,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Krummel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TM, Way LW. Trocar injuries in laparoscopic surgery. J Am Coll Surg. 2001 Jun;192(6):677-83.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10.1016/s1072-7515(01)00913-9. PMID: 11400960.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4. Kaushik, Robin. Bleeding complications in laparoscopic cholecystectomy: Incidence, mechanisms, prevention and management. Journal of Minimal Access Surgery 6(3):p 59-65, Jul–Sep 2010. | DOI: 10.4103/0972-9941.68579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287EBD5-5C84-164C-9C09-F47F63B1C21F}"/>
              </a:ext>
            </a:extLst>
          </p:cNvPr>
          <p:cNvSpPr txBox="1">
            <a:spLocks/>
          </p:cNvSpPr>
          <p:nvPr/>
        </p:nvSpPr>
        <p:spPr>
          <a:xfrm>
            <a:off x="3418681" y="153501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3400" b="0" i="0" u="none" strike="noStrike" kern="1200" cap="none" dirty="0" smtClean="0">
                <a:solidFill>
                  <a:srgbClr val="1A2E53"/>
                </a:solidFill>
                <a:latin typeface="Calibri"/>
                <a:ea typeface="+mn-ea"/>
                <a:cs typeface="Calibri"/>
                <a:sym typeface="Calibri"/>
              </a:defRPr>
            </a:lvl1pPr>
            <a:lvl2pPr marL="914400" marR="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3000" b="0" i="0" u="none" strike="noStrike" kern="1200" cap="none" dirty="0" smtClean="0">
                <a:solidFill>
                  <a:srgbClr val="1A2E53"/>
                </a:solidFill>
                <a:latin typeface="Calibri"/>
                <a:ea typeface="+mn-ea"/>
                <a:cs typeface="Calibri"/>
                <a:sym typeface="Calibri"/>
              </a:defRPr>
            </a:lvl2pPr>
            <a:lvl3pPr marL="1371600" marR="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2800" b="0" i="0" u="none" strike="noStrike" kern="1200" cap="none" dirty="0" smtClean="0">
                <a:solidFill>
                  <a:srgbClr val="1A2E53"/>
                </a:solidFill>
                <a:latin typeface="Calibri"/>
                <a:ea typeface="+mn-ea"/>
                <a:cs typeface="Calibri"/>
                <a:sym typeface="Calibri"/>
              </a:defRPr>
            </a:lvl3pPr>
            <a:lvl4pPr marL="1828800" marR="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2400" b="0" i="0" u="none" strike="noStrike" kern="1200" cap="none" dirty="0" smtClean="0">
                <a:solidFill>
                  <a:srgbClr val="1A2E53"/>
                </a:solidFill>
                <a:latin typeface="Calibri"/>
                <a:ea typeface="+mn-ea"/>
                <a:cs typeface="Calibri"/>
                <a:sym typeface="Calibri"/>
              </a:defRPr>
            </a:lvl4pPr>
            <a:lvl5pPr marL="2286000" marR="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2000" b="0" i="0" u="none" strike="noStrike" kern="1200" cap="none" dirty="0">
                <a:solidFill>
                  <a:srgbClr val="1A2E53"/>
                </a:solidFill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CEEF136-FFBF-044E-809D-F5E651A3E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0044" y="1923182"/>
            <a:ext cx="5963551" cy="4255714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--&gt; Convert to open laparotomy, call a friend</a:t>
            </a:r>
            <a:br>
              <a:rPr lang="en-US" sz="2800" dirty="0"/>
            </a:br>
            <a:r>
              <a:rPr lang="en-US" sz="1500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Avoid via: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-&gt; Proper placement and direction of trocars</a:t>
            </a:r>
          </a:p>
          <a:p>
            <a:pPr marL="0" indent="0">
              <a:buNone/>
            </a:pPr>
            <a:r>
              <a:rPr lang="en-US" sz="2800" dirty="0"/>
              <a:t>-&gt; Observe entrance of trocars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800" dirty="0"/>
              <a:t>-&gt; Observe trocar removal to identify bleeds. Dx with imaging for hematoma</a:t>
            </a:r>
          </a:p>
        </p:txBody>
      </p:sp>
    </p:spTree>
    <p:extLst>
      <p:ext uri="{BB962C8B-B14F-4D97-AF65-F5344CB8AC3E}">
        <p14:creationId xmlns:p14="http://schemas.microsoft.com/office/powerpoint/2010/main" val="25106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E0EE-55D0-AC47-AB9B-1869BAFB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Bleeding: </a:t>
            </a:r>
            <a:r>
              <a:rPr lang="en-US" sz="3600" dirty="0"/>
              <a:t>from improper dissection/technique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FDD02-F279-F946-BF60-9695C3D29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14908"/>
            <a:ext cx="9883630" cy="823912"/>
          </a:xfrm>
        </p:spPr>
        <p:txBody>
          <a:bodyPr/>
          <a:lstStyle/>
          <a:p>
            <a:r>
              <a:rPr lang="en-US" dirty="0"/>
              <a:t>More common than major vessel injuries (2.0–4.1% of lap </a:t>
            </a:r>
            <a:r>
              <a:rPr lang="en-US" dirty="0" err="1"/>
              <a:t>choley</a:t>
            </a:r>
            <a:r>
              <a:rPr lang="en-US" dirty="0"/>
              <a:t>) but less severe and more controllable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1107A-C8A5-944A-A62E-F7667E418D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100" dirty="0">
                <a:sym typeface="Wingdings" pitchFamily="2" charset="2"/>
              </a:rPr>
              <a:t></a:t>
            </a:r>
            <a:r>
              <a:rPr lang="en-US" sz="3100" dirty="0"/>
              <a:t>irrigation (to obtain a clean field </a:t>
            </a:r>
          </a:p>
          <a:p>
            <a:pPr marL="0" indent="0">
              <a:buNone/>
            </a:pPr>
            <a:r>
              <a:rPr lang="en-US" sz="3100" dirty="0">
                <a:sym typeface="Wingdings" pitchFamily="2" charset="2"/>
              </a:rPr>
              <a:t></a:t>
            </a:r>
            <a:r>
              <a:rPr lang="en-US" sz="3100" dirty="0"/>
              <a:t> clipping and cauterization when source identified</a:t>
            </a:r>
          </a:p>
          <a:p>
            <a:pPr marL="0" indent="0">
              <a:buNone/>
            </a:pPr>
            <a:r>
              <a:rPr lang="en-US" sz="3100" dirty="0">
                <a:sym typeface="Wingdings" pitchFamily="2" charset="2"/>
              </a:rPr>
              <a:t></a:t>
            </a:r>
            <a:r>
              <a:rPr lang="en-US" sz="3100" dirty="0"/>
              <a:t>When identified post-op (hemodynamic decline requiring resuscitation/transfusions) = likely needs a return to the OR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CDE8591-2C18-A34D-8CD5-C66A5440C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Cystic artery bleeds </a:t>
            </a:r>
          </a:p>
          <a:p>
            <a:pPr lvl="1"/>
            <a:r>
              <a:rPr lang="en-US" dirty="0"/>
              <a:t>Slip of clips/</a:t>
            </a:r>
            <a:r>
              <a:rPr lang="en-US" dirty="0" err="1"/>
              <a:t>ligasures</a:t>
            </a:r>
            <a:endParaRPr lang="en-US" dirty="0"/>
          </a:p>
          <a:p>
            <a:pPr lvl="1"/>
            <a:r>
              <a:rPr lang="en-US" dirty="0"/>
              <a:t>Aberrant anatomy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Liver bed</a:t>
            </a:r>
          </a:p>
          <a:p>
            <a:pPr lvl="1"/>
            <a:r>
              <a:rPr lang="en-US" dirty="0"/>
              <a:t>Patient factors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5D631-7689-A947-A0B7-4B2E8A7C047B}"/>
              </a:ext>
            </a:extLst>
          </p:cNvPr>
          <p:cNvSpPr txBox="1"/>
          <p:nvPr/>
        </p:nvSpPr>
        <p:spPr>
          <a:xfrm>
            <a:off x="393669" y="6355918"/>
            <a:ext cx="7712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5. </a:t>
            </a:r>
            <a:r>
              <a:rPr lang="en-US" sz="900" dirty="0" err="1"/>
              <a:t>Radunovic</a:t>
            </a:r>
            <a:r>
              <a:rPr lang="en-US" sz="900" dirty="0"/>
              <a:t> M, </a:t>
            </a:r>
            <a:r>
              <a:rPr lang="en-US" sz="900" dirty="0" err="1"/>
              <a:t>Lazovic</a:t>
            </a:r>
            <a:r>
              <a:rPr lang="en-US" sz="900" dirty="0"/>
              <a:t> R, Popovic N, </a:t>
            </a:r>
            <a:r>
              <a:rPr lang="en-US" sz="900" dirty="0" err="1"/>
              <a:t>Magdelinic</a:t>
            </a:r>
            <a:r>
              <a:rPr lang="en-US" sz="900" dirty="0"/>
              <a:t> M, </a:t>
            </a:r>
            <a:r>
              <a:rPr lang="en-US" sz="900" dirty="0" err="1"/>
              <a:t>Bulajic</a:t>
            </a:r>
            <a:r>
              <a:rPr lang="en-US" sz="900" dirty="0"/>
              <a:t> M, </a:t>
            </a:r>
            <a:r>
              <a:rPr lang="en-US" sz="900" dirty="0" err="1"/>
              <a:t>Radunovic</a:t>
            </a:r>
            <a:r>
              <a:rPr lang="en-US" sz="900" dirty="0"/>
              <a:t> L, </a:t>
            </a:r>
            <a:r>
              <a:rPr lang="en-US" sz="900" dirty="0" err="1"/>
              <a:t>Vukovic</a:t>
            </a:r>
            <a:r>
              <a:rPr lang="en-US" sz="900" dirty="0"/>
              <a:t> M, </a:t>
            </a:r>
            <a:r>
              <a:rPr lang="en-US" sz="900" dirty="0" err="1"/>
              <a:t>Radunovic</a:t>
            </a:r>
            <a:r>
              <a:rPr lang="en-US" sz="900" dirty="0"/>
              <a:t> M. Complications of Laparoscopic Cholecystectomy: Our Experience from a Retrospective Analysis. Open Access </a:t>
            </a:r>
            <a:r>
              <a:rPr lang="en-US" sz="900" dirty="0" err="1"/>
              <a:t>Maced</a:t>
            </a:r>
            <a:r>
              <a:rPr lang="en-US" sz="900" dirty="0"/>
              <a:t> J Med Sci. 2016 Dec 15;4(4):641-646. </a:t>
            </a:r>
            <a:r>
              <a:rPr lang="en-US" sz="900" dirty="0" err="1"/>
              <a:t>doi</a:t>
            </a:r>
            <a:r>
              <a:rPr lang="en-US" sz="900" dirty="0"/>
              <a:t>: 10.3889/oamjms.2016.128. </a:t>
            </a:r>
            <a:r>
              <a:rPr lang="en-US" sz="900" dirty="0" err="1"/>
              <a:t>Epub</a:t>
            </a:r>
            <a:r>
              <a:rPr lang="en-US" sz="900" dirty="0"/>
              <a:t> 2016 Nov 9. PMID: 28028405; PMCID: PMC5175513.</a:t>
            </a:r>
          </a:p>
        </p:txBody>
      </p:sp>
    </p:spTree>
    <p:extLst>
      <p:ext uri="{BB962C8B-B14F-4D97-AF65-F5344CB8AC3E}">
        <p14:creationId xmlns:p14="http://schemas.microsoft.com/office/powerpoint/2010/main" val="331017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CEAC-953A-F84F-B0C6-C945A7BE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81" y="472792"/>
            <a:ext cx="10954734" cy="1043774"/>
          </a:xfrm>
        </p:spPr>
        <p:txBody>
          <a:bodyPr/>
          <a:lstStyle/>
          <a:p>
            <a:r>
              <a:rPr lang="en-US" sz="5000" dirty="0"/>
              <a:t>Iatrogenic perforation of the gallbladder </a:t>
            </a:r>
            <a:br>
              <a:rPr lang="en-US" dirty="0"/>
            </a:br>
            <a:r>
              <a:rPr lang="en-US" sz="2800" dirty="0"/>
              <a:t>The most common complication (incidence of 5-35%)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93FC6-C629-0846-A982-58B85F119B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480" y="1721862"/>
            <a:ext cx="10954734" cy="3998489"/>
          </a:xfrm>
        </p:spPr>
        <p:txBody>
          <a:bodyPr/>
          <a:lstStyle/>
          <a:p>
            <a:r>
              <a:rPr lang="en-US" dirty="0"/>
              <a:t>- Occurrence associated with increased GB inflammation, adhesions, decreased surgeon experience, male gender</a:t>
            </a:r>
          </a:p>
          <a:p>
            <a:r>
              <a:rPr lang="en-US" dirty="0"/>
              <a:t>- May result in longer OP time and increased hospital LOS</a:t>
            </a:r>
          </a:p>
          <a:p>
            <a:r>
              <a:rPr lang="en-US" u="sng" dirty="0"/>
              <a:t>Management</a:t>
            </a:r>
          </a:p>
          <a:p>
            <a:r>
              <a:rPr lang="en-US" dirty="0"/>
              <a:t>- Retrieval of all stones, peritoneal lavage, +/- antibiotics </a:t>
            </a:r>
          </a:p>
          <a:p>
            <a:r>
              <a:rPr lang="en-US" u="sng" dirty="0"/>
              <a:t>Risk of Not Managing: </a:t>
            </a:r>
          </a:p>
          <a:p>
            <a:pPr marL="457200" indent="-457200">
              <a:buFontTx/>
              <a:buChar char="-"/>
            </a:pPr>
            <a:r>
              <a:rPr lang="en-US" dirty="0"/>
              <a:t>Abscess formation, abdominal wall infections/sinus tracts</a:t>
            </a:r>
          </a:p>
          <a:p>
            <a:pPr marL="1143000" lvl="1" indent="-457200">
              <a:buFontTx/>
              <a:buChar char="-"/>
            </a:pPr>
            <a:r>
              <a:rPr lang="en-US" dirty="0"/>
              <a:t>Pigmented gallstones more associated with abscesses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1E8A133-EDD4-634B-BFCF-0939EA4D40D7}"/>
              </a:ext>
            </a:extLst>
          </p:cNvPr>
          <p:cNvSpPr txBox="1">
            <a:spLocks/>
          </p:cNvSpPr>
          <p:nvPr/>
        </p:nvSpPr>
        <p:spPr>
          <a:xfrm>
            <a:off x="618480" y="4070196"/>
            <a:ext cx="10954734" cy="22964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44" kern="1200">
                <a:solidFill>
                  <a:schemeClr val="dk2"/>
                </a:solidFill>
                <a:latin typeface="Calibri"/>
                <a:ea typeface="+mn-ea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44" kern="1200">
                <a:solidFill>
                  <a:schemeClr val="dk2"/>
                </a:solidFill>
                <a:latin typeface="Calibri"/>
                <a:ea typeface="+mn-ea"/>
                <a:cs typeface="Calibri"/>
                <a:sym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44" kern="1200">
                <a:solidFill>
                  <a:schemeClr val="dk2"/>
                </a:solidFill>
                <a:latin typeface="Calibri"/>
                <a:ea typeface="+mn-ea"/>
                <a:cs typeface="Calibri"/>
                <a:sym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44" kern="1200">
                <a:solidFill>
                  <a:schemeClr val="dk2"/>
                </a:solidFill>
                <a:latin typeface="Calibri"/>
                <a:ea typeface="+mn-ea"/>
                <a:cs typeface="Calibri"/>
                <a:sym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44" kern="1200">
                <a:solidFill>
                  <a:schemeClr val="dk2"/>
                </a:solidFill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5E917-BB9B-4F49-AD32-3A42E57E03F2}"/>
              </a:ext>
            </a:extLst>
          </p:cNvPr>
          <p:cNvSpPr txBox="1"/>
          <p:nvPr/>
        </p:nvSpPr>
        <p:spPr>
          <a:xfrm>
            <a:off x="618480" y="6211669"/>
            <a:ext cx="925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6. Mohiuddin, K.,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Nizami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, S., Fitzgibbons, R.J., Jr, Watson, P.,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Memon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, B. and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Memon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, M.A. (2006), PREDICTING IATROGENIC GALL BLADDER PERFORATION DURING LAPAROSCOPIC CHOLECYSTECTOMY: A MULTIVARIATE LOGISTIC REGRESSION ANALYSIS OF RISK FACTORS. ANZ Journal of Surgery, 76: 130-132. https://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/10.1111/j.1445-2197.2006.03669.x</a:t>
            </a:r>
          </a:p>
          <a:p>
            <a:r>
              <a:rPr lang="en-US" sz="9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9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Brueggemeyer</a:t>
            </a:r>
            <a:r>
              <a:rPr lang="en-US" sz="9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MT, Saba AK, Thibodeaux LC. Abscess formation following spilled gallstones during laparoscopic cholecystectomy. JSLS. 1997 Apr-Jun;1(2):145-52. PMID: 9876663; PMCID: PMC3021270.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3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3702-7A4A-6F4E-9400-E46F10ED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65" y="197455"/>
            <a:ext cx="10954734" cy="550673"/>
          </a:xfrm>
        </p:spPr>
        <p:txBody>
          <a:bodyPr/>
          <a:lstStyle/>
          <a:p>
            <a:r>
              <a:rPr lang="en-US" dirty="0"/>
              <a:t>Biliary Duct Injuries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A5DEF-F88F-3E45-B4D0-ACF17C553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017" y="973298"/>
            <a:ext cx="8859875" cy="5923501"/>
          </a:xfrm>
        </p:spPr>
        <p:txBody>
          <a:bodyPr/>
          <a:lstStyle/>
          <a:p>
            <a:r>
              <a:rPr lang="en-US" b="1" dirty="0"/>
              <a:t>Type A: </a:t>
            </a:r>
          </a:p>
          <a:p>
            <a:r>
              <a:rPr lang="en-US" dirty="0"/>
              <a:t>Cystic duct remnant leaks: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Mechanisms: laceration of a small cystic duct, dislodgement of clips, ductal necrosis (cholecystitis), or blowout from distal stone</a:t>
            </a:r>
          </a:p>
          <a:p>
            <a:r>
              <a:rPr lang="en-US" dirty="0"/>
              <a:t>Duct of Luschka leaks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Unavoidable, may be exacerbated by dissection deep to the liver parenchyma </a:t>
            </a:r>
          </a:p>
          <a:p>
            <a:pPr marL="0" indent="0"/>
            <a:r>
              <a:rPr lang="en-US" b="1" dirty="0">
                <a:sym typeface="Wingdings" pitchFamily="2" charset="2"/>
              </a:rPr>
              <a:t>Type B and C: </a:t>
            </a:r>
            <a:r>
              <a:rPr lang="en-US" dirty="0">
                <a:sym typeface="Wingdings" pitchFamily="2" charset="2"/>
              </a:rPr>
              <a:t>occlusion or transection of aberrant R hepatic duct</a:t>
            </a:r>
          </a:p>
          <a:p>
            <a:pPr marL="0" indent="0"/>
            <a:r>
              <a:rPr lang="en-US" b="1" dirty="0">
                <a:sym typeface="Wingdings" pitchFamily="2" charset="2"/>
              </a:rPr>
              <a:t>Type D:</a:t>
            </a:r>
            <a:r>
              <a:rPr lang="en-US" dirty="0">
                <a:sym typeface="Wingdings" pitchFamily="2" charset="2"/>
              </a:rPr>
              <a:t> CBD lateral wall injury</a:t>
            </a:r>
          </a:p>
          <a:p>
            <a:pPr marL="0" indent="0"/>
            <a:r>
              <a:rPr lang="en-US" sz="2800" dirty="0">
                <a:sym typeface="Wingdings" pitchFamily="2" charset="2"/>
              </a:rPr>
              <a:t> Biliary/cystic leaks</a:t>
            </a:r>
            <a:endParaRPr lang="en-US" sz="2800" dirty="0"/>
          </a:p>
          <a:p>
            <a:r>
              <a:rPr lang="en-US" b="1" dirty="0"/>
              <a:t>Presentation: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2-10 days post-op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Fever, RUQ pain, jaundice, ?ascites  </a:t>
            </a:r>
            <a:r>
              <a:rPr lang="en-US" dirty="0">
                <a:sym typeface="Wingdings" pitchFamily="2" charset="2"/>
              </a:rPr>
              <a:t> peritonitis, sepsis</a:t>
            </a:r>
            <a:endParaRPr lang="en-US" dirty="0"/>
          </a:p>
          <a:p>
            <a:pPr marL="0" indent="0"/>
            <a:r>
              <a:rPr lang="en-US" b="1" dirty="0"/>
              <a:t>Evaluation: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Leukocytosis, elevated LFTS *elevated </a:t>
            </a:r>
            <a:r>
              <a:rPr lang="en-US" dirty="0" err="1"/>
              <a:t>Alk</a:t>
            </a:r>
            <a:r>
              <a:rPr lang="en-US" dirty="0"/>
              <a:t> </a:t>
            </a:r>
            <a:r>
              <a:rPr lang="en-US" dirty="0" err="1"/>
              <a:t>Phos</a:t>
            </a:r>
            <a:r>
              <a:rPr lang="en-US" dirty="0"/>
              <a:t> and GGT,* elevated bilirubin from third space absorption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Imaging: Ultrasound shows fluid collection, CT/HIDA/MRCP=confirms and localizes leak</a:t>
            </a:r>
          </a:p>
          <a:p>
            <a:pPr marL="0" indent="0"/>
            <a:r>
              <a:rPr lang="en-US" b="1" dirty="0"/>
              <a:t>Management:</a:t>
            </a:r>
          </a:p>
          <a:p>
            <a:pPr marL="0" indent="0"/>
            <a:r>
              <a:rPr lang="en-US" sz="2400" dirty="0"/>
              <a:t>ERCP</a:t>
            </a:r>
            <a:r>
              <a:rPr lang="en-US" dirty="0"/>
              <a:t> (diagnostic and therapeutic): stenting and/or sphincterotomy reduces bile duct pressure= forward flow of bile and closure of leak site</a:t>
            </a:r>
          </a:p>
          <a:p>
            <a:pPr marL="0" indent="0"/>
            <a:r>
              <a:rPr lang="en-US" dirty="0"/>
              <a:t>	Eventual stent removal</a:t>
            </a:r>
          </a:p>
          <a:p>
            <a:endParaRPr lang="en-US" dirty="0"/>
          </a:p>
        </p:txBody>
      </p:sp>
      <p:pic>
        <p:nvPicPr>
          <p:cNvPr id="6" name="Picture 5" descr="A diagram of a human body&#10;&#10;Description automatically generated">
            <a:extLst>
              <a:ext uri="{FF2B5EF4-FFF2-40B4-BE49-F238E27FC236}">
                <a16:creationId xmlns:a16="http://schemas.microsoft.com/office/drawing/2014/main" id="{8AB9C134-D2F5-4144-8228-D1A91B3F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976645"/>
            <a:ext cx="3530600" cy="4699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951B7D1-8E59-F443-A088-FEE6277CBB8F}"/>
              </a:ext>
            </a:extLst>
          </p:cNvPr>
          <p:cNvSpPr txBox="1">
            <a:spLocks/>
          </p:cNvSpPr>
          <p:nvPr/>
        </p:nvSpPr>
        <p:spPr>
          <a:xfrm>
            <a:off x="8992914" y="-27715"/>
            <a:ext cx="2848304" cy="155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940" kern="1200">
                <a:solidFill>
                  <a:srgbClr val="0C23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19" kern="12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Strasberg-Bismuth classification system:</a:t>
            </a:r>
          </a:p>
        </p:txBody>
      </p:sp>
    </p:spTree>
    <p:extLst>
      <p:ext uri="{BB962C8B-B14F-4D97-AF65-F5344CB8AC3E}">
        <p14:creationId xmlns:p14="http://schemas.microsoft.com/office/powerpoint/2010/main" val="268785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D317-325B-DB4D-BC96-7DFF4081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Biliary Duct Injuries, cont. (the big ones)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D3AC0-5D4B-994D-9544-D26C565D5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481" y="1280106"/>
            <a:ext cx="7775242" cy="4815893"/>
          </a:xfrm>
        </p:spPr>
        <p:txBody>
          <a:bodyPr/>
          <a:lstStyle/>
          <a:p>
            <a:r>
              <a:rPr lang="en-US" b="1" dirty="0"/>
              <a:t>Type E: </a:t>
            </a:r>
          </a:p>
          <a:p>
            <a:r>
              <a:rPr lang="en-US" dirty="0"/>
              <a:t>Common Hepatic Duct or Common Bile 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Gets accidentally clipped or transected = no leak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Transected = could be recognized during surgery but often isn’t</a:t>
            </a:r>
          </a:p>
          <a:p>
            <a:pPr marL="0" indent="0"/>
            <a:r>
              <a:rPr lang="en-US" b="1" dirty="0"/>
              <a:t>Presentation: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Non-specific, </a:t>
            </a:r>
            <a:r>
              <a:rPr lang="en-US" dirty="0" err="1"/>
              <a:t>abd</a:t>
            </a:r>
            <a:r>
              <a:rPr lang="en-US" dirty="0"/>
              <a:t> pain, low grade fever, persistent nausea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presents with jaundice weeks to years PO</a:t>
            </a:r>
          </a:p>
          <a:p>
            <a:pPr marL="0" indent="0"/>
            <a:r>
              <a:rPr lang="en-US" b="1" dirty="0"/>
              <a:t>Evaluation: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Imaging: US with dilated intrahepatic ducts, ERCP with obstruction in the biliary tree and no filling of intrahepatic ducts</a:t>
            </a:r>
          </a:p>
          <a:p>
            <a:pPr marL="0" indent="0"/>
            <a:r>
              <a:rPr lang="en-US" dirty="0"/>
              <a:t>Management: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During index surgery: T-tube drainage at the CBD injury site (external drainage), primary repair with high propensity for breakdown and stricture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Late presentation: hepaticojejunostomy following decompression of hepatic lobes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Interdisciplinary approach</a:t>
            </a:r>
          </a:p>
        </p:txBody>
      </p:sp>
      <p:pic>
        <p:nvPicPr>
          <p:cNvPr id="6146" name="Picture 2" descr="Discharge Instructions: Caring for Your T-Tube | Saint Luke's Health System">
            <a:extLst>
              <a:ext uri="{FF2B5EF4-FFF2-40B4-BE49-F238E27FC236}">
                <a16:creationId xmlns:a16="http://schemas.microsoft.com/office/drawing/2014/main" id="{5DF79BC3-8E8F-5A4F-9C23-E2B8A473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2" y="341348"/>
            <a:ext cx="2743200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3CDA26-B568-FB47-9324-E1B5FD4FF2F9}"/>
              </a:ext>
            </a:extLst>
          </p:cNvPr>
          <p:cNvSpPr txBox="1"/>
          <p:nvPr/>
        </p:nvSpPr>
        <p:spPr>
          <a:xfrm>
            <a:off x="618481" y="6319254"/>
            <a:ext cx="10954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 dirty="0">
                <a:solidFill>
                  <a:srgbClr val="000000"/>
                </a:solidFill>
                <a:effectLst/>
              </a:rPr>
              <a:t>8. </a:t>
            </a:r>
            <a:r>
              <a:rPr lang="en-US" sz="900" b="0" i="0" u="none" strike="noStrike" dirty="0" err="1">
                <a:solidFill>
                  <a:srgbClr val="000000"/>
                </a:solidFill>
                <a:effectLst/>
              </a:rPr>
              <a:t>Afdhal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</a:rPr>
              <a:t> N, Vollmer C. Complications of laparoscopic cholecystectomy. UpToDate. January 17, 2023. Accessed October 10, 2024. https://</a:t>
            </a:r>
            <a:r>
              <a:rPr lang="en-US" sz="900" b="0" i="0" u="none" strike="noStrike" dirty="0" err="1">
                <a:solidFill>
                  <a:srgbClr val="000000"/>
                </a:solidFill>
                <a:effectLst/>
              </a:rPr>
              <a:t>www.uptodate.com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</a:rPr>
              <a:t>/contents/complications-of-laparoscopic-cholecystectomy#H17. </a:t>
            </a:r>
            <a:endParaRPr lang="en-US" sz="900" dirty="0">
              <a:solidFill>
                <a:srgbClr val="000000"/>
              </a:solidFill>
            </a:endParaRPr>
          </a:p>
          <a:p>
            <a:pPr algn="l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9. </a:t>
            </a:r>
            <a:r>
              <a:rPr lang="en-US" sz="900" b="0" i="0" u="none" strike="noStrike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Gawlik</a:t>
            </a:r>
            <a:r>
              <a:rPr lang="en-US" sz="900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C, </a:t>
            </a:r>
            <a:r>
              <a:rPr lang="en-US" sz="900" b="0" i="0" u="none" strike="noStrike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Carneval</a:t>
            </a:r>
            <a:r>
              <a:rPr lang="en-US" sz="900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M. A Review of the Management of Bile Leaks. </a:t>
            </a:r>
            <a:r>
              <a:rPr lang="en-US" sz="900" b="0" i="0" u="none" strike="noStrike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Cureus</a:t>
            </a:r>
            <a:r>
              <a:rPr lang="en-US" sz="900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2021 May 10;13(5):e14937. </a:t>
            </a:r>
            <a:r>
              <a:rPr lang="en-US" sz="900" b="0" i="0" u="none" strike="noStrike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US" sz="900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10.7759/cureus.14937. PMID: 34123634; PMCID: PMC8189537.</a:t>
            </a:r>
            <a:endParaRPr lang="en-US" sz="9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9" descr="A diagram of the internal organs&#10;&#10;Description automatically generated">
            <a:extLst>
              <a:ext uri="{FF2B5EF4-FFF2-40B4-BE49-F238E27FC236}">
                <a16:creationId xmlns:a16="http://schemas.microsoft.com/office/drawing/2014/main" id="{31CA78D0-E80B-BE42-98B3-42A111882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886" y="3441699"/>
            <a:ext cx="27051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D373-AADE-524C-B038-3A31C8CF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5" y="2524857"/>
            <a:ext cx="5903369" cy="1149917"/>
          </a:xfrm>
        </p:spPr>
        <p:txBody>
          <a:bodyPr>
            <a:normAutofit/>
          </a:bodyPr>
          <a:lstStyle/>
          <a:p>
            <a:r>
              <a:rPr lang="en-US" sz="4000" dirty="0"/>
              <a:t>Critical view of safety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167B0-1D40-9B4A-8FDC-F5A1E9543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602" y="3399340"/>
            <a:ext cx="6096000" cy="4024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 Clear the </a:t>
            </a:r>
            <a:r>
              <a:rPr lang="en-US" sz="2800" dirty="0" err="1"/>
              <a:t>hepatocystic</a:t>
            </a:r>
            <a:r>
              <a:rPr lang="en-US" sz="2800" dirty="0"/>
              <a:t> triangle of fat and fibrous tissue </a:t>
            </a:r>
          </a:p>
          <a:p>
            <a:pPr marL="0" indent="0">
              <a:buNone/>
            </a:pPr>
            <a:r>
              <a:rPr lang="en-US" sz="2800" dirty="0"/>
              <a:t>2. Cystic plate is exposed by separating lower 1/3 of gallbladder from liver </a:t>
            </a:r>
          </a:p>
          <a:p>
            <a:pPr marL="0" indent="0">
              <a:buNone/>
            </a:pPr>
            <a:r>
              <a:rPr lang="en-US" sz="2800" dirty="0"/>
              <a:t>3. Only 2 structures enter the gallbladder</a:t>
            </a:r>
          </a:p>
        </p:txBody>
      </p:sp>
      <p:pic>
        <p:nvPicPr>
          <p:cNvPr id="11" name="Content Placeholder 10" descr="A diagram of a uterus&#10;&#10;Description automatically generated">
            <a:extLst>
              <a:ext uri="{FF2B5EF4-FFF2-40B4-BE49-F238E27FC236}">
                <a16:creationId xmlns:a16="http://schemas.microsoft.com/office/drawing/2014/main" id="{9EEDFD76-5E97-E24B-9DCD-D205019376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509731" y="0"/>
            <a:ext cx="3736200" cy="2854042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645B1E-8698-E44A-BAEA-E6A37293E486}"/>
              </a:ext>
            </a:extLst>
          </p:cNvPr>
          <p:cNvSpPr txBox="1">
            <a:spLocks/>
          </p:cNvSpPr>
          <p:nvPr/>
        </p:nvSpPr>
        <p:spPr>
          <a:xfrm>
            <a:off x="6348079" y="1286344"/>
            <a:ext cx="5903370" cy="3801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n-US" sz="5350" b="0" i="0" u="none" strike="noStrike" kern="1200" cap="none" dirty="0">
                <a:solidFill>
                  <a:schemeClr val="dk2"/>
                </a:solidFill>
                <a:latin typeface="Calibri"/>
                <a:ea typeface="+mj-ea"/>
                <a:cs typeface="Calibri"/>
                <a:sym typeface="Calibri"/>
              </a:defRPr>
            </a:lvl1pPr>
          </a:lstStyle>
          <a:p>
            <a:r>
              <a:rPr lang="en-US" sz="5700" dirty="0"/>
              <a:t>SAGES Safe Cholecystectomy Task Force (2018)</a:t>
            </a:r>
          </a:p>
          <a:p>
            <a:r>
              <a:rPr lang="en-US" sz="4500" dirty="0"/>
              <a:t>Strong recommendation for: </a:t>
            </a:r>
          </a:p>
          <a:p>
            <a:r>
              <a:rPr lang="en-US" sz="4500" dirty="0"/>
              <a:t>- Use of intra-op cholangiography for aberrant anatomy or when injury has occurred (no benefit in routine lap </a:t>
            </a:r>
            <a:r>
              <a:rPr lang="en-US" sz="4500" dirty="0" err="1"/>
              <a:t>choley</a:t>
            </a:r>
            <a:r>
              <a:rPr lang="en-US" sz="4500" dirty="0"/>
              <a:t>)</a:t>
            </a:r>
          </a:p>
          <a:p>
            <a:r>
              <a:rPr lang="en-US" sz="4500" dirty="0"/>
              <a:t>- Referral to HBS/tertiary referral center  for BDI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769455-7F06-074C-8B39-3BDAD7790984}"/>
              </a:ext>
            </a:extLst>
          </p:cNvPr>
          <p:cNvSpPr txBox="1"/>
          <p:nvPr/>
        </p:nvSpPr>
        <p:spPr>
          <a:xfrm>
            <a:off x="457197" y="6488668"/>
            <a:ext cx="79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 Safe cholecystectomy multi-society practice guideline and state of the art consensus conference on prevention of bile duct injury during cholecystectomy. Brunt LM, </a:t>
            </a:r>
            <a:r>
              <a:rPr lang="en-US" sz="900" b="0" i="0" u="none" strike="noStrike" dirty="0" err="1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Deziel</a:t>
            </a:r>
            <a:r>
              <a:rPr lang="en-US" sz="900" b="0" i="0" u="none" strike="noStrike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DJ, </a:t>
            </a:r>
            <a:r>
              <a:rPr lang="en-US" sz="900" b="0" i="0" u="none" strike="noStrike" dirty="0" err="1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Telem</a:t>
            </a:r>
            <a:r>
              <a:rPr lang="en-US" sz="900" b="0" i="0" u="none" strike="noStrike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DA, et al. </a:t>
            </a:r>
            <a:r>
              <a:rPr lang="en-US" sz="900" b="0" i="1" u="none" strike="noStrike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Ann Surg. </a:t>
            </a:r>
            <a:r>
              <a:rPr lang="en-US" sz="900" b="0" i="0" u="none" strike="noStrike" dirty="0">
                <a:solidFill>
                  <a:srgbClr val="3030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2020;272:3–23.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4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D53D-A8E7-0F42-9BF0-D75221F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0800-8FA0-9240-A354-DDF4D9964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Reynolds W Jr. The first laparoscopic cholecystectomy. JSLS. 2001 Jan-Mar;5(1):89-94. PMID: 11304004; PMCID: PMC3015420.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Shaffer EA. Epidemiology and risk factors for gallstone disease: has the paradigm changed in the 21st century?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Gastroenterol Rep. 2005 May;7(2):132-40.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10.1007/s11894-005-0051-8. PMID: 15802102.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Bhoyrul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Vierra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MA,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Nezhat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CR,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Krummel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TM, Way LW. Trocar injuries in laparoscopic surgery. J Am Coll Surg. 2001 Jun;192(6):677-83.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10.1016/s1072-7515(01)00913-9. PMID: 11400960.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Kaushik, Robin. Bleeding complications in laparoscopic cholecystectomy: Incidence, mechanisms, prevention and management. Journal of Minimal Access Surgery 6(3):p 59-65, Jul–Sep 2010. | DOI: 10.4103/0972-9941.68579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Radunovic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Lazovic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R, Popovic N,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Magdelinic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Bulajic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Radunovic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Vukovic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Radunovic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 Complications of Laparoscopic Cholecystectomy: Our Experience from a Retrospective Analysis. Open Access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Med Sci. 2016 Dec 15;4(4):641-646.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10.3889/oamjms.2016.128.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 Nov 9. PMID: 28028405; PMCID: PMC5175513.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 Mohiuddin, K.,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Nizami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S., Fitzgibbons, R.J., Jr, Watson, P.,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B. and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M.A. (2006), PREDICTING IATROGENIC GALL BLADDER PERFORATION DURING LAPAROSCOPIC CHOLECYSTECTOMY: A MULTIVARIATE LOGISTIC REGRESSION ANALYSIS OF RISK FACTORS. ANZ Journal of Surgery, 76: 130-132. https://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/10.1111/j.1445-2197.2006.03669.x</a:t>
            </a:r>
          </a:p>
          <a:p>
            <a:pPr marL="0" indent="0">
              <a:buNone/>
            </a:pP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36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Brueggemeyer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MT, Saba AK, Thibodeaux LC. Abscess formation following spilled gallstones during laparoscopic cholecystectomy. JSLS. 1997 Apr-Jun;1(2):145-52. PMID: 9876663; PMCID: PMC3021270.</a:t>
            </a:r>
          </a:p>
          <a:p>
            <a:pPr marL="0" indent="0" algn="l">
              <a:buNone/>
            </a:pP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sz="36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Afdhal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N, Vollmer C. Complications of laparoscopic cholecystectomy. UpToDate. January 17, 2023. Accessed October 10, 2024. https://</a:t>
            </a:r>
            <a:r>
              <a:rPr lang="en-US" sz="36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www.uptodate.com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/contents/complications-of-laparoscopic-cholecystectomy#H17. 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US" sz="36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Gawlik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C, </a:t>
            </a:r>
            <a:r>
              <a:rPr lang="en-US" sz="36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Carneval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M. A Review of the Management of Bile Leaks. </a:t>
            </a:r>
            <a:r>
              <a:rPr lang="en-US" sz="36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Cureus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2021 May 10;13(5):e14937. </a:t>
            </a:r>
            <a:r>
              <a:rPr lang="en-US" sz="36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10.7759/cureus.14937. PMID: 34123634; PMCID: PMC8189537.</a:t>
            </a:r>
          </a:p>
          <a:p>
            <a:pPr marL="0" indent="0">
              <a:buNone/>
            </a:pP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 Safe cholecystectomy multi-society practice guideline and state of the art consensus conference on prevention of bile duct injury during cholecystectomy. Brunt LM, </a:t>
            </a:r>
            <a:r>
              <a:rPr lang="en-US" sz="36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Deziel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DJ, </a:t>
            </a:r>
            <a:r>
              <a:rPr lang="en-US" sz="36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Telem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DA, et al. </a:t>
            </a:r>
            <a:r>
              <a:rPr lang="en-US" sz="3600" b="0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Ann Surg. 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2020;272:3–23.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0" i="0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52079"/>
      </p:ext>
    </p:extLst>
  </p:cSld>
  <p:clrMapOvr>
    <a:masterClrMapping/>
  </p:clrMapOvr>
</p:sld>
</file>

<file path=ppt/theme/theme1.xml><?xml version="1.0" encoding="utf-8"?>
<a:theme xmlns:a="http://schemas.openxmlformats.org/drawingml/2006/main" name="Sidebar + UA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Presentation" id="{51676642-06D3-0341-9557-6D3460655DB9}" vid="{271EAE36-A4DE-D442-BA33-DF32AF3FB3C3}"/>
    </a:ext>
  </a:extLst>
</a:theme>
</file>

<file path=ppt/theme/theme2.xml><?xml version="1.0" encoding="utf-8"?>
<a:theme xmlns:a="http://schemas.openxmlformats.org/drawingml/2006/main" name="Research slides side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Presentation" id="{51676642-06D3-0341-9557-6D3460655DB9}" vid="{AB5FE677-DF80-CF45-AADD-F493288C7745}"/>
    </a:ext>
  </a:extLst>
</a:theme>
</file>

<file path=ppt/theme/theme3.xml><?xml version="1.0" encoding="utf-8"?>
<a:theme xmlns:a="http://schemas.openxmlformats.org/drawingml/2006/main" name="Research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Presentation" id="{51676642-06D3-0341-9557-6D3460655DB9}" vid="{1B3B6B83-4953-4145-BB92-DE626DD6DC1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Sidebar + UA logo</Template>
  <TotalTime>2432</TotalTime>
  <Words>1924</Words>
  <Application>Microsoft Macintosh PowerPoint</Application>
  <PresentationFormat>Widescreen</PresentationFormat>
  <Paragraphs>150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archivo_narrow</vt:lpstr>
      <vt:lpstr>Arial</vt:lpstr>
      <vt:lpstr>Barlow</vt:lpstr>
      <vt:lpstr>Calibri</vt:lpstr>
      <vt:lpstr>Cambria</vt:lpstr>
      <vt:lpstr>Google Sans</vt:lpstr>
      <vt:lpstr>Merriweather</vt:lpstr>
      <vt:lpstr>Noto Sans</vt:lpstr>
      <vt:lpstr>Roboto</vt:lpstr>
      <vt:lpstr>Sidebar + UA logo</vt:lpstr>
      <vt:lpstr>Research slides sidebar</vt:lpstr>
      <vt:lpstr>Research Master</vt:lpstr>
      <vt:lpstr>Laparoscopic Cholecystectomy: Intra-op and acute complications and their management</vt:lpstr>
      <vt:lpstr>History</vt:lpstr>
      <vt:lpstr>Vascular complications</vt:lpstr>
      <vt:lpstr>Bleeding: from improper dissection/technique</vt:lpstr>
      <vt:lpstr>Iatrogenic perforation of the gallbladder  The most common complication (incidence of 5-35%)</vt:lpstr>
      <vt:lpstr>Biliary Duct Injuries</vt:lpstr>
      <vt:lpstr>Biliary Duct Injuries, cont. (the big ones)</vt:lpstr>
      <vt:lpstr>Critical view of safety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Laparoscopic Cholecystectomy: Intra-op and acute complications and their management</dc:title>
  <dc:creator>Wolf, Sona Rose - (sonashahbazian)</dc:creator>
  <cp:lastModifiedBy>Wolf, Sona Rose - (sonashahbazian)</cp:lastModifiedBy>
  <cp:revision>2</cp:revision>
  <dcterms:created xsi:type="dcterms:W3CDTF">2024-10-08T23:40:07Z</dcterms:created>
  <dcterms:modified xsi:type="dcterms:W3CDTF">2024-10-10T16:12:09Z</dcterms:modified>
</cp:coreProperties>
</file>