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22"/>
  </p:notesMasterIdLst>
  <p:sldIdLst>
    <p:sldId id="256" r:id="rId2"/>
    <p:sldId id="270" r:id="rId3"/>
    <p:sldId id="285" r:id="rId4"/>
    <p:sldId id="278" r:id="rId5"/>
    <p:sldId id="279" r:id="rId6"/>
    <p:sldId id="258" r:id="rId7"/>
    <p:sldId id="281" r:id="rId8"/>
    <p:sldId id="274" r:id="rId9"/>
    <p:sldId id="277" r:id="rId10"/>
    <p:sldId id="280" r:id="rId11"/>
    <p:sldId id="283" r:id="rId12"/>
    <p:sldId id="282" r:id="rId13"/>
    <p:sldId id="275" r:id="rId14"/>
    <p:sldId id="284" r:id="rId15"/>
    <p:sldId id="264" r:id="rId16"/>
    <p:sldId id="265" r:id="rId17"/>
    <p:sldId id="262" r:id="rId18"/>
    <p:sldId id="263" r:id="rId19"/>
    <p:sldId id="271" r:id="rId20"/>
    <p:sldId id="273"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p:restoredTop sz="85322"/>
  </p:normalViewPr>
  <p:slideViewPr>
    <p:cSldViewPr snapToGrid="0">
      <p:cViewPr varScale="1">
        <p:scale>
          <a:sx n="80" d="100"/>
          <a:sy n="80" d="100"/>
        </p:scale>
        <p:origin x="192"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1ECCB-3006-E847-8F47-14B47C9ABB29}" type="datetimeFigureOut">
              <a:rPr lang="en-US" smtClean="0"/>
              <a:t>7/18/24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386EA-B912-494E-A1BA-E451B3DB68E0}" type="slidenum">
              <a:rPr lang="en-US" smtClean="0"/>
              <a:t>‹#›</a:t>
            </a:fld>
            <a:endParaRPr lang="en-US"/>
          </a:p>
        </p:txBody>
      </p:sp>
    </p:spTree>
    <p:extLst>
      <p:ext uri="{BB962C8B-B14F-4D97-AF65-F5344CB8AC3E}">
        <p14:creationId xmlns:p14="http://schemas.microsoft.com/office/powerpoint/2010/main" val="185265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A1A1A"/>
                </a:solidFill>
                <a:effectLst/>
                <a:latin typeface="Helvetica" pitchFamily="2" charset="0"/>
              </a:rPr>
              <a:t> An anatomic explanation for the Spigelian hernia belt may be that below the level of the umbilicus, the fibers of the internal oblique and transversus abdominis muscles run in parallel, as opposed to at angles at the level of the umbilicus and above</a:t>
            </a:r>
          </a:p>
          <a:p>
            <a:endParaRPr lang="en-US" b="0" i="0" u="none" strike="noStrike" dirty="0">
              <a:solidFill>
                <a:srgbClr val="212121"/>
              </a:solidFill>
              <a:effectLst/>
              <a:highlight>
                <a:srgbClr val="FFFFFF"/>
              </a:highlight>
              <a:latin typeface="Cambria" panose="02040503050406030204" pitchFamily="18" charset="0"/>
            </a:endParaRPr>
          </a:p>
          <a:p>
            <a:pPr marL="742950" marR="0" lvl="1" indent="-285750" rtl="0">
              <a:lnSpc>
                <a:spcPct val="115000"/>
              </a:lnSpc>
              <a:spcBef>
                <a:spcPts val="0"/>
              </a:spcBef>
              <a:spcAft>
                <a:spcPts val="800"/>
              </a:spcAft>
              <a:buFont typeface="+mj-lt"/>
              <a:buAutoNum type="alphaLcPeriod"/>
            </a:pPr>
            <a:r>
              <a:rPr lang="en-US" sz="1800" kern="100" dirty="0">
                <a:solidFill>
                  <a:srgbClr val="232323"/>
                </a:solidFill>
                <a:effectLst/>
                <a:highlight>
                  <a:srgbClr val="FFFFFF"/>
                </a:highlight>
                <a:latin typeface="Noto Sans" panose="020B0502040504020204" pitchFamily="34" charset="0"/>
                <a:ea typeface="DengXian" panose="02010600030101010101" pitchFamily="2" charset="-122"/>
                <a:cs typeface="Arial" panose="020B0604020202020204" pitchFamily="34" charset="0"/>
              </a:rPr>
              <a:t>Arcuate line -&gt; </a:t>
            </a:r>
            <a:r>
              <a:rPr lang="en-US" sz="1800" kern="100" dirty="0">
                <a:solidFill>
                  <a:srgbClr val="BFBFBF"/>
                </a:solidFill>
                <a:effectLst/>
                <a:highlight>
                  <a:srgbClr val="1F1F1F"/>
                </a:highlight>
                <a:latin typeface="Arial" panose="020B0604020202020204" pitchFamily="34" charset="0"/>
                <a:ea typeface="DengXian" panose="02010600030101010101" pitchFamily="2" charset="-122"/>
                <a:cs typeface="Arial" panose="020B0604020202020204" pitchFamily="34" charset="0"/>
              </a:rPr>
              <a:t> </a:t>
            </a:r>
            <a:r>
              <a:rPr lang="en-US" sz="1800" kern="100" dirty="0">
                <a:solidFill>
                  <a:srgbClr val="FFFFFF"/>
                </a:solidFill>
                <a:effectLst/>
                <a:highlight>
                  <a:srgbClr val="34457F"/>
                </a:highlight>
                <a:latin typeface="Arial" panose="020B0604020202020204" pitchFamily="34" charset="0"/>
                <a:ea typeface="DengXian" panose="02010600030101010101" pitchFamily="2" charset="-122"/>
                <a:cs typeface="Arial" panose="020B0604020202020204" pitchFamily="34" charset="0"/>
              </a:rPr>
              <a:t>the location where the inferior epigastric vessels perforate the rectus sheath, to supply blood to the inferior portion of the anterior abdominal wall</a:t>
            </a:r>
            <a:endParaRPr lang="en-US" sz="1800" kern="100" dirty="0">
              <a:effectLst/>
              <a:latin typeface="Aptos" panose="020B0004020202020204" pitchFamily="34" charset="0"/>
              <a:ea typeface="DengXian" panose="02010600030101010101" pitchFamily="2" charset="-122"/>
              <a:cs typeface="Arial" panose="020B0604020202020204" pitchFamily="34" charset="0"/>
            </a:endParaRPr>
          </a:p>
        </p:txBody>
      </p:sp>
      <p:sp>
        <p:nvSpPr>
          <p:cNvPr id="4" name="Slide Number Placeholder 3"/>
          <p:cNvSpPr>
            <a:spLocks noGrp="1"/>
          </p:cNvSpPr>
          <p:nvPr>
            <p:ph type="sldNum" sz="quarter" idx="5"/>
          </p:nvPr>
        </p:nvSpPr>
        <p:spPr/>
        <p:txBody>
          <a:bodyPr/>
          <a:lstStyle/>
          <a:p>
            <a:fld id="{E3F386EA-B912-494E-A1BA-E451B3DB68E0}" type="slidenum">
              <a:rPr lang="en-US" smtClean="0"/>
              <a:t>2</a:t>
            </a:fld>
            <a:endParaRPr lang="en-US"/>
          </a:p>
        </p:txBody>
      </p:sp>
    </p:spTree>
    <p:extLst>
      <p:ext uri="{BB962C8B-B14F-4D97-AF65-F5344CB8AC3E}">
        <p14:creationId xmlns:p14="http://schemas.microsoft.com/office/powerpoint/2010/main" val="2954331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ptos" panose="020B0004020202020204" pitchFamily="34" charset="0"/>
                <a:ea typeface="DengXian" panose="02010600030101010101" pitchFamily="2" charset="-122"/>
                <a:cs typeface="Arial" panose="020B0604020202020204" pitchFamily="34" charset="0"/>
              </a:rPr>
              <a:t>Incarcerated portion of small bowel within the left lower quadrant concerning for spigelian hernia without signs of obvious without signs of strangulation or perforation,</a:t>
            </a:r>
          </a:p>
          <a:p>
            <a:endParaRPr lang="en-US" sz="1800" dirty="0">
              <a:effectLst/>
              <a:latin typeface="Aptos" panose="020B0004020202020204" pitchFamily="34"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DengXian" panose="02010600030101010101" pitchFamily="2" charset="-122"/>
                <a:cs typeface="Arial" panose="020B0604020202020204" pitchFamily="34" charset="0"/>
              </a:rPr>
              <a:t>Left lower quadrant abdominal wall hernia containing small bowel and fluid with transition point in the hernia sac. Long segment small bowel dilatation up to 3.5 cm in the </a:t>
            </a:r>
            <a:r>
              <a:rPr lang="en-US" sz="1800" kern="100" dirty="0" err="1">
                <a:effectLst/>
                <a:latin typeface="Aptos" panose="020B0004020202020204" pitchFamily="34" charset="0"/>
                <a:ea typeface="DengXian" panose="02010600030101010101" pitchFamily="2" charset="-122"/>
                <a:cs typeface="Arial" panose="020B0604020202020204" pitchFamily="34" charset="0"/>
              </a:rPr>
              <a:t>midabdomen</a:t>
            </a:r>
            <a:r>
              <a:rPr lang="en-US" sz="1800" kern="100" dirty="0">
                <a:effectLst/>
                <a:latin typeface="Aptos" panose="020B0004020202020204" pitchFamily="34" charset="0"/>
                <a:ea typeface="DengXian" panose="02010600030101010101" pitchFamily="2" charset="-122"/>
                <a:cs typeface="Arial" panose="020B0604020202020204" pitchFamily="34" charset="0"/>
              </a:rPr>
              <a:t>. Findings are suggestive of incarceration without necrosis or perforation.</a:t>
            </a:r>
          </a:p>
          <a:p>
            <a:endParaRPr lang="en-US" dirty="0"/>
          </a:p>
        </p:txBody>
      </p:sp>
      <p:sp>
        <p:nvSpPr>
          <p:cNvPr id="4" name="Slide Number Placeholder 3"/>
          <p:cNvSpPr>
            <a:spLocks noGrp="1"/>
          </p:cNvSpPr>
          <p:nvPr>
            <p:ph type="sldNum" sz="quarter" idx="5"/>
          </p:nvPr>
        </p:nvSpPr>
        <p:spPr/>
        <p:txBody>
          <a:bodyPr/>
          <a:lstStyle/>
          <a:p>
            <a:fld id="{E3F386EA-B912-494E-A1BA-E451B3DB68E0}" type="slidenum">
              <a:rPr lang="en-US" smtClean="0"/>
              <a:t>6</a:t>
            </a:fld>
            <a:endParaRPr lang="en-US"/>
          </a:p>
        </p:txBody>
      </p:sp>
    </p:spTree>
    <p:extLst>
      <p:ext uri="{BB962C8B-B14F-4D97-AF65-F5344CB8AC3E}">
        <p14:creationId xmlns:p14="http://schemas.microsoft.com/office/powerpoint/2010/main" val="3579070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12121"/>
                </a:solidFill>
                <a:effectLst/>
                <a:highlight>
                  <a:srgbClr val="FFFFFF"/>
                </a:highlight>
                <a:latin typeface="Cambria" panose="02040503050406030204" pitchFamily="18" charset="0"/>
              </a:rPr>
              <a:t>Shouldice Hospital in Canada</a:t>
            </a:r>
          </a:p>
        </p:txBody>
      </p:sp>
      <p:sp>
        <p:nvSpPr>
          <p:cNvPr id="4" name="Slide Number Placeholder 3"/>
          <p:cNvSpPr>
            <a:spLocks noGrp="1"/>
          </p:cNvSpPr>
          <p:nvPr>
            <p:ph type="sldNum" sz="quarter" idx="5"/>
          </p:nvPr>
        </p:nvSpPr>
        <p:spPr/>
        <p:txBody>
          <a:bodyPr/>
          <a:lstStyle/>
          <a:p>
            <a:fld id="{E3F386EA-B912-494E-A1BA-E451B3DB68E0}" type="slidenum">
              <a:rPr lang="en-US" smtClean="0"/>
              <a:t>7</a:t>
            </a:fld>
            <a:endParaRPr lang="en-US"/>
          </a:p>
        </p:txBody>
      </p:sp>
    </p:spTree>
    <p:extLst>
      <p:ext uri="{BB962C8B-B14F-4D97-AF65-F5344CB8AC3E}">
        <p14:creationId xmlns:p14="http://schemas.microsoft.com/office/powerpoint/2010/main" val="2491593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factors weaken the fascial layers of the abdomen (similar to other ventral hernias)</a:t>
            </a:r>
          </a:p>
        </p:txBody>
      </p:sp>
      <p:sp>
        <p:nvSpPr>
          <p:cNvPr id="4" name="Slide Number Placeholder 3"/>
          <p:cNvSpPr>
            <a:spLocks noGrp="1"/>
          </p:cNvSpPr>
          <p:nvPr>
            <p:ph type="sldNum" sz="quarter" idx="5"/>
          </p:nvPr>
        </p:nvSpPr>
        <p:spPr/>
        <p:txBody>
          <a:bodyPr/>
          <a:lstStyle/>
          <a:p>
            <a:fld id="{E3F386EA-B912-494E-A1BA-E451B3DB68E0}" type="slidenum">
              <a:rPr lang="en-US" smtClean="0"/>
              <a:t>8</a:t>
            </a:fld>
            <a:endParaRPr lang="en-US"/>
          </a:p>
        </p:txBody>
      </p:sp>
    </p:spTree>
    <p:extLst>
      <p:ext uri="{BB962C8B-B14F-4D97-AF65-F5344CB8AC3E}">
        <p14:creationId xmlns:p14="http://schemas.microsoft.com/office/powerpoint/2010/main" val="390928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1A1A1A"/>
                </a:solidFill>
                <a:effectLst/>
                <a:latin typeface="Helvetica" pitchFamily="2" charset="0"/>
              </a:rPr>
              <a:t>The increased rates of incarceration and strangulation reported may simply be due to publication bias, failure to diagnose these hernias until acute presentation, or underestimation of the true population prevalence. </a:t>
            </a:r>
          </a:p>
          <a:p>
            <a:endParaRPr lang="en-US" dirty="0">
              <a:solidFill>
                <a:srgbClr val="1A1A1A"/>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ptos" panose="020B0004020202020204" pitchFamily="34" charset="0"/>
                <a:ea typeface="DengXian" panose="02010600030101010101" pitchFamily="2" charset="-122"/>
                <a:cs typeface="Arial" panose="020B0604020202020204" pitchFamily="34" charset="0"/>
              </a:rPr>
              <a:t>Narrow neck and often a threat to bowel viability</a:t>
            </a:r>
          </a:p>
          <a:p>
            <a:endParaRPr lang="en-US" dirty="0">
              <a:solidFill>
                <a:srgbClr val="1A1A1A"/>
              </a:solidFill>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E3F386EA-B912-494E-A1BA-E451B3DB68E0}" type="slidenum">
              <a:rPr lang="en-US" smtClean="0"/>
              <a:t>12</a:t>
            </a:fld>
            <a:endParaRPr lang="en-US"/>
          </a:p>
        </p:txBody>
      </p:sp>
    </p:spTree>
    <p:extLst>
      <p:ext uri="{BB962C8B-B14F-4D97-AF65-F5344CB8AC3E}">
        <p14:creationId xmlns:p14="http://schemas.microsoft.com/office/powerpoint/2010/main" val="256029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solidFill>
                  <a:srgbClr val="1A1A1A"/>
                </a:solidFill>
                <a:effectLst/>
                <a:latin typeface="Helvetica" pitchFamily="2" charset="0"/>
              </a:rPr>
              <a:t>Open techniques may be preferred in the setting of acute presentation, presentation with high-grade bowel obstruction and/or perforation, anticipation of bowel resection.</a:t>
            </a:r>
          </a:p>
          <a:p>
            <a:endParaRPr lang="en-US" sz="2800" dirty="0">
              <a:solidFill>
                <a:srgbClr val="1A1A1A"/>
              </a:solidFill>
              <a:effectLst/>
              <a:latin typeface="Helvetica" pitchFamily="2" charset="0"/>
            </a:endParaRPr>
          </a:p>
          <a:p>
            <a:r>
              <a:rPr lang="en-US" sz="4000" dirty="0">
                <a:solidFill>
                  <a:srgbClr val="1A1A1A"/>
                </a:solidFill>
                <a:effectLst/>
                <a:latin typeface="Helvetica" pitchFamily="2" charset="0"/>
              </a:rPr>
              <a:t>Absolute contraindications to minimally invasive Spigelian hernia repair are similar to those of other primary ventral hernias and include the inability to tolerate pneumoperitoneum</a:t>
            </a:r>
          </a:p>
          <a:p>
            <a:endParaRPr lang="en-US" sz="2800" dirty="0">
              <a:solidFill>
                <a:srgbClr val="1A1A1A"/>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DengXian" panose="02010600030101010101" pitchFamily="2" charset="-122"/>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E3F386EA-B912-494E-A1BA-E451B3DB68E0}" type="slidenum">
              <a:rPr lang="en-US" smtClean="0"/>
              <a:t>13</a:t>
            </a:fld>
            <a:endParaRPr lang="en-US"/>
          </a:p>
        </p:txBody>
      </p:sp>
    </p:spTree>
    <p:extLst>
      <p:ext uri="{BB962C8B-B14F-4D97-AF65-F5344CB8AC3E}">
        <p14:creationId xmlns:p14="http://schemas.microsoft.com/office/powerpoint/2010/main" val="4175767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F386EA-B912-494E-A1BA-E451B3DB68E0}" type="slidenum">
              <a:rPr lang="en-US" smtClean="0"/>
              <a:t>14</a:t>
            </a:fld>
            <a:endParaRPr lang="en-US"/>
          </a:p>
        </p:txBody>
      </p:sp>
    </p:spTree>
    <p:extLst>
      <p:ext uri="{BB962C8B-B14F-4D97-AF65-F5344CB8AC3E}">
        <p14:creationId xmlns:p14="http://schemas.microsoft.com/office/powerpoint/2010/main" val="849122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2740513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3BE0B-2ABD-FC4A-8336-63F96584BF0A}"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1599184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4137842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211726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2205740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3644322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1107938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3076201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4023481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3823576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2757191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03BE0B-2ABD-FC4A-8336-63F96584BF0A}"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284358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03BE0B-2ABD-FC4A-8336-63F96584BF0A}" type="datetimeFigureOut">
              <a:rPr lang="en-US" smtClean="0"/>
              <a:t>7/18/24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3242651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110560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30459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F03BE0B-2ABD-FC4A-8336-63F96584BF0A}" type="datetimeFigureOut">
              <a:rPr lang="en-US" smtClean="0"/>
              <a:t>7/18/24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166118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03BE0B-2ABD-FC4A-8336-63F96584BF0A}" type="datetimeFigureOut">
              <a:rPr lang="en-US" smtClean="0"/>
              <a:t>7/18/24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83C736-0989-844F-A2FA-7993E42A3A49}" type="slidenum">
              <a:rPr lang="en-US" smtClean="0"/>
              <a:t>‹#›</a:t>
            </a:fld>
            <a:endParaRPr lang="en-US"/>
          </a:p>
        </p:txBody>
      </p:sp>
    </p:spTree>
    <p:extLst>
      <p:ext uri="{BB962C8B-B14F-4D97-AF65-F5344CB8AC3E}">
        <p14:creationId xmlns:p14="http://schemas.microsoft.com/office/powerpoint/2010/main" val="1860110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F03BE0B-2ABD-FC4A-8336-63F96584BF0A}" type="datetimeFigureOut">
              <a:rPr lang="en-US" smtClean="0"/>
              <a:t>7/18/24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583C736-0989-844F-A2FA-7993E42A3A49}" type="slidenum">
              <a:rPr lang="en-US" smtClean="0"/>
              <a:t>‹#›</a:t>
            </a:fld>
            <a:endParaRPr lang="en-US"/>
          </a:p>
        </p:txBody>
      </p:sp>
    </p:spTree>
    <p:extLst>
      <p:ext uri="{BB962C8B-B14F-4D97-AF65-F5344CB8AC3E}">
        <p14:creationId xmlns:p14="http://schemas.microsoft.com/office/powerpoint/2010/main" val="256411801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radiopaedia.org/cases/spigelian-hernia-5" TargetMode="External"/><Relationship Id="rId7" Type="http://schemas.openxmlformats.org/officeDocument/2006/relationships/hyperlink" Target="https://www.medicalnewstoday.com/articles/320429" TargetMode="Externa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researchgate.net/figure/Spigelian-Hernia-on-CT-scan-Abdominal-CT-scan-depicting-left-sided-incarcerated_fig3_355417180"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hyperlink" Target="https://teachmeanatomy.info/abdomen/areas/inguinal-triangle/"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semanticscholar.org/paper/Large-Spigelian-Hernia-Rao/498135684aeab73062018d8db0de383d6deef2e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sciencedirect.com/science/article/pii/S2210261217300469#:~:text=A%20prospective%20randomized%20trial%20comparing,those%20who%20underwent%20laparoscopic%20repair"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ncbi.nlm.nih.gov/pmc/articles/PMC9684297/" TargetMode="External"/></Relationships>
</file>

<file path=ppt/slides/_rels/slide20.xml.rels><?xml version="1.0" encoding="UTF-8" standalone="yes"?>
<Relationships xmlns="http://schemas.openxmlformats.org/package/2006/relationships"><Relationship Id="rId2" Type="http://schemas.openxmlformats.org/officeDocument/2006/relationships/hyperlink" Target="https://www.uptodate.com/contents/spigelian-hernia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herniamed.de/en/14-different-types-hernias"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pubmed.ncbi.nlm.nih.gov/3735118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file:////Users/rami/Library/Group%20Containers/UBF8T346G9.ms/WebArchiveCopyPasteTempFiles/com.microsoft.Word/6e913958cf2297f4d2f1076be915c36d.jpg" TargetMode="External"/><Relationship Id="rId7" Type="http://schemas.openxmlformats.org/officeDocument/2006/relationships/hyperlink" Target="https://twitter.com/Rad_Bits/status/631552900737597441" TargetMode="Externa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hyperlink" Target="https://radiologyassistant.nl/abdomen/abdomen-1/abdominal-wall-hernias" TargetMode="External"/><Relationship Id="rId5" Type="http://schemas.openxmlformats.org/officeDocument/2006/relationships/image" Target="file:////Users/rami/Library/Group%20Containers/UBF8T346G9.ms/WebArchiveCopyPasteTempFiles/com.microsoft.Word/CMO5_s4UsAIuq-q.jpg" TargetMode="Externa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ubmed.ncbi.nlm.nih.gov/37351187/"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operativereview.com/ventral-hernias/"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04DA-42B5-0C86-1CF4-A75C6D249128}"/>
              </a:ext>
            </a:extLst>
          </p:cNvPr>
          <p:cNvSpPr>
            <a:spLocks noGrp="1"/>
          </p:cNvSpPr>
          <p:nvPr>
            <p:ph type="ctrTitle"/>
          </p:nvPr>
        </p:nvSpPr>
        <p:spPr>
          <a:xfrm>
            <a:off x="767498" y="315698"/>
            <a:ext cx="8825658" cy="2901176"/>
          </a:xfrm>
        </p:spPr>
        <p:txBody>
          <a:bodyPr/>
          <a:lstStyle/>
          <a:p>
            <a:r>
              <a:rPr lang="en-US" sz="5400" dirty="0"/>
              <a:t>Spigelian Hernias</a:t>
            </a:r>
          </a:p>
        </p:txBody>
      </p:sp>
      <p:sp>
        <p:nvSpPr>
          <p:cNvPr id="3" name="Subtitle 2">
            <a:extLst>
              <a:ext uri="{FF2B5EF4-FFF2-40B4-BE49-F238E27FC236}">
                <a16:creationId xmlns:a16="http://schemas.microsoft.com/office/drawing/2014/main" id="{F49C590E-F0C3-53A7-AADE-9E8FE48AFCBF}"/>
              </a:ext>
            </a:extLst>
          </p:cNvPr>
          <p:cNvSpPr>
            <a:spLocks noGrp="1"/>
          </p:cNvSpPr>
          <p:nvPr>
            <p:ph type="subTitle" idx="1"/>
          </p:nvPr>
        </p:nvSpPr>
        <p:spPr>
          <a:xfrm>
            <a:off x="813994" y="3641127"/>
            <a:ext cx="8825658" cy="1289823"/>
          </a:xfrm>
        </p:spPr>
        <p:txBody>
          <a:bodyPr>
            <a:normAutofit fontScale="92500" lnSpcReduction="10000"/>
          </a:bodyPr>
          <a:lstStyle/>
          <a:p>
            <a:r>
              <a:rPr lang="en-US" sz="2400" dirty="0"/>
              <a:t>Rami </a:t>
            </a:r>
            <a:r>
              <a:rPr lang="en-US" sz="2400" dirty="0" err="1"/>
              <a:t>Khoshaba</a:t>
            </a:r>
            <a:endParaRPr lang="en-US" sz="2400" dirty="0"/>
          </a:p>
          <a:p>
            <a:r>
              <a:rPr lang="en-US" sz="2400" dirty="0"/>
              <a:t>General Surgery – Banner South</a:t>
            </a:r>
          </a:p>
          <a:p>
            <a:r>
              <a:rPr lang="en-US" sz="2400" dirty="0"/>
              <a:t>7/18/24</a:t>
            </a:r>
          </a:p>
        </p:txBody>
      </p:sp>
      <p:pic>
        <p:nvPicPr>
          <p:cNvPr id="4" name="Picture 3">
            <a:extLst>
              <a:ext uri="{FF2B5EF4-FFF2-40B4-BE49-F238E27FC236}">
                <a16:creationId xmlns:a16="http://schemas.microsoft.com/office/drawing/2014/main" id="{4A1D73C0-CBD2-6251-F490-2ACF1CE1B58E}"/>
              </a:ext>
            </a:extLst>
          </p:cNvPr>
          <p:cNvPicPr>
            <a:picLocks noChangeAspect="1"/>
          </p:cNvPicPr>
          <p:nvPr/>
        </p:nvPicPr>
        <p:blipFill rotWithShape="1">
          <a:blip r:embed="rId2">
            <a:alphaModFix amt="73000"/>
            <a:extLst>
              <a:ext uri="{BEBA8EAE-BF5A-486C-A8C5-ECC9F3942E4B}">
                <a14:imgProps xmlns:a14="http://schemas.microsoft.com/office/drawing/2010/main">
                  <a14:imgLayer r:embed="rId3">
                    <a14:imgEffect>
                      <a14:sharpenSoften amount="57000"/>
                    </a14:imgEffect>
                    <a14:imgEffect>
                      <a14:colorTemperature colorTemp="7393"/>
                    </a14:imgEffect>
                    <a14:imgEffect>
                      <a14:saturation sat="96000"/>
                    </a14:imgEffect>
                    <a14:imgEffect>
                      <a14:brightnessContrast bright="-1000" contrast="-4000"/>
                    </a14:imgEffect>
                  </a14:imgLayer>
                </a14:imgProps>
              </a:ext>
            </a:extLst>
          </a:blip>
          <a:srcRect l="41949"/>
          <a:stretch/>
        </p:blipFill>
        <p:spPr>
          <a:xfrm flipH="1">
            <a:off x="7281215" y="1318930"/>
            <a:ext cx="4347191" cy="4942547"/>
          </a:xfrm>
          <a:prstGeom prst="rect">
            <a:avLst/>
          </a:prstGeom>
          <a:effectLst>
            <a:outerShdw blurRad="50800" dist="38100" dir="5400000" algn="t" rotWithShape="0">
              <a:prstClr val="black">
                <a:alpha val="44000"/>
              </a:prstClr>
            </a:outerShdw>
          </a:effectLst>
        </p:spPr>
      </p:pic>
    </p:spTree>
    <p:extLst>
      <p:ext uri="{BB962C8B-B14F-4D97-AF65-F5344CB8AC3E}">
        <p14:creationId xmlns:p14="http://schemas.microsoft.com/office/powerpoint/2010/main" val="370271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63097-C4AE-DF16-6618-68829725AF01}"/>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863A9730-F9AC-5F3E-CB1F-5BD8DFADF892}"/>
              </a:ext>
            </a:extLst>
          </p:cNvPr>
          <p:cNvSpPr>
            <a:spLocks noGrp="1"/>
          </p:cNvSpPr>
          <p:nvPr>
            <p:ph idx="1"/>
          </p:nvPr>
        </p:nvSpPr>
        <p:spPr>
          <a:xfrm>
            <a:off x="1103313" y="1853248"/>
            <a:ext cx="10832873" cy="4195481"/>
          </a:xfrm>
        </p:spPr>
        <p:txBody>
          <a:bodyPr/>
          <a:lstStyle/>
          <a:p>
            <a:r>
              <a:rPr lang="en-US" sz="2800" dirty="0"/>
              <a:t>Diagnosed with ultrasound, CT, MRI,</a:t>
            </a:r>
          </a:p>
          <a:p>
            <a:pPr lvl="1"/>
            <a:r>
              <a:rPr lang="en-US" sz="2600" dirty="0"/>
              <a:t>Up to 50% of hernias will not be identified by exam alone</a:t>
            </a:r>
          </a:p>
        </p:txBody>
      </p:sp>
      <p:pic>
        <p:nvPicPr>
          <p:cNvPr id="5" name="Picture 4">
            <a:extLst>
              <a:ext uri="{FF2B5EF4-FFF2-40B4-BE49-F238E27FC236}">
                <a16:creationId xmlns:a16="http://schemas.microsoft.com/office/drawing/2014/main" id="{223D714E-A97D-44AC-AD96-9131F1300718}"/>
              </a:ext>
            </a:extLst>
          </p:cNvPr>
          <p:cNvPicPr>
            <a:picLocks noChangeAspect="1"/>
          </p:cNvPicPr>
          <p:nvPr/>
        </p:nvPicPr>
        <p:blipFill>
          <a:blip r:embed="rId2"/>
          <a:stretch>
            <a:fillRect/>
          </a:stretch>
        </p:blipFill>
        <p:spPr>
          <a:xfrm>
            <a:off x="255814" y="3213002"/>
            <a:ext cx="3810126" cy="2975527"/>
          </a:xfrm>
          <a:prstGeom prst="rect">
            <a:avLst/>
          </a:prstGeom>
        </p:spPr>
      </p:pic>
      <p:sp>
        <p:nvSpPr>
          <p:cNvPr id="7" name="TextBox 6">
            <a:extLst>
              <a:ext uri="{FF2B5EF4-FFF2-40B4-BE49-F238E27FC236}">
                <a16:creationId xmlns:a16="http://schemas.microsoft.com/office/drawing/2014/main" id="{6B27A103-8242-4040-AF2F-BF64D4DB6984}"/>
              </a:ext>
            </a:extLst>
          </p:cNvPr>
          <p:cNvSpPr txBox="1"/>
          <p:nvPr/>
        </p:nvSpPr>
        <p:spPr>
          <a:xfrm>
            <a:off x="310253" y="6172604"/>
            <a:ext cx="6098720" cy="553998"/>
          </a:xfrm>
          <a:prstGeom prst="rect">
            <a:avLst/>
          </a:prstGeom>
          <a:noFill/>
        </p:spPr>
        <p:txBody>
          <a:bodyPr wrap="square">
            <a:spAutoFit/>
          </a:bodyPr>
          <a:lstStyle/>
          <a:p>
            <a:r>
              <a:rPr lang="en-US" sz="1100" dirty="0">
                <a:hlinkClick r:id="rId3"/>
              </a:rPr>
              <a:t>https://radiopaedia.org/cases/spigelian-hernia-5</a:t>
            </a:r>
            <a:endParaRPr lang="en-US" sz="1100" dirty="0"/>
          </a:p>
          <a:p>
            <a:endParaRPr lang="en-US" dirty="0"/>
          </a:p>
        </p:txBody>
      </p:sp>
      <p:pic>
        <p:nvPicPr>
          <p:cNvPr id="8" name="Picture 7">
            <a:extLst>
              <a:ext uri="{FF2B5EF4-FFF2-40B4-BE49-F238E27FC236}">
                <a16:creationId xmlns:a16="http://schemas.microsoft.com/office/drawing/2014/main" id="{9039C2D3-13CB-2C6E-09AE-0601DCE06FFF}"/>
              </a:ext>
            </a:extLst>
          </p:cNvPr>
          <p:cNvPicPr>
            <a:picLocks noChangeAspect="1"/>
          </p:cNvPicPr>
          <p:nvPr/>
        </p:nvPicPr>
        <p:blipFill>
          <a:blip r:embed="rId4"/>
          <a:stretch>
            <a:fillRect/>
          </a:stretch>
        </p:blipFill>
        <p:spPr>
          <a:xfrm>
            <a:off x="4265219" y="3193097"/>
            <a:ext cx="3661562" cy="2979507"/>
          </a:xfrm>
          <a:prstGeom prst="rect">
            <a:avLst/>
          </a:prstGeom>
        </p:spPr>
      </p:pic>
      <p:sp>
        <p:nvSpPr>
          <p:cNvPr id="10" name="TextBox 9">
            <a:extLst>
              <a:ext uri="{FF2B5EF4-FFF2-40B4-BE49-F238E27FC236}">
                <a16:creationId xmlns:a16="http://schemas.microsoft.com/office/drawing/2014/main" id="{1DF04D67-E621-DFB7-6B6D-FAC7A126BFA8}"/>
              </a:ext>
            </a:extLst>
          </p:cNvPr>
          <p:cNvSpPr txBox="1"/>
          <p:nvPr/>
        </p:nvSpPr>
        <p:spPr>
          <a:xfrm>
            <a:off x="4187793" y="6171967"/>
            <a:ext cx="4109507" cy="538609"/>
          </a:xfrm>
          <a:prstGeom prst="rect">
            <a:avLst/>
          </a:prstGeom>
          <a:noFill/>
        </p:spPr>
        <p:txBody>
          <a:bodyPr wrap="square">
            <a:spAutoFit/>
          </a:bodyPr>
          <a:lstStyle/>
          <a:p>
            <a:r>
              <a:rPr lang="en-US" sz="900" dirty="0">
                <a:hlinkClick r:id="rId5"/>
              </a:rPr>
              <a:t>https://www.researchgate.net/figure/Spigelian-Hernia-on-CT-scan-Abdominal-CT-scan-depicting-left-sided-incarcerated_fig3_355417180</a:t>
            </a:r>
            <a:endParaRPr lang="en-US" sz="900" dirty="0"/>
          </a:p>
          <a:p>
            <a:endParaRPr lang="en-US" sz="1100" dirty="0"/>
          </a:p>
        </p:txBody>
      </p:sp>
      <p:pic>
        <p:nvPicPr>
          <p:cNvPr id="11" name="Picture 10">
            <a:extLst>
              <a:ext uri="{FF2B5EF4-FFF2-40B4-BE49-F238E27FC236}">
                <a16:creationId xmlns:a16="http://schemas.microsoft.com/office/drawing/2014/main" id="{C6592266-CF68-B9FD-F1D2-5486AEBD5F71}"/>
              </a:ext>
            </a:extLst>
          </p:cNvPr>
          <p:cNvPicPr>
            <a:picLocks noChangeAspect="1"/>
          </p:cNvPicPr>
          <p:nvPr/>
        </p:nvPicPr>
        <p:blipFill>
          <a:blip r:embed="rId6"/>
          <a:stretch>
            <a:fillRect/>
          </a:stretch>
        </p:blipFill>
        <p:spPr>
          <a:xfrm>
            <a:off x="8227159" y="3357728"/>
            <a:ext cx="3688853" cy="2650244"/>
          </a:xfrm>
          <a:prstGeom prst="rect">
            <a:avLst/>
          </a:prstGeom>
        </p:spPr>
      </p:pic>
      <p:sp>
        <p:nvSpPr>
          <p:cNvPr id="13" name="TextBox 12">
            <a:extLst>
              <a:ext uri="{FF2B5EF4-FFF2-40B4-BE49-F238E27FC236}">
                <a16:creationId xmlns:a16="http://schemas.microsoft.com/office/drawing/2014/main" id="{628D000E-034B-8216-F1F7-33AA1D6723A2}"/>
              </a:ext>
            </a:extLst>
          </p:cNvPr>
          <p:cNvSpPr txBox="1"/>
          <p:nvPr/>
        </p:nvSpPr>
        <p:spPr>
          <a:xfrm>
            <a:off x="8297300" y="6048292"/>
            <a:ext cx="4575452" cy="553998"/>
          </a:xfrm>
          <a:prstGeom prst="rect">
            <a:avLst/>
          </a:prstGeom>
          <a:noFill/>
        </p:spPr>
        <p:txBody>
          <a:bodyPr wrap="square">
            <a:spAutoFit/>
          </a:bodyPr>
          <a:lstStyle/>
          <a:p>
            <a:r>
              <a:rPr lang="en-US" sz="1100" dirty="0">
                <a:hlinkClick r:id="rId7"/>
              </a:rPr>
              <a:t>https://www.medicalnewstoday.com/articles/320429</a:t>
            </a:r>
            <a:endParaRPr lang="en-US" sz="1100" dirty="0"/>
          </a:p>
          <a:p>
            <a:endParaRPr lang="en-US" dirty="0"/>
          </a:p>
        </p:txBody>
      </p:sp>
    </p:spTree>
    <p:extLst>
      <p:ext uri="{BB962C8B-B14F-4D97-AF65-F5344CB8AC3E}">
        <p14:creationId xmlns:p14="http://schemas.microsoft.com/office/powerpoint/2010/main" val="2382588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D9F87-4B6E-F53A-69F8-66562FB4B6DB}"/>
              </a:ext>
            </a:extLst>
          </p:cNvPr>
          <p:cNvSpPr>
            <a:spLocks noGrp="1"/>
          </p:cNvSpPr>
          <p:nvPr>
            <p:ph type="title"/>
          </p:nvPr>
        </p:nvSpPr>
        <p:spPr/>
        <p:txBody>
          <a:bodyPr/>
          <a:lstStyle/>
          <a:p>
            <a:r>
              <a:rPr lang="en-US" dirty="0"/>
              <a:t>Differential Diagnosis</a:t>
            </a:r>
          </a:p>
        </p:txBody>
      </p:sp>
      <p:sp>
        <p:nvSpPr>
          <p:cNvPr id="3" name="Content Placeholder 2">
            <a:extLst>
              <a:ext uri="{FF2B5EF4-FFF2-40B4-BE49-F238E27FC236}">
                <a16:creationId xmlns:a16="http://schemas.microsoft.com/office/drawing/2014/main" id="{74FC8133-A16F-0F23-323B-AE8C12D84367}"/>
              </a:ext>
            </a:extLst>
          </p:cNvPr>
          <p:cNvSpPr>
            <a:spLocks noGrp="1"/>
          </p:cNvSpPr>
          <p:nvPr>
            <p:ph idx="1"/>
          </p:nvPr>
        </p:nvSpPr>
        <p:spPr>
          <a:xfrm>
            <a:off x="1103313" y="2052918"/>
            <a:ext cx="5746061" cy="4195481"/>
          </a:xfrm>
        </p:spPr>
        <p:txBody>
          <a:bodyPr>
            <a:normAutofit/>
          </a:bodyPr>
          <a:lstStyle/>
          <a:p>
            <a:r>
              <a:rPr lang="en-US" sz="2400" b="1" dirty="0"/>
              <a:t>Lateral Incisional Hernia </a:t>
            </a:r>
            <a:r>
              <a:rPr lang="en-US" sz="2400" dirty="0"/>
              <a:t>— Spigelian is a PRIMARY hernia</a:t>
            </a:r>
          </a:p>
          <a:p>
            <a:endParaRPr lang="en-US" sz="2400" dirty="0"/>
          </a:p>
          <a:p>
            <a:r>
              <a:rPr lang="en-US" sz="2400" b="1" dirty="0"/>
              <a:t>Inguinal Hernia </a:t>
            </a:r>
            <a:r>
              <a:rPr lang="en-US" sz="2400" dirty="0"/>
              <a:t>— Spigelian are classically above Hesselbach’s triangle</a:t>
            </a:r>
          </a:p>
          <a:p>
            <a:endParaRPr lang="en-US" sz="2400" dirty="0"/>
          </a:p>
          <a:p>
            <a:r>
              <a:rPr lang="en-US" sz="2400" b="1" dirty="0"/>
              <a:t>Abdominal wall masses </a:t>
            </a:r>
            <a:r>
              <a:rPr lang="en-US" sz="2400" dirty="0"/>
              <a:t>— Differentiated on imaging</a:t>
            </a:r>
          </a:p>
        </p:txBody>
      </p:sp>
      <p:pic>
        <p:nvPicPr>
          <p:cNvPr id="4" name="Picture 3">
            <a:extLst>
              <a:ext uri="{FF2B5EF4-FFF2-40B4-BE49-F238E27FC236}">
                <a16:creationId xmlns:a16="http://schemas.microsoft.com/office/drawing/2014/main" id="{33AF0E4B-6166-92E6-EA7A-921966C7D6C3}"/>
              </a:ext>
            </a:extLst>
          </p:cNvPr>
          <p:cNvPicPr>
            <a:picLocks noChangeAspect="1"/>
          </p:cNvPicPr>
          <p:nvPr/>
        </p:nvPicPr>
        <p:blipFill>
          <a:blip r:embed="rId2"/>
          <a:stretch>
            <a:fillRect/>
          </a:stretch>
        </p:blipFill>
        <p:spPr>
          <a:xfrm>
            <a:off x="7024249" y="2351901"/>
            <a:ext cx="4242423" cy="3122642"/>
          </a:xfrm>
          <a:prstGeom prst="rect">
            <a:avLst/>
          </a:prstGeom>
        </p:spPr>
      </p:pic>
      <p:sp>
        <p:nvSpPr>
          <p:cNvPr id="6" name="TextBox 5">
            <a:extLst>
              <a:ext uri="{FF2B5EF4-FFF2-40B4-BE49-F238E27FC236}">
                <a16:creationId xmlns:a16="http://schemas.microsoft.com/office/drawing/2014/main" id="{129E96CC-1C33-5997-4178-6BE8984F1847}"/>
              </a:ext>
            </a:extLst>
          </p:cNvPr>
          <p:cNvSpPr txBox="1"/>
          <p:nvPr/>
        </p:nvSpPr>
        <p:spPr>
          <a:xfrm>
            <a:off x="6936811" y="5474543"/>
            <a:ext cx="4417298" cy="738664"/>
          </a:xfrm>
          <a:prstGeom prst="rect">
            <a:avLst/>
          </a:prstGeom>
          <a:noFill/>
        </p:spPr>
        <p:txBody>
          <a:bodyPr wrap="square">
            <a:spAutoFit/>
          </a:bodyPr>
          <a:lstStyle/>
          <a:p>
            <a:r>
              <a:rPr lang="en-US" sz="1400" dirty="0">
                <a:hlinkClick r:id="rId3"/>
              </a:rPr>
              <a:t>https://teachmeanatomy.info/abdomen/areas/inguinal-triangle/</a:t>
            </a:r>
            <a:endParaRPr lang="en-US" sz="1400" dirty="0"/>
          </a:p>
          <a:p>
            <a:endParaRPr lang="en-US" sz="1400" dirty="0"/>
          </a:p>
        </p:txBody>
      </p:sp>
    </p:spTree>
    <p:extLst>
      <p:ext uri="{BB962C8B-B14F-4D97-AF65-F5344CB8AC3E}">
        <p14:creationId xmlns:p14="http://schemas.microsoft.com/office/powerpoint/2010/main" val="2381632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020AE-6012-D1D3-5688-43D7AC95E9A3}"/>
              </a:ext>
            </a:extLst>
          </p:cNvPr>
          <p:cNvSpPr>
            <a:spLocks noGrp="1"/>
          </p:cNvSpPr>
          <p:nvPr>
            <p:ph type="title"/>
          </p:nvPr>
        </p:nvSpPr>
        <p:spPr/>
        <p:txBody>
          <a:bodyPr/>
          <a:lstStyle/>
          <a:p>
            <a:r>
              <a:rPr lang="en-US" dirty="0"/>
              <a:t>Classification</a:t>
            </a:r>
          </a:p>
        </p:txBody>
      </p:sp>
      <p:sp>
        <p:nvSpPr>
          <p:cNvPr id="3" name="Content Placeholder 2">
            <a:extLst>
              <a:ext uri="{FF2B5EF4-FFF2-40B4-BE49-F238E27FC236}">
                <a16:creationId xmlns:a16="http://schemas.microsoft.com/office/drawing/2014/main" id="{05A7158C-3D5C-9B44-E4E2-0D5C017A5AA3}"/>
              </a:ext>
            </a:extLst>
          </p:cNvPr>
          <p:cNvSpPr>
            <a:spLocks noGrp="1"/>
          </p:cNvSpPr>
          <p:nvPr>
            <p:ph idx="1"/>
          </p:nvPr>
        </p:nvSpPr>
        <p:spPr>
          <a:xfrm>
            <a:off x="1103312" y="1983905"/>
            <a:ext cx="5901337" cy="4554917"/>
          </a:xfrm>
        </p:spPr>
        <p:txBody>
          <a:bodyPr>
            <a:normAutofit fontScale="47500" lnSpcReduction="20000"/>
          </a:bodyPr>
          <a:lstStyle/>
          <a:p>
            <a:r>
              <a:rPr lang="en-US" sz="5100" dirty="0">
                <a:latin typeface="Calibri" panose="020F0502020204030204" pitchFamily="34" charset="0"/>
                <a:cs typeface="Calibri" panose="020F0502020204030204" pitchFamily="34" charset="0"/>
              </a:rPr>
              <a:t>Size — Primary ventral hernia criteria</a:t>
            </a:r>
          </a:p>
          <a:p>
            <a:pPr lvl="1"/>
            <a:r>
              <a:rPr lang="en-US" sz="5100" dirty="0">
                <a:latin typeface="Calibri" panose="020F0502020204030204" pitchFamily="34" charset="0"/>
                <a:cs typeface="Calibri" panose="020F0502020204030204" pitchFamily="34" charset="0"/>
              </a:rPr>
              <a:t>Small (&lt;2cm) —&gt;</a:t>
            </a:r>
            <a:r>
              <a:rPr lang="en-US" sz="5100" dirty="0">
                <a:latin typeface="Calibri" panose="020F0502020204030204" pitchFamily="34" charset="0"/>
                <a:cs typeface="Calibri" panose="020F0502020204030204" pitchFamily="34" charset="0"/>
                <a:sym typeface="Wingdings" pitchFamily="2" charset="2"/>
              </a:rPr>
              <a:t> Most cases</a:t>
            </a:r>
            <a:endParaRPr lang="en-US" sz="5100" dirty="0">
              <a:latin typeface="Calibri" panose="020F0502020204030204" pitchFamily="34" charset="0"/>
              <a:cs typeface="Calibri" panose="020F0502020204030204" pitchFamily="34" charset="0"/>
            </a:endParaRPr>
          </a:p>
          <a:p>
            <a:pPr lvl="1"/>
            <a:r>
              <a:rPr lang="en-US" sz="5100" dirty="0">
                <a:latin typeface="Calibri" panose="020F0502020204030204" pitchFamily="34" charset="0"/>
                <a:cs typeface="Calibri" panose="020F0502020204030204" pitchFamily="34" charset="0"/>
              </a:rPr>
              <a:t>Medium (2 to 4cm)</a:t>
            </a:r>
          </a:p>
          <a:p>
            <a:pPr lvl="1"/>
            <a:r>
              <a:rPr lang="en-US" sz="5100" dirty="0">
                <a:latin typeface="Calibri" panose="020F0502020204030204" pitchFamily="34" charset="0"/>
                <a:cs typeface="Calibri" panose="020F0502020204030204" pitchFamily="34" charset="0"/>
              </a:rPr>
              <a:t>Large (&gt;4cm)</a:t>
            </a:r>
          </a:p>
          <a:p>
            <a:pPr lvl="1"/>
            <a:endParaRPr lang="en-US" sz="4400" dirty="0">
              <a:latin typeface="Calibri" panose="020F0502020204030204" pitchFamily="34" charset="0"/>
              <a:cs typeface="Calibri" panose="020F0502020204030204" pitchFamily="34" charset="0"/>
            </a:endParaRPr>
          </a:p>
          <a:p>
            <a:r>
              <a:rPr lang="en-US" sz="5100" dirty="0">
                <a:latin typeface="Calibri" panose="020F0502020204030204" pitchFamily="34" charset="0"/>
                <a:cs typeface="Calibri" panose="020F0502020204030204" pitchFamily="34" charset="0"/>
              </a:rPr>
              <a:t>Unilateral or bilateral</a:t>
            </a:r>
          </a:p>
          <a:p>
            <a:endParaRPr lang="en-US" sz="4400" dirty="0">
              <a:latin typeface="Calibri" panose="020F0502020204030204" pitchFamily="34" charset="0"/>
              <a:cs typeface="Calibri" panose="020F0502020204030204" pitchFamily="34" charset="0"/>
            </a:endParaRPr>
          </a:p>
          <a:p>
            <a:pPr>
              <a:lnSpc>
                <a:spcPct val="115000"/>
              </a:lnSpc>
              <a:spcBef>
                <a:spcPts val="0"/>
              </a:spcBef>
            </a:pPr>
            <a:r>
              <a:rPr lang="en-US" sz="5100" kern="100" dirty="0">
                <a:effectLst/>
                <a:latin typeface="Calibri" panose="020F0502020204030204" pitchFamily="34" charset="0"/>
                <a:ea typeface="DengXian" panose="02010600030101010101" pitchFamily="2" charset="-122"/>
                <a:cs typeface="Calibri" panose="020F0502020204030204" pitchFamily="34" charset="0"/>
              </a:rPr>
              <a:t>High risk of incarceration (20-30%) and strangulation (~15%)</a:t>
            </a:r>
          </a:p>
          <a:p>
            <a:pPr lvl="1">
              <a:lnSpc>
                <a:spcPct val="115000"/>
              </a:lnSpc>
              <a:spcBef>
                <a:spcPts val="0"/>
              </a:spcBef>
            </a:pPr>
            <a:r>
              <a:rPr lang="en-US" sz="4400" kern="100" dirty="0">
                <a:latin typeface="Calibri" panose="020F0502020204030204" pitchFamily="34" charset="0"/>
                <a:ea typeface="DengXian" panose="02010600030101010101" pitchFamily="2" charset="-122"/>
                <a:cs typeface="Calibri" panose="020F0502020204030204" pitchFamily="34" charset="0"/>
              </a:rPr>
              <a:t>Incarcerated structures include small bowel, greater omentum, and sigmoid colon</a:t>
            </a:r>
            <a:endParaRPr lang="en-US" sz="4400" kern="100" dirty="0">
              <a:effectLst/>
              <a:latin typeface="Calibri" panose="020F0502020204030204" pitchFamily="34" charset="0"/>
              <a:ea typeface="DengXian" panose="02010600030101010101" pitchFamily="2" charset="-122"/>
              <a:cs typeface="Calibri" panose="020F0502020204030204" pitchFamily="34" charset="0"/>
            </a:endParaRPr>
          </a:p>
          <a:p>
            <a:endParaRPr lang="en-US" dirty="0"/>
          </a:p>
          <a:p>
            <a:endParaRPr lang="en-US" dirty="0"/>
          </a:p>
          <a:p>
            <a:endParaRPr lang="en-US" dirty="0"/>
          </a:p>
        </p:txBody>
      </p:sp>
      <p:pic>
        <p:nvPicPr>
          <p:cNvPr id="4" name="Content Placeholder 4" descr="A diagram of the muscles of the body&#10;&#10;Description automatically generated">
            <a:extLst>
              <a:ext uri="{FF2B5EF4-FFF2-40B4-BE49-F238E27FC236}">
                <a16:creationId xmlns:a16="http://schemas.microsoft.com/office/drawing/2014/main" id="{AEE762D5-5162-001B-2710-73B4A335BC82}"/>
              </a:ext>
            </a:extLst>
          </p:cNvPr>
          <p:cNvPicPr>
            <a:picLocks noChangeAspect="1"/>
          </p:cNvPicPr>
          <p:nvPr/>
        </p:nvPicPr>
        <p:blipFill>
          <a:blip r:embed="rId3"/>
          <a:stretch>
            <a:fillRect/>
          </a:stretch>
        </p:blipFill>
        <p:spPr>
          <a:xfrm>
            <a:off x="7125843" y="2369484"/>
            <a:ext cx="4663440" cy="3303857"/>
          </a:xfrm>
          <a:prstGeom prst="rect">
            <a:avLst/>
          </a:prstGeom>
        </p:spPr>
      </p:pic>
    </p:spTree>
    <p:extLst>
      <p:ext uri="{BB962C8B-B14F-4D97-AF65-F5344CB8AC3E}">
        <p14:creationId xmlns:p14="http://schemas.microsoft.com/office/powerpoint/2010/main" val="1254483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D392-8016-D6AA-1F05-D6EDCCBFC00E}"/>
              </a:ext>
            </a:extLst>
          </p:cNvPr>
          <p:cNvSpPr>
            <a:spLocks noGrp="1"/>
          </p:cNvSpPr>
          <p:nvPr>
            <p:ph type="title"/>
          </p:nvPr>
        </p:nvSpPr>
        <p:spPr/>
        <p:txBody>
          <a:bodyPr/>
          <a:lstStyle/>
          <a:p>
            <a:r>
              <a:rPr lang="en-US" dirty="0"/>
              <a:t>Management</a:t>
            </a:r>
          </a:p>
        </p:txBody>
      </p:sp>
      <p:sp>
        <p:nvSpPr>
          <p:cNvPr id="3" name="Content Placeholder 2">
            <a:extLst>
              <a:ext uri="{FF2B5EF4-FFF2-40B4-BE49-F238E27FC236}">
                <a16:creationId xmlns:a16="http://schemas.microsoft.com/office/drawing/2014/main" id="{448F137F-191C-22D1-0E1B-176FDB0228BE}"/>
              </a:ext>
            </a:extLst>
          </p:cNvPr>
          <p:cNvSpPr>
            <a:spLocks noGrp="1"/>
          </p:cNvSpPr>
          <p:nvPr>
            <p:ph idx="1"/>
          </p:nvPr>
        </p:nvSpPr>
        <p:spPr>
          <a:xfrm>
            <a:off x="166000" y="1685202"/>
            <a:ext cx="6773644" cy="4911542"/>
          </a:xfrm>
        </p:spPr>
        <p:txBody>
          <a:bodyPr>
            <a:normAutofit fontScale="92500" lnSpcReduction="10000"/>
          </a:bodyPr>
          <a:lstStyle/>
          <a:p>
            <a:pPr lvl="2">
              <a:lnSpc>
                <a:spcPct val="115000"/>
              </a:lnSpc>
              <a:spcBef>
                <a:spcPts val="0"/>
              </a:spcBef>
            </a:pPr>
            <a:r>
              <a:rPr lang="en-US" sz="2400" b="1" kern="100" dirty="0">
                <a:highlight>
                  <a:srgbClr val="FF0000"/>
                </a:highlight>
                <a:latin typeface="Noto Sans" panose="020B0502040504020204" pitchFamily="34" charset="0"/>
                <a:ea typeface="DengXian" panose="02010600030101010101" pitchFamily="2" charset="-122"/>
                <a:cs typeface="Arial" panose="020B0604020202020204" pitchFamily="34" charset="0"/>
              </a:rPr>
              <a:t>SURGERY </a:t>
            </a:r>
            <a:r>
              <a:rPr lang="en-US" sz="2400" kern="100" dirty="0">
                <a:latin typeface="Noto Sans" panose="020B0502040504020204" pitchFamily="34" charset="0"/>
                <a:ea typeface="DengXian" panose="02010600030101010101" pitchFamily="2" charset="-122"/>
                <a:cs typeface="Arial" panose="020B0604020202020204" pitchFamily="34" charset="0"/>
              </a:rPr>
              <a:t>especially if the hernia is strangulated or acutely incarcerated</a:t>
            </a:r>
          </a:p>
          <a:p>
            <a:pPr lvl="3">
              <a:lnSpc>
                <a:spcPct val="115000"/>
              </a:lnSpc>
              <a:spcBef>
                <a:spcPts val="0"/>
              </a:spcBef>
            </a:pPr>
            <a:r>
              <a:rPr lang="en-US" sz="2000" kern="100" dirty="0">
                <a:latin typeface="Noto Sans" panose="020B0502040504020204" pitchFamily="34" charset="0"/>
                <a:ea typeface="DengXian" panose="02010600030101010101" pitchFamily="2" charset="-122"/>
                <a:cs typeface="Arial" panose="020B0604020202020204" pitchFamily="34" charset="0"/>
              </a:rPr>
              <a:t>Uncontrolled DM, active smoking, and BMI &gt;40 increase risk of complications</a:t>
            </a:r>
            <a:endParaRPr lang="en-US" sz="2200" b="1" kern="100" dirty="0">
              <a:highlight>
                <a:srgbClr val="FF0000"/>
              </a:highlight>
              <a:latin typeface="Noto Sans" panose="020B0502040504020204" pitchFamily="34" charset="0"/>
              <a:ea typeface="DengXian" panose="02010600030101010101" pitchFamily="2" charset="-122"/>
              <a:cs typeface="Arial" panose="020B0604020202020204" pitchFamily="34" charset="0"/>
            </a:endParaRPr>
          </a:p>
          <a:p>
            <a:pPr marL="914400" lvl="2" indent="0">
              <a:lnSpc>
                <a:spcPct val="115000"/>
              </a:lnSpc>
              <a:spcBef>
                <a:spcPts val="0"/>
              </a:spcBef>
              <a:buNone/>
            </a:pPr>
            <a:endParaRPr lang="en-US" sz="2400" kern="100" dirty="0">
              <a:effectLst/>
              <a:latin typeface="Noto Sans" panose="020B0502040504020204" pitchFamily="34" charset="0"/>
              <a:ea typeface="DengXian" panose="02010600030101010101" pitchFamily="2" charset="-122"/>
              <a:cs typeface="Arial" panose="020B0604020202020204" pitchFamily="34" charset="0"/>
            </a:endParaRPr>
          </a:p>
          <a:p>
            <a:pPr lvl="2">
              <a:lnSpc>
                <a:spcPct val="115000"/>
              </a:lnSpc>
              <a:spcBef>
                <a:spcPts val="0"/>
              </a:spcBef>
            </a:pPr>
            <a:r>
              <a:rPr lang="en-US" sz="2400" kern="100" dirty="0">
                <a:latin typeface="Noto Sans" panose="020B0502040504020204" pitchFamily="34" charset="0"/>
                <a:ea typeface="DengXian" panose="02010600030101010101" pitchFamily="2" charset="-122"/>
                <a:cs typeface="Arial" panose="020B0604020202020204" pitchFamily="34" charset="0"/>
              </a:rPr>
              <a:t>Historically only open repairs had been utilized, but laparoscopic and robotic approaches are being described in the literature now</a:t>
            </a:r>
          </a:p>
          <a:p>
            <a:pPr lvl="3">
              <a:lnSpc>
                <a:spcPct val="115000"/>
              </a:lnSpc>
              <a:spcBef>
                <a:spcPts val="0"/>
              </a:spcBef>
            </a:pPr>
            <a:r>
              <a:rPr lang="en-US" sz="2200" kern="100" dirty="0">
                <a:latin typeface="Noto Sans" panose="020B0502040504020204" pitchFamily="34" charset="0"/>
                <a:ea typeface="DengXian" panose="02010600030101010101" pitchFamily="2" charset="-122"/>
                <a:cs typeface="Arial" panose="020B0604020202020204" pitchFamily="34" charset="0"/>
              </a:rPr>
              <a:t>Mesh advised</a:t>
            </a:r>
          </a:p>
          <a:p>
            <a:pPr marL="914400" lvl="2" indent="0">
              <a:lnSpc>
                <a:spcPct val="115000"/>
              </a:lnSpc>
              <a:spcBef>
                <a:spcPts val="0"/>
              </a:spcBef>
              <a:buNone/>
            </a:pPr>
            <a:endParaRPr lang="en-US" sz="2400" kern="100" dirty="0">
              <a:latin typeface="Noto Sans" panose="020B0502040504020204" pitchFamily="34" charset="0"/>
              <a:ea typeface="DengXian" panose="02010600030101010101" pitchFamily="2" charset="-122"/>
              <a:cs typeface="Arial" panose="020B0604020202020204" pitchFamily="34" charset="0"/>
            </a:endParaRPr>
          </a:p>
          <a:p>
            <a:pPr lvl="2">
              <a:lnSpc>
                <a:spcPct val="115000"/>
              </a:lnSpc>
              <a:spcBef>
                <a:spcPts val="0"/>
              </a:spcBef>
            </a:pPr>
            <a:r>
              <a:rPr lang="en-US" sz="2400" kern="100" dirty="0">
                <a:effectLst/>
                <a:latin typeface="Noto Sans" panose="020B0502040504020204" pitchFamily="34" charset="0"/>
                <a:ea typeface="DengXian" panose="02010600030101010101" pitchFamily="2" charset="-122"/>
                <a:cs typeface="Arial" panose="020B0604020202020204" pitchFamily="34" charset="0"/>
              </a:rPr>
              <a:t>Majority of patients who undergo Spigelian hernia repair can be discharged the same day</a:t>
            </a:r>
            <a:endParaRPr lang="en-US" sz="2400" kern="100" dirty="0">
              <a:effectLst/>
              <a:latin typeface="Aptos" panose="020B0004020202020204" pitchFamily="34" charset="0"/>
              <a:ea typeface="DengXian" panose="02010600030101010101" pitchFamily="2" charset="-122"/>
              <a:cs typeface="Arial" panose="020B0604020202020204" pitchFamily="34" charset="0"/>
            </a:endParaRPr>
          </a:p>
        </p:txBody>
      </p:sp>
      <p:pic>
        <p:nvPicPr>
          <p:cNvPr id="6" name="Picture 5">
            <a:extLst>
              <a:ext uri="{FF2B5EF4-FFF2-40B4-BE49-F238E27FC236}">
                <a16:creationId xmlns:a16="http://schemas.microsoft.com/office/drawing/2014/main" id="{5C31159B-4444-2028-D527-E604C12182A1}"/>
              </a:ext>
            </a:extLst>
          </p:cNvPr>
          <p:cNvPicPr>
            <a:picLocks noChangeAspect="1"/>
          </p:cNvPicPr>
          <p:nvPr/>
        </p:nvPicPr>
        <p:blipFill>
          <a:blip r:embed="rId3"/>
          <a:stretch>
            <a:fillRect/>
          </a:stretch>
        </p:blipFill>
        <p:spPr>
          <a:xfrm>
            <a:off x="7238720" y="1865333"/>
            <a:ext cx="4508500" cy="3733800"/>
          </a:xfrm>
          <a:prstGeom prst="rect">
            <a:avLst/>
          </a:prstGeom>
        </p:spPr>
      </p:pic>
      <p:sp>
        <p:nvSpPr>
          <p:cNvPr id="8" name="TextBox 7">
            <a:extLst>
              <a:ext uri="{FF2B5EF4-FFF2-40B4-BE49-F238E27FC236}">
                <a16:creationId xmlns:a16="http://schemas.microsoft.com/office/drawing/2014/main" id="{5FD63922-BBBF-77BE-7EC6-C367431E105C}"/>
              </a:ext>
            </a:extLst>
          </p:cNvPr>
          <p:cNvSpPr txBox="1"/>
          <p:nvPr/>
        </p:nvSpPr>
        <p:spPr>
          <a:xfrm>
            <a:off x="7238721" y="5599133"/>
            <a:ext cx="4953280" cy="707886"/>
          </a:xfrm>
          <a:prstGeom prst="rect">
            <a:avLst/>
          </a:prstGeom>
          <a:noFill/>
        </p:spPr>
        <p:txBody>
          <a:bodyPr wrap="square">
            <a:spAutoFit/>
          </a:bodyPr>
          <a:lstStyle/>
          <a:p>
            <a:r>
              <a:rPr lang="en-US" sz="1200" dirty="0">
                <a:hlinkClick r:id="rId4"/>
              </a:rPr>
              <a:t>https://www.semanticscholar.org/paper/Large-Spigelian-Hernia-Rao/498135684aeab73062018d8db0de383d6deef2e9</a:t>
            </a:r>
            <a:endParaRPr lang="en-US" sz="1200" dirty="0"/>
          </a:p>
          <a:p>
            <a:endParaRPr lang="en-US" sz="1600" dirty="0"/>
          </a:p>
        </p:txBody>
      </p:sp>
    </p:spTree>
    <p:extLst>
      <p:ext uri="{BB962C8B-B14F-4D97-AF65-F5344CB8AC3E}">
        <p14:creationId xmlns:p14="http://schemas.microsoft.com/office/powerpoint/2010/main" val="1421552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a16="http://schemas.microsoft.com/office/drawing/2014/main" id="{D8D9236C-E7A9-3A07-64B3-B48CD2CEB6CE}"/>
              </a:ext>
            </a:extLst>
          </p:cNvPr>
          <p:cNvPicPr>
            <a:picLocks noGrp="1" noChangeAspect="1"/>
          </p:cNvPicPr>
          <p:nvPr>
            <p:ph idx="1"/>
          </p:nvPr>
        </p:nvPicPr>
        <p:blipFill rotWithShape="1">
          <a:blip r:embed="rId3"/>
          <a:srcRect b="36930"/>
          <a:stretch/>
        </p:blipFill>
        <p:spPr>
          <a:xfrm>
            <a:off x="809397" y="514405"/>
            <a:ext cx="9213460" cy="2369255"/>
          </a:xfrm>
        </p:spPr>
      </p:pic>
      <p:sp>
        <p:nvSpPr>
          <p:cNvPr id="6" name="Content Placeholder 2">
            <a:extLst>
              <a:ext uri="{FF2B5EF4-FFF2-40B4-BE49-F238E27FC236}">
                <a16:creationId xmlns:a16="http://schemas.microsoft.com/office/drawing/2014/main" id="{6F2B2D1F-1341-1E6B-7744-2C93B70AB158}"/>
              </a:ext>
            </a:extLst>
          </p:cNvPr>
          <p:cNvSpPr txBox="1">
            <a:spLocks/>
          </p:cNvSpPr>
          <p:nvPr/>
        </p:nvSpPr>
        <p:spPr>
          <a:xfrm>
            <a:off x="300326" y="3229876"/>
            <a:ext cx="10754117" cy="36281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lvl="2">
              <a:lnSpc>
                <a:spcPct val="115000"/>
              </a:lnSpc>
              <a:spcBef>
                <a:spcPts val="0"/>
              </a:spcBef>
            </a:pPr>
            <a:r>
              <a:rPr lang="en-US" sz="2400" kern="100" dirty="0">
                <a:effectLst/>
                <a:latin typeface="Calibri" panose="020F0502020204030204" pitchFamily="34" charset="0"/>
                <a:ea typeface="DengXian" panose="02010600030101010101" pitchFamily="2" charset="-122"/>
                <a:cs typeface="Calibri" panose="020F0502020204030204" pitchFamily="34" charset="0"/>
              </a:rPr>
              <a:t>Compared open vs. </a:t>
            </a:r>
            <a:r>
              <a:rPr lang="en-US" sz="2400" kern="100" dirty="0">
                <a:latin typeface="Calibri" panose="020F0502020204030204" pitchFamily="34" charset="0"/>
                <a:ea typeface="DengXian" panose="02010600030101010101" pitchFamily="2" charset="-122"/>
                <a:cs typeface="Calibri" panose="020F0502020204030204" pitchFamily="34" charset="0"/>
              </a:rPr>
              <a:t>l</a:t>
            </a:r>
            <a:r>
              <a:rPr lang="en-US" sz="2400" kern="100" dirty="0">
                <a:effectLst/>
                <a:latin typeface="Calibri" panose="020F0502020204030204" pitchFamily="34" charset="0"/>
                <a:ea typeface="DengXian" panose="02010600030101010101" pitchFamily="2" charset="-122"/>
                <a:cs typeface="Calibri" panose="020F0502020204030204" pitchFamily="34" charset="0"/>
              </a:rPr>
              <a:t>aparoscopic Spigelian hernia repairs</a:t>
            </a:r>
          </a:p>
          <a:p>
            <a:pPr marL="914400" lvl="2" indent="0">
              <a:lnSpc>
                <a:spcPct val="115000"/>
              </a:lnSpc>
              <a:spcBef>
                <a:spcPts val="0"/>
              </a:spcBef>
              <a:buNone/>
            </a:pPr>
            <a:endParaRPr lang="en-US" sz="2400" kern="100" dirty="0">
              <a:effectLst/>
              <a:latin typeface="Calibri" panose="020F0502020204030204" pitchFamily="34" charset="0"/>
              <a:ea typeface="DengXian" panose="02010600030101010101" pitchFamily="2" charset="-122"/>
              <a:cs typeface="Calibri" panose="020F0502020204030204" pitchFamily="34" charset="0"/>
            </a:endParaRPr>
          </a:p>
          <a:p>
            <a:pPr lvl="2">
              <a:lnSpc>
                <a:spcPct val="115000"/>
              </a:lnSpc>
              <a:spcBef>
                <a:spcPts val="0"/>
              </a:spcBef>
            </a:pPr>
            <a:r>
              <a:rPr lang="en-US" sz="2400" kern="100" dirty="0">
                <a:latin typeface="Calibri" panose="020F0502020204030204" pitchFamily="34" charset="0"/>
                <a:ea typeface="DengXian" panose="02010600030101010101" pitchFamily="2" charset="-122"/>
                <a:cs typeface="Calibri" panose="020F0502020204030204" pitchFamily="34" charset="0"/>
              </a:rPr>
              <a:t>Credited laparoscopy with fewer postoperative hematomas and shorter LOS</a:t>
            </a:r>
          </a:p>
          <a:p>
            <a:pPr marL="914400" lvl="2" indent="0">
              <a:lnSpc>
                <a:spcPct val="115000"/>
              </a:lnSpc>
              <a:spcBef>
                <a:spcPts val="0"/>
              </a:spcBef>
              <a:buNone/>
            </a:pPr>
            <a:endParaRPr lang="en-US" sz="2400" kern="100" dirty="0">
              <a:latin typeface="Calibri" panose="020F0502020204030204" pitchFamily="34" charset="0"/>
              <a:ea typeface="DengXian" panose="02010600030101010101" pitchFamily="2" charset="-122"/>
              <a:cs typeface="Calibri" panose="020F0502020204030204" pitchFamily="34" charset="0"/>
            </a:endParaRPr>
          </a:p>
          <a:p>
            <a:pPr lvl="2">
              <a:lnSpc>
                <a:spcPct val="115000"/>
              </a:lnSpc>
              <a:spcBef>
                <a:spcPts val="0"/>
              </a:spcBef>
            </a:pPr>
            <a:r>
              <a:rPr lang="en-US" sz="2400" kern="100" dirty="0">
                <a:effectLst/>
                <a:latin typeface="Calibri" panose="020F0502020204030204" pitchFamily="34" charset="0"/>
                <a:ea typeface="DengXian" panose="02010600030101010101" pitchFamily="2" charset="-122"/>
                <a:cs typeface="Calibri" panose="020F0502020204030204" pitchFamily="34" charset="0"/>
              </a:rPr>
              <a:t>Power of stu</a:t>
            </a:r>
            <a:r>
              <a:rPr lang="en-US" sz="2400" kern="100" dirty="0">
                <a:latin typeface="Calibri" panose="020F0502020204030204" pitchFamily="34" charset="0"/>
                <a:ea typeface="DengXian" panose="02010600030101010101" pitchFamily="2" charset="-122"/>
                <a:cs typeface="Calibri" panose="020F0502020204030204" pitchFamily="34" charset="0"/>
              </a:rPr>
              <a:t>dy was low due to small sample size (only 22 patients total)</a:t>
            </a:r>
            <a:r>
              <a:rPr lang="en-US" sz="2400" kern="100" dirty="0">
                <a:effectLst/>
                <a:latin typeface="Calibri" panose="020F0502020204030204" pitchFamily="34" charset="0"/>
                <a:ea typeface="DengXian" panose="02010600030101010101" pitchFamily="2" charset="-122"/>
                <a:cs typeface="Calibri" panose="020F0502020204030204" pitchFamily="34" charset="0"/>
              </a:rPr>
              <a:t> </a:t>
            </a:r>
            <a:endParaRPr lang="en-US" sz="2400" kern="100" dirty="0">
              <a:latin typeface="Aptos" panose="020B0004020202020204" pitchFamily="34" charset="0"/>
              <a:ea typeface="DengXian"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030E18D6-9C01-08F9-537E-52FA296ABD3E}"/>
              </a:ext>
            </a:extLst>
          </p:cNvPr>
          <p:cNvSpPr txBox="1"/>
          <p:nvPr/>
        </p:nvSpPr>
        <p:spPr>
          <a:xfrm>
            <a:off x="6096000" y="6291563"/>
            <a:ext cx="6098720" cy="677108"/>
          </a:xfrm>
          <a:prstGeom prst="rect">
            <a:avLst/>
          </a:prstGeom>
          <a:noFill/>
        </p:spPr>
        <p:txBody>
          <a:bodyPr wrap="square">
            <a:spAutoFit/>
          </a:bodyPr>
          <a:lstStyle/>
          <a:p>
            <a:r>
              <a:rPr lang="en-US" sz="1000" dirty="0">
                <a:hlinkClick r:id="rId4"/>
              </a:rPr>
              <a:t>https://www.sciencedirect.com/science/article/pii/S2210261217300469#:~:text=A%20prospective%20randomized%20trial%20comparing,those%20who%20underwent%20laparoscopic%20repair</a:t>
            </a:r>
            <a:r>
              <a:rPr lang="en-US" sz="1000" dirty="0"/>
              <a:t>.</a:t>
            </a:r>
          </a:p>
          <a:p>
            <a:endParaRPr lang="en-US" dirty="0"/>
          </a:p>
        </p:txBody>
      </p:sp>
    </p:spTree>
    <p:extLst>
      <p:ext uri="{BB962C8B-B14F-4D97-AF65-F5344CB8AC3E}">
        <p14:creationId xmlns:p14="http://schemas.microsoft.com/office/powerpoint/2010/main" val="1920432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human body&#10;&#10;Description automatically generated">
            <a:extLst>
              <a:ext uri="{FF2B5EF4-FFF2-40B4-BE49-F238E27FC236}">
                <a16:creationId xmlns:a16="http://schemas.microsoft.com/office/drawing/2014/main" id="{D3C1DE9C-794F-6CCA-F347-B53786661224}"/>
              </a:ext>
            </a:extLst>
          </p:cNvPr>
          <p:cNvPicPr>
            <a:picLocks noGrp="1" noChangeAspect="1"/>
          </p:cNvPicPr>
          <p:nvPr>
            <p:ph idx="1"/>
          </p:nvPr>
        </p:nvPicPr>
        <p:blipFill>
          <a:blip r:embed="rId2"/>
          <a:stretch>
            <a:fillRect/>
          </a:stretch>
        </p:blipFill>
        <p:spPr>
          <a:xfrm rot="16200000">
            <a:off x="3146822" y="-1595954"/>
            <a:ext cx="5738495" cy="10263976"/>
          </a:xfrm>
        </p:spPr>
      </p:pic>
    </p:spTree>
    <p:extLst>
      <p:ext uri="{BB962C8B-B14F-4D97-AF65-F5344CB8AC3E}">
        <p14:creationId xmlns:p14="http://schemas.microsoft.com/office/powerpoint/2010/main" val="3956070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a human body&#10;&#10;Description automatically generated">
            <a:extLst>
              <a:ext uri="{FF2B5EF4-FFF2-40B4-BE49-F238E27FC236}">
                <a16:creationId xmlns:a16="http://schemas.microsoft.com/office/drawing/2014/main" id="{0FD8E6BD-3A5C-3E39-5D9F-1454214DA8F9}"/>
              </a:ext>
            </a:extLst>
          </p:cNvPr>
          <p:cNvPicPr>
            <a:picLocks noChangeAspect="1"/>
          </p:cNvPicPr>
          <p:nvPr/>
        </p:nvPicPr>
        <p:blipFill>
          <a:blip r:embed="rId2"/>
          <a:stretch>
            <a:fillRect/>
          </a:stretch>
        </p:blipFill>
        <p:spPr>
          <a:xfrm rot="16200000">
            <a:off x="3120472" y="-1538931"/>
            <a:ext cx="5861848" cy="10273991"/>
          </a:xfrm>
          <a:prstGeom prst="rect">
            <a:avLst/>
          </a:prstGeom>
        </p:spPr>
      </p:pic>
      <p:sp>
        <p:nvSpPr>
          <p:cNvPr id="6" name="TextBox 5">
            <a:extLst>
              <a:ext uri="{FF2B5EF4-FFF2-40B4-BE49-F238E27FC236}">
                <a16:creationId xmlns:a16="http://schemas.microsoft.com/office/drawing/2014/main" id="{5589E02E-6DDE-B93E-747A-70DEA1298154}"/>
              </a:ext>
            </a:extLst>
          </p:cNvPr>
          <p:cNvSpPr txBox="1"/>
          <p:nvPr/>
        </p:nvSpPr>
        <p:spPr>
          <a:xfrm>
            <a:off x="7913299" y="2518911"/>
            <a:ext cx="3001992" cy="461665"/>
          </a:xfrm>
          <a:prstGeom prst="rect">
            <a:avLst/>
          </a:prstGeom>
          <a:noFill/>
        </p:spPr>
        <p:txBody>
          <a:bodyPr wrap="square" rtlCol="0">
            <a:spAutoFit/>
          </a:bodyPr>
          <a:lstStyle/>
          <a:p>
            <a:r>
              <a:rPr lang="en-US" sz="2400" dirty="0">
                <a:highlight>
                  <a:srgbClr val="000000"/>
                </a:highlight>
              </a:rPr>
              <a:t>Rectus Abdominus</a:t>
            </a:r>
          </a:p>
        </p:txBody>
      </p:sp>
      <p:sp>
        <p:nvSpPr>
          <p:cNvPr id="7" name="TextBox 6">
            <a:extLst>
              <a:ext uri="{FF2B5EF4-FFF2-40B4-BE49-F238E27FC236}">
                <a16:creationId xmlns:a16="http://schemas.microsoft.com/office/drawing/2014/main" id="{29CB6600-FE68-DF02-0ABC-49AD5CB69D53}"/>
              </a:ext>
            </a:extLst>
          </p:cNvPr>
          <p:cNvSpPr txBox="1"/>
          <p:nvPr/>
        </p:nvSpPr>
        <p:spPr>
          <a:xfrm>
            <a:off x="3735238" y="1394602"/>
            <a:ext cx="1998452" cy="830997"/>
          </a:xfrm>
          <a:prstGeom prst="rect">
            <a:avLst/>
          </a:prstGeom>
          <a:noFill/>
        </p:spPr>
        <p:txBody>
          <a:bodyPr wrap="square" rtlCol="0">
            <a:spAutoFit/>
          </a:bodyPr>
          <a:lstStyle/>
          <a:p>
            <a:pPr algn="ctr"/>
            <a:r>
              <a:rPr lang="en-US" sz="2400" dirty="0">
                <a:highlight>
                  <a:srgbClr val="000000"/>
                </a:highlight>
              </a:rPr>
              <a:t>Semilunar Line</a:t>
            </a:r>
          </a:p>
        </p:txBody>
      </p:sp>
      <p:sp>
        <p:nvSpPr>
          <p:cNvPr id="8" name="TextBox 7">
            <a:extLst>
              <a:ext uri="{FF2B5EF4-FFF2-40B4-BE49-F238E27FC236}">
                <a16:creationId xmlns:a16="http://schemas.microsoft.com/office/drawing/2014/main" id="{ECB508AE-F65B-90AF-6528-87A71D044A37}"/>
              </a:ext>
            </a:extLst>
          </p:cNvPr>
          <p:cNvSpPr txBox="1"/>
          <p:nvPr/>
        </p:nvSpPr>
        <p:spPr>
          <a:xfrm>
            <a:off x="4600754" y="3429000"/>
            <a:ext cx="1998451" cy="707886"/>
          </a:xfrm>
          <a:prstGeom prst="rect">
            <a:avLst/>
          </a:prstGeom>
          <a:noFill/>
        </p:spPr>
        <p:txBody>
          <a:bodyPr wrap="square" rtlCol="0">
            <a:spAutoFit/>
          </a:bodyPr>
          <a:lstStyle/>
          <a:p>
            <a:r>
              <a:rPr lang="en-US" sz="2000" dirty="0">
                <a:highlight>
                  <a:srgbClr val="000000"/>
                </a:highlight>
              </a:rPr>
              <a:t>External Oblique</a:t>
            </a:r>
          </a:p>
        </p:txBody>
      </p:sp>
    </p:spTree>
    <p:extLst>
      <p:ext uri="{BB962C8B-B14F-4D97-AF65-F5344CB8AC3E}">
        <p14:creationId xmlns:p14="http://schemas.microsoft.com/office/powerpoint/2010/main" val="2171598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surgical operation&#10;&#10;Description automatically generated">
            <a:extLst>
              <a:ext uri="{FF2B5EF4-FFF2-40B4-BE49-F238E27FC236}">
                <a16:creationId xmlns:a16="http://schemas.microsoft.com/office/drawing/2014/main" id="{A9DBBB86-66CA-D522-2D51-CB2FC5FB3628}"/>
              </a:ext>
            </a:extLst>
          </p:cNvPr>
          <p:cNvPicPr>
            <a:picLocks noChangeAspect="1"/>
          </p:cNvPicPr>
          <p:nvPr/>
        </p:nvPicPr>
        <p:blipFill>
          <a:blip r:embed="rId2"/>
          <a:stretch>
            <a:fillRect/>
          </a:stretch>
        </p:blipFill>
        <p:spPr>
          <a:xfrm rot="16200000">
            <a:off x="3115151" y="-1635273"/>
            <a:ext cx="5788300" cy="10328448"/>
          </a:xfrm>
          <a:prstGeom prst="rect">
            <a:avLst/>
          </a:prstGeom>
        </p:spPr>
      </p:pic>
    </p:spTree>
    <p:extLst>
      <p:ext uri="{BB962C8B-B14F-4D97-AF65-F5344CB8AC3E}">
        <p14:creationId xmlns:p14="http://schemas.microsoft.com/office/powerpoint/2010/main" val="2256668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heart&#10;&#10;Description automatically generated">
            <a:extLst>
              <a:ext uri="{FF2B5EF4-FFF2-40B4-BE49-F238E27FC236}">
                <a16:creationId xmlns:a16="http://schemas.microsoft.com/office/drawing/2014/main" id="{BEE83D3D-C811-57BC-54EE-9C8ED7BB4DD1}"/>
              </a:ext>
            </a:extLst>
          </p:cNvPr>
          <p:cNvPicPr>
            <a:picLocks noGrp="1" noChangeAspect="1"/>
          </p:cNvPicPr>
          <p:nvPr>
            <p:ph idx="1"/>
          </p:nvPr>
        </p:nvPicPr>
        <p:blipFill>
          <a:blip r:embed="rId2"/>
          <a:stretch>
            <a:fillRect/>
          </a:stretch>
        </p:blipFill>
        <p:spPr>
          <a:xfrm rot="16200000">
            <a:off x="3076974" y="-1710970"/>
            <a:ext cx="5782804" cy="10440735"/>
          </a:xfrm>
        </p:spPr>
      </p:pic>
    </p:spTree>
    <p:extLst>
      <p:ext uri="{BB962C8B-B14F-4D97-AF65-F5344CB8AC3E}">
        <p14:creationId xmlns:p14="http://schemas.microsoft.com/office/powerpoint/2010/main" val="3377195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E5BE7-7256-C505-E8ED-2246599BFFEC}"/>
              </a:ext>
            </a:extLst>
          </p:cNvPr>
          <p:cNvSpPr>
            <a:spLocks noGrp="1"/>
          </p:cNvSpPr>
          <p:nvPr>
            <p:ph type="title"/>
          </p:nvPr>
        </p:nvSpPr>
        <p:spPr/>
        <p:txBody>
          <a:bodyPr/>
          <a:lstStyle/>
          <a:p>
            <a:r>
              <a:rPr lang="en-US" dirty="0"/>
              <a:t>Takeaways</a:t>
            </a:r>
          </a:p>
        </p:txBody>
      </p:sp>
      <p:sp>
        <p:nvSpPr>
          <p:cNvPr id="3" name="Content Placeholder 2">
            <a:extLst>
              <a:ext uri="{FF2B5EF4-FFF2-40B4-BE49-F238E27FC236}">
                <a16:creationId xmlns:a16="http://schemas.microsoft.com/office/drawing/2014/main" id="{73ADF44C-2895-C1FF-A028-406EACCD99A8}"/>
              </a:ext>
            </a:extLst>
          </p:cNvPr>
          <p:cNvSpPr>
            <a:spLocks noGrp="1"/>
          </p:cNvSpPr>
          <p:nvPr>
            <p:ph idx="1"/>
          </p:nvPr>
        </p:nvSpPr>
        <p:spPr>
          <a:xfrm>
            <a:off x="1061357" y="1645459"/>
            <a:ext cx="6172200" cy="4759823"/>
          </a:xfrm>
        </p:spPr>
        <p:txBody>
          <a:bodyPr>
            <a:normAutofit fontScale="85000" lnSpcReduction="10000"/>
          </a:bodyPr>
          <a:lstStyle/>
          <a:p>
            <a:r>
              <a:rPr lang="en-US" sz="2400" dirty="0"/>
              <a:t>Spigelian hernias occur along the Spigelian aponeurosis — Between the rectus abdominis muscle and semilunar line</a:t>
            </a:r>
          </a:p>
          <a:p>
            <a:pPr marL="0" indent="0">
              <a:buNone/>
            </a:pPr>
            <a:endParaRPr lang="en-US" sz="2400" dirty="0"/>
          </a:p>
          <a:p>
            <a:r>
              <a:rPr lang="en-US" sz="2400" dirty="0"/>
              <a:t>Risk is increased with increased intra-abdominal pressure or weakening of the abdominal wall</a:t>
            </a:r>
          </a:p>
          <a:p>
            <a:pPr marL="0" indent="0">
              <a:buNone/>
            </a:pPr>
            <a:endParaRPr lang="en-US" sz="2400" dirty="0"/>
          </a:p>
          <a:p>
            <a:r>
              <a:rPr lang="en-US" sz="2400" dirty="0"/>
              <a:t>Clinical presentation can vary, and diagnosis is done via CT or MRI</a:t>
            </a:r>
          </a:p>
          <a:p>
            <a:pPr marL="0" indent="0">
              <a:buNone/>
            </a:pPr>
            <a:endParaRPr lang="en-US" sz="2400" dirty="0"/>
          </a:p>
          <a:p>
            <a:r>
              <a:rPr lang="en-US" sz="2400" dirty="0"/>
              <a:t>Treatment is ALWAYS surgery due to increased risk of incarceration / strangulation</a:t>
            </a:r>
          </a:p>
        </p:txBody>
      </p:sp>
      <p:pic>
        <p:nvPicPr>
          <p:cNvPr id="4" name="Picture 3">
            <a:extLst>
              <a:ext uri="{FF2B5EF4-FFF2-40B4-BE49-F238E27FC236}">
                <a16:creationId xmlns:a16="http://schemas.microsoft.com/office/drawing/2014/main" id="{C3AF16E6-D98E-74BF-D075-ABF6EF8B32F3}"/>
              </a:ext>
            </a:extLst>
          </p:cNvPr>
          <p:cNvPicPr>
            <a:picLocks noChangeAspect="1"/>
          </p:cNvPicPr>
          <p:nvPr/>
        </p:nvPicPr>
        <p:blipFill>
          <a:blip r:embed="rId2"/>
          <a:stretch>
            <a:fillRect/>
          </a:stretch>
        </p:blipFill>
        <p:spPr>
          <a:xfrm>
            <a:off x="8049986" y="1853248"/>
            <a:ext cx="3626721" cy="3979172"/>
          </a:xfrm>
          <a:prstGeom prst="rect">
            <a:avLst/>
          </a:prstGeom>
        </p:spPr>
      </p:pic>
    </p:spTree>
    <p:extLst>
      <p:ext uri="{BB962C8B-B14F-4D97-AF65-F5344CB8AC3E}">
        <p14:creationId xmlns:p14="http://schemas.microsoft.com/office/powerpoint/2010/main" val="1279388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DB7D-0D07-6C36-4B47-881164309C39}"/>
              </a:ext>
            </a:extLst>
          </p:cNvPr>
          <p:cNvSpPr>
            <a:spLocks noGrp="1"/>
          </p:cNvSpPr>
          <p:nvPr>
            <p:ph type="title"/>
          </p:nvPr>
        </p:nvSpPr>
        <p:spPr/>
        <p:txBody>
          <a:bodyPr/>
          <a:lstStyle/>
          <a:p>
            <a:r>
              <a:rPr lang="en-US" dirty="0"/>
              <a:t>Spigelian Hernias</a:t>
            </a:r>
          </a:p>
        </p:txBody>
      </p:sp>
      <p:sp>
        <p:nvSpPr>
          <p:cNvPr id="12" name="Content Placeholder 2">
            <a:extLst>
              <a:ext uri="{FF2B5EF4-FFF2-40B4-BE49-F238E27FC236}">
                <a16:creationId xmlns:a16="http://schemas.microsoft.com/office/drawing/2014/main" id="{D1C2141E-E029-C839-92E8-7BB51FA383B1}"/>
              </a:ext>
            </a:extLst>
          </p:cNvPr>
          <p:cNvSpPr>
            <a:spLocks noGrp="1"/>
          </p:cNvSpPr>
          <p:nvPr>
            <p:ph idx="1"/>
          </p:nvPr>
        </p:nvSpPr>
        <p:spPr>
          <a:xfrm>
            <a:off x="646112" y="1853248"/>
            <a:ext cx="4903248" cy="4395151"/>
          </a:xfrm>
        </p:spPr>
        <p:txBody>
          <a:bodyPr>
            <a:normAutofit/>
          </a:bodyPr>
          <a:lstStyle/>
          <a:p>
            <a:r>
              <a:rPr lang="en-US" sz="2800" dirty="0"/>
              <a:t>Herniation along the Spigelian aponeurosis — Between the rectus abdominis muscle and semilunar line</a:t>
            </a:r>
          </a:p>
          <a:p>
            <a:r>
              <a:rPr lang="en-US" sz="2800" dirty="0"/>
              <a:t>Most common along the </a:t>
            </a:r>
            <a:r>
              <a:rPr lang="en-US" sz="2800" b="1" dirty="0"/>
              <a:t>Spigalean Belt </a:t>
            </a:r>
            <a:r>
              <a:rPr lang="en-US" sz="2800" dirty="0"/>
              <a:t>below the umbilicus</a:t>
            </a:r>
          </a:p>
          <a:p>
            <a:endParaRPr lang="en-US" sz="2800" dirty="0"/>
          </a:p>
        </p:txBody>
      </p:sp>
      <p:pic>
        <p:nvPicPr>
          <p:cNvPr id="5" name="Content Placeholder 4">
            <a:extLst>
              <a:ext uri="{FF2B5EF4-FFF2-40B4-BE49-F238E27FC236}">
                <a16:creationId xmlns:a16="http://schemas.microsoft.com/office/drawing/2014/main" id="{62ECBF82-2A67-6579-46B0-A64012203B14}"/>
              </a:ext>
            </a:extLst>
          </p:cNvPr>
          <p:cNvPicPr>
            <a:picLocks noChangeAspect="1"/>
          </p:cNvPicPr>
          <p:nvPr/>
        </p:nvPicPr>
        <p:blipFill>
          <a:blip r:embed="rId3"/>
          <a:stretch>
            <a:fillRect/>
          </a:stretch>
        </p:blipFill>
        <p:spPr>
          <a:xfrm>
            <a:off x="5896470" y="1814833"/>
            <a:ext cx="5764480" cy="3944118"/>
          </a:xfrm>
          <a:prstGeom prst="rect">
            <a:avLst/>
          </a:prstGeom>
        </p:spPr>
      </p:pic>
      <p:sp>
        <p:nvSpPr>
          <p:cNvPr id="6" name="Rectangle 5">
            <a:extLst>
              <a:ext uri="{FF2B5EF4-FFF2-40B4-BE49-F238E27FC236}">
                <a16:creationId xmlns:a16="http://schemas.microsoft.com/office/drawing/2014/main" id="{2269FA90-6DEF-8265-B459-AF84CECBDFDC}"/>
              </a:ext>
            </a:extLst>
          </p:cNvPr>
          <p:cNvSpPr/>
          <p:nvPr/>
        </p:nvSpPr>
        <p:spPr>
          <a:xfrm>
            <a:off x="5896470" y="3932690"/>
            <a:ext cx="871870" cy="435935"/>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418E417-28B0-CE8B-1F15-2648F6E589F6}"/>
              </a:ext>
            </a:extLst>
          </p:cNvPr>
          <p:cNvSpPr txBox="1"/>
          <p:nvPr/>
        </p:nvSpPr>
        <p:spPr>
          <a:xfrm>
            <a:off x="5896470" y="5758092"/>
            <a:ext cx="6100174" cy="553998"/>
          </a:xfrm>
          <a:prstGeom prst="rect">
            <a:avLst/>
          </a:prstGeom>
          <a:noFill/>
        </p:spPr>
        <p:txBody>
          <a:bodyPr wrap="square">
            <a:spAutoFit/>
          </a:bodyPr>
          <a:lstStyle/>
          <a:p>
            <a:r>
              <a:rPr lang="en-US" sz="1200" dirty="0">
                <a:hlinkClick r:id="rId4"/>
              </a:rPr>
              <a:t>https://www.ncbi.nlm.nih.gov/pmc/articles/PMC9684297/</a:t>
            </a:r>
            <a:endParaRPr lang="en-US" sz="1200" dirty="0"/>
          </a:p>
          <a:p>
            <a:endParaRPr lang="en-US" dirty="0"/>
          </a:p>
        </p:txBody>
      </p:sp>
    </p:spTree>
    <p:extLst>
      <p:ext uri="{BB962C8B-B14F-4D97-AF65-F5344CB8AC3E}">
        <p14:creationId xmlns:p14="http://schemas.microsoft.com/office/powerpoint/2010/main" val="3708845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65F05-2628-41A3-CA28-B99BEA4BBE7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0E37E07-4E68-879E-BF17-90FB52C10770}"/>
              </a:ext>
            </a:extLst>
          </p:cNvPr>
          <p:cNvSpPr>
            <a:spLocks noGrp="1"/>
          </p:cNvSpPr>
          <p:nvPr>
            <p:ph idx="1"/>
          </p:nvPr>
        </p:nvSpPr>
        <p:spPr>
          <a:xfrm>
            <a:off x="1103312" y="1534332"/>
            <a:ext cx="10039969" cy="5098943"/>
          </a:xfrm>
        </p:spPr>
        <p:txBody>
          <a:bodyPr>
            <a:normAutofit lnSpcReduction="10000"/>
          </a:bodyPr>
          <a:lstStyle/>
          <a:p>
            <a:r>
              <a:rPr lang="en-US" dirty="0" err="1">
                <a:effectLst/>
                <a:latin typeface="Calibri" panose="020F0502020204030204" pitchFamily="34" charset="0"/>
                <a:cs typeface="Calibri" panose="020F0502020204030204" pitchFamily="34" charset="0"/>
              </a:rPr>
              <a:t>Hanzalova</a:t>
            </a:r>
            <a:r>
              <a:rPr lang="en-US" dirty="0">
                <a:effectLst/>
                <a:latin typeface="Calibri" panose="020F0502020204030204" pitchFamily="34" charset="0"/>
                <a:cs typeface="Calibri" panose="020F0502020204030204" pitchFamily="34" charset="0"/>
              </a:rPr>
              <a:t> I, Schäfer M, </a:t>
            </a:r>
            <a:r>
              <a:rPr lang="en-US" dirty="0" err="1">
                <a:effectLst/>
                <a:latin typeface="Calibri" panose="020F0502020204030204" pitchFamily="34" charset="0"/>
                <a:cs typeface="Calibri" panose="020F0502020204030204" pitchFamily="34" charset="0"/>
              </a:rPr>
              <a:t>Demartines</a:t>
            </a:r>
            <a:r>
              <a:rPr lang="en-US" dirty="0">
                <a:effectLst/>
                <a:latin typeface="Calibri" panose="020F0502020204030204" pitchFamily="34" charset="0"/>
                <a:cs typeface="Calibri" panose="020F0502020204030204" pitchFamily="34" charset="0"/>
              </a:rPr>
              <a:t> N, Clerc D. Spigelian hernia: current approaches to surgical treatment-a review. Hernia. 2022 Dec;26(6):1427-1433. </a:t>
            </a:r>
            <a:r>
              <a:rPr lang="en-US" dirty="0" err="1">
                <a:effectLst/>
                <a:latin typeface="Calibri" panose="020F0502020204030204" pitchFamily="34" charset="0"/>
                <a:cs typeface="Calibri" panose="020F0502020204030204" pitchFamily="34" charset="0"/>
              </a:rPr>
              <a:t>doi</a:t>
            </a:r>
            <a:r>
              <a:rPr lang="en-US" dirty="0">
                <a:effectLst/>
                <a:latin typeface="Calibri" panose="020F0502020204030204" pitchFamily="34" charset="0"/>
                <a:cs typeface="Calibri" panose="020F0502020204030204" pitchFamily="34" charset="0"/>
              </a:rPr>
              <a:t>: 10.1007/s10029-021-02511-8. </a:t>
            </a:r>
            <a:r>
              <a:rPr lang="en-US" dirty="0" err="1">
                <a:effectLst/>
                <a:latin typeface="Calibri" panose="020F0502020204030204" pitchFamily="34" charset="0"/>
                <a:cs typeface="Calibri" panose="020F0502020204030204" pitchFamily="34" charset="0"/>
              </a:rPr>
              <a:t>Epub</a:t>
            </a:r>
            <a:r>
              <a:rPr lang="en-US" dirty="0">
                <a:effectLst/>
                <a:latin typeface="Calibri" panose="020F0502020204030204" pitchFamily="34" charset="0"/>
                <a:cs typeface="Calibri" panose="020F0502020204030204" pitchFamily="34" charset="0"/>
              </a:rPr>
              <a:t> 2021 Oct 19. PMID: 34665343; PMCID: PMC9684297.</a:t>
            </a:r>
          </a:p>
          <a:p>
            <a:r>
              <a:rPr lang="en-US" dirty="0">
                <a:effectLst/>
                <a:latin typeface="Calibri" panose="020F0502020204030204" pitchFamily="34" charset="0"/>
                <a:cs typeface="Calibri" panose="020F0502020204030204" pitchFamily="34" charset="0"/>
              </a:rPr>
              <a:t>Lavin A, Gupta A, Lopez-</a:t>
            </a:r>
            <a:r>
              <a:rPr lang="en-US" dirty="0" err="1">
                <a:effectLst/>
                <a:latin typeface="Calibri" panose="020F0502020204030204" pitchFamily="34" charset="0"/>
                <a:cs typeface="Calibri" panose="020F0502020204030204" pitchFamily="34" charset="0"/>
              </a:rPr>
              <a:t>Viego</a:t>
            </a:r>
            <a:r>
              <a:rPr lang="en-US" dirty="0">
                <a:effectLst/>
                <a:latin typeface="Calibri" panose="020F0502020204030204" pitchFamily="34" charset="0"/>
                <a:cs typeface="Calibri" panose="020F0502020204030204" pitchFamily="34" charset="0"/>
              </a:rPr>
              <a:t> M, </a:t>
            </a:r>
            <a:r>
              <a:rPr lang="en-US" dirty="0" err="1">
                <a:effectLst/>
                <a:latin typeface="Calibri" panose="020F0502020204030204" pitchFamily="34" charset="0"/>
                <a:cs typeface="Calibri" panose="020F0502020204030204" pitchFamily="34" charset="0"/>
              </a:rPr>
              <a:t>Buicko</a:t>
            </a:r>
            <a:r>
              <a:rPr lang="en-US" dirty="0">
                <a:effectLst/>
                <a:latin typeface="Calibri" panose="020F0502020204030204" pitchFamily="34" charset="0"/>
                <a:cs typeface="Calibri" panose="020F0502020204030204" pitchFamily="34" charset="0"/>
              </a:rPr>
              <a:t> JL. Incarcerated Spigelian Hernias: A Rare Cause of a High-grade Small Bowel Obstruction. </a:t>
            </a:r>
            <a:r>
              <a:rPr lang="en-US" dirty="0" err="1">
                <a:effectLst/>
                <a:latin typeface="Calibri" panose="020F0502020204030204" pitchFamily="34" charset="0"/>
                <a:cs typeface="Calibri" panose="020F0502020204030204" pitchFamily="34" charset="0"/>
              </a:rPr>
              <a:t>Cureus</a:t>
            </a:r>
            <a:r>
              <a:rPr lang="en-US" dirty="0">
                <a:effectLst/>
                <a:latin typeface="Calibri" panose="020F0502020204030204" pitchFamily="34" charset="0"/>
                <a:cs typeface="Calibri" panose="020F0502020204030204" pitchFamily="34" charset="0"/>
              </a:rPr>
              <a:t>. 2020 Mar 24;12(3):e7397. </a:t>
            </a:r>
            <a:r>
              <a:rPr lang="en-US" dirty="0" err="1">
                <a:effectLst/>
                <a:latin typeface="Calibri" panose="020F0502020204030204" pitchFamily="34" charset="0"/>
                <a:cs typeface="Calibri" panose="020F0502020204030204" pitchFamily="34" charset="0"/>
              </a:rPr>
              <a:t>doi</a:t>
            </a:r>
            <a:r>
              <a:rPr lang="en-US" dirty="0">
                <a:effectLst/>
                <a:latin typeface="Calibri" panose="020F0502020204030204" pitchFamily="34" charset="0"/>
                <a:cs typeface="Calibri" panose="020F0502020204030204" pitchFamily="34" charset="0"/>
              </a:rPr>
              <a:t>: 10.7759/cureus.7397. PMID: 32337123; PMCID: PMC7179973.</a:t>
            </a:r>
          </a:p>
          <a:p>
            <a:r>
              <a:rPr lang="en-US" dirty="0" err="1">
                <a:effectLst/>
                <a:latin typeface="Calibri" panose="020F0502020204030204" pitchFamily="34" charset="0"/>
                <a:cs typeface="Calibri" panose="020F0502020204030204" pitchFamily="34" charset="0"/>
              </a:rPr>
              <a:t>Shtanko</a:t>
            </a:r>
            <a:r>
              <a:rPr lang="en-US" dirty="0">
                <a:effectLst/>
                <a:latin typeface="Calibri" panose="020F0502020204030204" pitchFamily="34" charset="0"/>
                <a:cs typeface="Calibri" panose="020F0502020204030204" pitchFamily="34" charset="0"/>
              </a:rPr>
              <a:t> Y, </a:t>
            </a:r>
            <a:r>
              <a:rPr lang="en-US" dirty="0" err="1">
                <a:effectLst/>
                <a:latin typeface="Calibri" panose="020F0502020204030204" pitchFamily="34" charset="0"/>
                <a:cs typeface="Calibri" panose="020F0502020204030204" pitchFamily="34" charset="0"/>
              </a:rPr>
              <a:t>Galtes</a:t>
            </a:r>
            <a:r>
              <a:rPr lang="en-US" dirty="0">
                <a:effectLst/>
                <a:latin typeface="Calibri" panose="020F0502020204030204" pitchFamily="34" charset="0"/>
                <a:cs typeface="Calibri" panose="020F0502020204030204" pitchFamily="34" charset="0"/>
              </a:rPr>
              <a:t> J, Mata W. Spigelian Hernia: A Rare Ventral Hernia. </a:t>
            </a:r>
            <a:r>
              <a:rPr lang="en-US" dirty="0" err="1">
                <a:effectLst/>
                <a:latin typeface="Calibri" panose="020F0502020204030204" pitchFamily="34" charset="0"/>
                <a:cs typeface="Calibri" panose="020F0502020204030204" pitchFamily="34" charset="0"/>
              </a:rPr>
              <a:t>Cureus</a:t>
            </a:r>
            <a:r>
              <a:rPr lang="en-US" dirty="0">
                <a:effectLst/>
                <a:latin typeface="Calibri" panose="020F0502020204030204" pitchFamily="34" charset="0"/>
                <a:cs typeface="Calibri" panose="020F0502020204030204" pitchFamily="34" charset="0"/>
              </a:rPr>
              <a:t>. 2024 Feb 29;16(2):e55209. </a:t>
            </a:r>
            <a:r>
              <a:rPr lang="en-US" dirty="0" err="1">
                <a:effectLst/>
                <a:latin typeface="Calibri" panose="020F0502020204030204" pitchFamily="34" charset="0"/>
                <a:cs typeface="Calibri" panose="020F0502020204030204" pitchFamily="34" charset="0"/>
              </a:rPr>
              <a:t>doi</a:t>
            </a:r>
            <a:r>
              <a:rPr lang="en-US" dirty="0">
                <a:effectLst/>
                <a:latin typeface="Calibri" panose="020F0502020204030204" pitchFamily="34" charset="0"/>
                <a:cs typeface="Calibri" panose="020F0502020204030204" pitchFamily="34" charset="0"/>
              </a:rPr>
              <a:t>: 10.7759/cureus.55209. PMID: 38558702; PMCID: PMC10981197.</a:t>
            </a:r>
          </a:p>
          <a:p>
            <a:r>
              <a:rPr lang="en-US" dirty="0">
                <a:effectLst/>
                <a:latin typeface="Calibri" panose="020F0502020204030204" pitchFamily="34" charset="0"/>
                <a:cs typeface="Calibri" panose="020F0502020204030204" pitchFamily="34" charset="0"/>
              </a:rPr>
              <a:t>Szasz P, Mainprize M, Spencer </a:t>
            </a:r>
            <a:r>
              <a:rPr lang="en-US" dirty="0" err="1">
                <a:effectLst/>
                <a:latin typeface="Calibri" panose="020F0502020204030204" pitchFamily="34" charset="0"/>
                <a:cs typeface="Calibri" panose="020F0502020204030204" pitchFamily="34" charset="0"/>
              </a:rPr>
              <a:t>Netto</a:t>
            </a:r>
            <a:r>
              <a:rPr lang="en-US" dirty="0">
                <a:effectLst/>
                <a:latin typeface="Calibri" panose="020F0502020204030204" pitchFamily="34" charset="0"/>
                <a:cs typeface="Calibri" panose="020F0502020204030204" pitchFamily="34" charset="0"/>
              </a:rPr>
              <a:t> FAC. Spigelian hernias: A high volume institutional review. Surg Open Sci. 2023 Apr 28;13:75-81. </a:t>
            </a:r>
            <a:r>
              <a:rPr lang="en-US" dirty="0" err="1">
                <a:effectLst/>
                <a:latin typeface="Calibri" panose="020F0502020204030204" pitchFamily="34" charset="0"/>
                <a:cs typeface="Calibri" panose="020F0502020204030204" pitchFamily="34" charset="0"/>
              </a:rPr>
              <a:t>doi</a:t>
            </a:r>
            <a:r>
              <a:rPr lang="en-US" dirty="0">
                <a:effectLst/>
                <a:latin typeface="Calibri" panose="020F0502020204030204" pitchFamily="34" charset="0"/>
                <a:cs typeface="Calibri" panose="020F0502020204030204" pitchFamily="34" charset="0"/>
              </a:rPr>
              <a:t>: 10.1016/j.sopen.2023.04.009. PMID: 37351187; PMCID: PMC10282559.</a:t>
            </a:r>
          </a:p>
          <a:p>
            <a:r>
              <a:rPr lang="en-US" dirty="0">
                <a:effectLst/>
                <a:latin typeface="Calibri" panose="020F0502020204030204" pitchFamily="34" charset="0"/>
                <a:cs typeface="Calibri" panose="020F0502020204030204" pitchFamily="34" charset="0"/>
              </a:rPr>
              <a:t>Tien TPD, Huan NN, Trung LV. Spigelian Hernia: A Clinical Case Report. </a:t>
            </a:r>
            <a:r>
              <a:rPr lang="en-US" dirty="0" err="1">
                <a:effectLst/>
                <a:latin typeface="Calibri" panose="020F0502020204030204" pitchFamily="34" charset="0"/>
                <a:cs typeface="Calibri" panose="020F0502020204030204" pitchFamily="34" charset="0"/>
              </a:rPr>
              <a:t>Cureus</a:t>
            </a:r>
            <a:r>
              <a:rPr lang="en-US" dirty="0">
                <a:effectLst/>
                <a:latin typeface="Calibri" panose="020F0502020204030204" pitchFamily="34" charset="0"/>
                <a:cs typeface="Calibri" panose="020F0502020204030204" pitchFamily="34" charset="0"/>
              </a:rPr>
              <a:t>. 2023 Oct 6;15(10):e46589. </a:t>
            </a:r>
            <a:r>
              <a:rPr lang="en-US" dirty="0" err="1">
                <a:effectLst/>
                <a:latin typeface="Calibri" panose="020F0502020204030204" pitchFamily="34" charset="0"/>
                <a:cs typeface="Calibri" panose="020F0502020204030204" pitchFamily="34" charset="0"/>
              </a:rPr>
              <a:t>doi</a:t>
            </a:r>
            <a:r>
              <a:rPr lang="en-US" dirty="0">
                <a:effectLst/>
                <a:latin typeface="Calibri" panose="020F0502020204030204" pitchFamily="34" charset="0"/>
                <a:cs typeface="Calibri" panose="020F0502020204030204" pitchFamily="34" charset="0"/>
              </a:rPr>
              <a:t>: 10.7759/cureus.46589. PMID: 37933366; PMCID: PMC10625788.</a:t>
            </a:r>
          </a:p>
          <a:p>
            <a:r>
              <a:rPr lang="en-US" b="0" i="1" u="none" strike="noStrike" dirty="0">
                <a:effectLst/>
                <a:latin typeface="Calibri" panose="020F0502020204030204" pitchFamily="34" charset="0"/>
                <a:cs typeface="Calibri" panose="020F0502020204030204" pitchFamily="34" charset="0"/>
              </a:rPr>
              <a:t>Spigelian hernias</a:t>
            </a:r>
            <a:r>
              <a:rPr lang="en-US" b="0" i="0" u="none" strike="noStrike" dirty="0">
                <a:effectLst/>
                <a:latin typeface="Calibri" panose="020F0502020204030204" pitchFamily="34" charset="0"/>
                <a:cs typeface="Calibri" panose="020F0502020204030204" pitchFamily="34" charset="0"/>
              </a:rPr>
              <a:t>. (n.d.). UpToDate. Retrieved July 17, 2024, from </a:t>
            </a:r>
            <a:r>
              <a:rPr lang="en-US" b="0" i="0" u="none" strike="noStrike"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https://www.uptodate.com/contents/spigelian-hernias</a:t>
            </a:r>
            <a:endParaRPr lang="en-US" dirty="0">
              <a:latin typeface="Calibri" panose="020F0502020204030204" pitchFamily="34" charset="0"/>
              <a:cs typeface="Calibri" panose="020F0502020204030204" pitchFamily="34" charset="0"/>
            </a:endParaRP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26888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C1A1B1-C8A1-FEE4-C719-353ACBDE9E5B}"/>
              </a:ext>
            </a:extLst>
          </p:cNvPr>
          <p:cNvPicPr>
            <a:picLocks noChangeAspect="1"/>
          </p:cNvPicPr>
          <p:nvPr/>
        </p:nvPicPr>
        <p:blipFill>
          <a:blip r:embed="rId2"/>
          <a:stretch>
            <a:fillRect/>
          </a:stretch>
        </p:blipFill>
        <p:spPr>
          <a:xfrm>
            <a:off x="1899358" y="787617"/>
            <a:ext cx="8477616" cy="5001793"/>
          </a:xfrm>
          <a:prstGeom prst="rect">
            <a:avLst/>
          </a:prstGeom>
        </p:spPr>
      </p:pic>
      <p:sp>
        <p:nvSpPr>
          <p:cNvPr id="5" name="TextBox 4">
            <a:extLst>
              <a:ext uri="{FF2B5EF4-FFF2-40B4-BE49-F238E27FC236}">
                <a16:creationId xmlns:a16="http://schemas.microsoft.com/office/drawing/2014/main" id="{D5E26926-C0D6-45D1-19CC-7BF2FDF1D9C6}"/>
              </a:ext>
            </a:extLst>
          </p:cNvPr>
          <p:cNvSpPr txBox="1"/>
          <p:nvPr/>
        </p:nvSpPr>
        <p:spPr>
          <a:xfrm>
            <a:off x="3542547" y="5789410"/>
            <a:ext cx="6938496" cy="607363"/>
          </a:xfrm>
          <a:prstGeom prst="rect">
            <a:avLst/>
          </a:prstGeom>
          <a:noFill/>
        </p:spPr>
        <p:txBody>
          <a:bodyPr wrap="square">
            <a:spAutoFit/>
          </a:bodyPr>
          <a:lstStyle/>
          <a:p>
            <a:r>
              <a:rPr lang="en-US" sz="1400" dirty="0">
                <a:hlinkClick r:id="rId3"/>
              </a:rPr>
              <a:t>https://www.herniamed.de/en/14-different-types-hernias</a:t>
            </a:r>
            <a:endParaRPr lang="en-US" sz="1400" dirty="0"/>
          </a:p>
          <a:p>
            <a:endParaRPr lang="en-US" dirty="0"/>
          </a:p>
        </p:txBody>
      </p:sp>
    </p:spTree>
    <p:extLst>
      <p:ext uri="{BB962C8B-B14F-4D97-AF65-F5344CB8AC3E}">
        <p14:creationId xmlns:p14="http://schemas.microsoft.com/office/powerpoint/2010/main" val="159423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3E4B836-7796-4B5C-246D-E0B47B99247E}"/>
              </a:ext>
            </a:extLst>
          </p:cNvPr>
          <p:cNvSpPr>
            <a:spLocks noChangeArrowheads="1"/>
          </p:cNvSpPr>
          <p:nvPr/>
        </p:nvSpPr>
        <p:spPr bwMode="auto">
          <a:xfrm>
            <a:off x="1449238" y="6096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diagram of a diagram of a body&#10;&#10;Description automatically generated with medium confidence">
            <a:extLst>
              <a:ext uri="{FF2B5EF4-FFF2-40B4-BE49-F238E27FC236}">
                <a16:creationId xmlns:a16="http://schemas.microsoft.com/office/drawing/2014/main" id="{B4B6C5A5-049A-D795-8C25-F5FC51599D05}"/>
              </a:ext>
            </a:extLst>
          </p:cNvPr>
          <p:cNvPicPr>
            <a:picLocks noChangeAspect="1"/>
          </p:cNvPicPr>
          <p:nvPr/>
        </p:nvPicPr>
        <p:blipFill>
          <a:blip r:embed="rId2"/>
          <a:stretch>
            <a:fillRect/>
          </a:stretch>
        </p:blipFill>
        <p:spPr>
          <a:xfrm>
            <a:off x="361398" y="978885"/>
            <a:ext cx="7772400" cy="4900229"/>
          </a:xfrm>
          <a:prstGeom prst="rect">
            <a:avLst/>
          </a:prstGeom>
        </p:spPr>
      </p:pic>
      <p:pic>
        <p:nvPicPr>
          <p:cNvPr id="6" name="Picture 5" descr="A screenshot of a phone&#10;&#10;Description automatically generated">
            <a:extLst>
              <a:ext uri="{FF2B5EF4-FFF2-40B4-BE49-F238E27FC236}">
                <a16:creationId xmlns:a16="http://schemas.microsoft.com/office/drawing/2014/main" id="{619E0FBF-7EDB-2487-C2F6-BDFF38CCE44C}"/>
              </a:ext>
            </a:extLst>
          </p:cNvPr>
          <p:cNvPicPr>
            <a:picLocks noChangeAspect="1"/>
          </p:cNvPicPr>
          <p:nvPr/>
        </p:nvPicPr>
        <p:blipFill>
          <a:blip r:embed="rId3"/>
          <a:stretch>
            <a:fillRect/>
          </a:stretch>
        </p:blipFill>
        <p:spPr>
          <a:xfrm>
            <a:off x="8359637" y="1712793"/>
            <a:ext cx="3129998" cy="3432413"/>
          </a:xfrm>
          <a:prstGeom prst="rect">
            <a:avLst/>
          </a:prstGeom>
        </p:spPr>
      </p:pic>
      <p:sp>
        <p:nvSpPr>
          <p:cNvPr id="8" name="TextBox 7">
            <a:extLst>
              <a:ext uri="{FF2B5EF4-FFF2-40B4-BE49-F238E27FC236}">
                <a16:creationId xmlns:a16="http://schemas.microsoft.com/office/drawing/2014/main" id="{AC064A8E-7AA3-3014-FAF9-C051CB3B4BF3}"/>
              </a:ext>
            </a:extLst>
          </p:cNvPr>
          <p:cNvSpPr txBox="1"/>
          <p:nvPr/>
        </p:nvSpPr>
        <p:spPr>
          <a:xfrm>
            <a:off x="7671662" y="6444242"/>
            <a:ext cx="6819254" cy="615553"/>
          </a:xfrm>
          <a:prstGeom prst="rect">
            <a:avLst/>
          </a:prstGeom>
          <a:noFill/>
        </p:spPr>
        <p:txBody>
          <a:bodyPr wrap="square">
            <a:spAutoFit/>
          </a:bodyPr>
          <a:lstStyle/>
          <a:p>
            <a:r>
              <a:rPr lang="en-US" sz="1600" dirty="0">
                <a:hlinkClick r:id="rId4"/>
              </a:rPr>
              <a:t>https://pubmed.ncbi.nlm.nih.gov/37351187/</a:t>
            </a:r>
            <a:endParaRPr lang="en-US" sz="1600" dirty="0"/>
          </a:p>
          <a:p>
            <a:endParaRPr lang="en-US" dirty="0"/>
          </a:p>
        </p:txBody>
      </p:sp>
    </p:spTree>
    <p:extLst>
      <p:ext uri="{BB962C8B-B14F-4D97-AF65-F5344CB8AC3E}">
        <p14:creationId xmlns:p14="http://schemas.microsoft.com/office/powerpoint/2010/main" val="3599553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656D295-7A68-02A7-99D1-1ED9E32DD7BE}"/>
              </a:ext>
            </a:extLst>
          </p:cNvPr>
          <p:cNvSpPr>
            <a:spLocks noChangeArrowheads="1"/>
          </p:cNvSpPr>
          <p:nvPr/>
        </p:nvSpPr>
        <p:spPr bwMode="auto">
          <a:xfrm>
            <a:off x="152400" y="127671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2" descr="The Radiology Assistant : Abdominal wall hernias">
            <a:extLst>
              <a:ext uri="{FF2B5EF4-FFF2-40B4-BE49-F238E27FC236}">
                <a16:creationId xmlns:a16="http://schemas.microsoft.com/office/drawing/2014/main" id="{0404B003-6897-BAFC-48F0-173BBBE0CB6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50166" y="1276717"/>
            <a:ext cx="6696975" cy="42990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D9F38B0-1476-BCAB-5F19-99F869546E5E}"/>
              </a:ext>
            </a:extLst>
          </p:cNvPr>
          <p:cNvSpPr>
            <a:spLocks noChangeArrowheads="1"/>
          </p:cNvSpPr>
          <p:nvPr/>
        </p:nvSpPr>
        <p:spPr bwMode="auto">
          <a:xfrm flipV="1">
            <a:off x="8931758" y="-724620"/>
            <a:ext cx="9114701" cy="5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051" name="Picture 3" descr="An x-ray of a body&#10;&#10;Description automatically generated">
            <a:extLst>
              <a:ext uri="{FF2B5EF4-FFF2-40B4-BE49-F238E27FC236}">
                <a16:creationId xmlns:a16="http://schemas.microsoft.com/office/drawing/2014/main" id="{261CE62F-B26A-E5B2-1ABC-13421B9F38A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251940" y="1276704"/>
            <a:ext cx="4689894" cy="4299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7C8460F-3AAC-DC09-ECEE-978C1AF5262E}"/>
              </a:ext>
            </a:extLst>
          </p:cNvPr>
          <p:cNvSpPr txBox="1"/>
          <p:nvPr/>
        </p:nvSpPr>
        <p:spPr>
          <a:xfrm>
            <a:off x="250166" y="5575774"/>
            <a:ext cx="9021534" cy="492443"/>
          </a:xfrm>
          <a:prstGeom prst="rect">
            <a:avLst/>
          </a:prstGeom>
          <a:noFill/>
        </p:spPr>
        <p:txBody>
          <a:bodyPr wrap="square">
            <a:spAutoFit/>
          </a:bodyPr>
          <a:lstStyle/>
          <a:p>
            <a:r>
              <a:rPr lang="en-US" sz="1200" dirty="0">
                <a:hlinkClick r:id="rId6"/>
              </a:rPr>
              <a:t>https://radiologyassistant.nl/abdomen/abdomen-1/abdominal-wall-hernias</a:t>
            </a:r>
            <a:endParaRPr lang="en-US" sz="1200" dirty="0"/>
          </a:p>
          <a:p>
            <a:endParaRPr lang="en-US" sz="1400" dirty="0"/>
          </a:p>
        </p:txBody>
      </p:sp>
      <p:sp>
        <p:nvSpPr>
          <p:cNvPr id="7" name="TextBox 6">
            <a:extLst>
              <a:ext uri="{FF2B5EF4-FFF2-40B4-BE49-F238E27FC236}">
                <a16:creationId xmlns:a16="http://schemas.microsoft.com/office/drawing/2014/main" id="{22C205D2-C05F-E80A-9A05-1A4C3E11FBB6}"/>
              </a:ext>
            </a:extLst>
          </p:cNvPr>
          <p:cNvSpPr txBox="1"/>
          <p:nvPr/>
        </p:nvSpPr>
        <p:spPr>
          <a:xfrm>
            <a:off x="7207384" y="5575768"/>
            <a:ext cx="5692533" cy="438582"/>
          </a:xfrm>
          <a:prstGeom prst="rect">
            <a:avLst/>
          </a:prstGeom>
          <a:noFill/>
        </p:spPr>
        <p:txBody>
          <a:bodyPr wrap="square">
            <a:spAutoFit/>
          </a:bodyPr>
          <a:lstStyle/>
          <a:p>
            <a:r>
              <a:rPr lang="en-US" sz="1200" dirty="0">
                <a:hlinkClick r:id="rId7"/>
              </a:rPr>
              <a:t>https://twitter.com/Rad_Bits/status/631552900737597441</a:t>
            </a:r>
            <a:endParaRPr lang="en-US" sz="1200" dirty="0"/>
          </a:p>
          <a:p>
            <a:endParaRPr lang="en-US" sz="1050" dirty="0"/>
          </a:p>
        </p:txBody>
      </p:sp>
    </p:spTree>
    <p:extLst>
      <p:ext uri="{BB962C8B-B14F-4D97-AF65-F5344CB8AC3E}">
        <p14:creationId xmlns:p14="http://schemas.microsoft.com/office/powerpoint/2010/main" val="224637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61271D0-CBE9-49BD-D462-13405AC1C29B}"/>
              </a:ext>
            </a:extLst>
          </p:cNvPr>
          <p:cNvPicPr>
            <a:picLocks noGrp="1" noChangeAspect="1"/>
          </p:cNvPicPr>
          <p:nvPr>
            <p:ph idx="1"/>
          </p:nvPr>
        </p:nvPicPr>
        <p:blipFill>
          <a:blip r:embed="rId3"/>
          <a:stretch>
            <a:fillRect/>
          </a:stretch>
        </p:blipFill>
        <p:spPr>
          <a:xfrm>
            <a:off x="2696309" y="89983"/>
            <a:ext cx="6567350" cy="6776789"/>
          </a:xfrm>
        </p:spPr>
      </p:pic>
      <p:sp>
        <p:nvSpPr>
          <p:cNvPr id="11" name="Oval 10">
            <a:extLst>
              <a:ext uri="{FF2B5EF4-FFF2-40B4-BE49-F238E27FC236}">
                <a16:creationId xmlns:a16="http://schemas.microsoft.com/office/drawing/2014/main" id="{0BB3836A-EBCF-2785-65BE-4CA18A660A81}"/>
              </a:ext>
            </a:extLst>
          </p:cNvPr>
          <p:cNvSpPr/>
          <p:nvPr/>
        </p:nvSpPr>
        <p:spPr>
          <a:xfrm>
            <a:off x="6901132" y="4106174"/>
            <a:ext cx="1345721" cy="136297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7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web page&#10;&#10;Description automatically generated">
            <a:extLst>
              <a:ext uri="{FF2B5EF4-FFF2-40B4-BE49-F238E27FC236}">
                <a16:creationId xmlns:a16="http://schemas.microsoft.com/office/drawing/2014/main" id="{02C567B8-859C-1187-9FAD-CAEC69615AB2}"/>
              </a:ext>
            </a:extLst>
          </p:cNvPr>
          <p:cNvPicPr>
            <a:picLocks noGrp="1" noChangeAspect="1"/>
          </p:cNvPicPr>
          <p:nvPr>
            <p:ph idx="1"/>
          </p:nvPr>
        </p:nvPicPr>
        <p:blipFill>
          <a:blip r:embed="rId3"/>
          <a:stretch>
            <a:fillRect/>
          </a:stretch>
        </p:blipFill>
        <p:spPr>
          <a:xfrm>
            <a:off x="603893" y="760494"/>
            <a:ext cx="9534022" cy="2378220"/>
          </a:xfrm>
        </p:spPr>
      </p:pic>
      <p:sp>
        <p:nvSpPr>
          <p:cNvPr id="6" name="TextBox 5">
            <a:extLst>
              <a:ext uri="{FF2B5EF4-FFF2-40B4-BE49-F238E27FC236}">
                <a16:creationId xmlns:a16="http://schemas.microsoft.com/office/drawing/2014/main" id="{1A21153C-55BC-D812-52CF-DC291509F106}"/>
              </a:ext>
            </a:extLst>
          </p:cNvPr>
          <p:cNvSpPr txBox="1"/>
          <p:nvPr/>
        </p:nvSpPr>
        <p:spPr>
          <a:xfrm>
            <a:off x="603893" y="3362813"/>
            <a:ext cx="11070656" cy="2677656"/>
          </a:xfrm>
          <a:prstGeom prst="rect">
            <a:avLst/>
          </a:prstGeom>
          <a:noFill/>
        </p:spPr>
        <p:txBody>
          <a:bodyPr wrap="square" rtlCol="0">
            <a:spAutoFit/>
          </a:bodyPr>
          <a:lstStyle/>
          <a:p>
            <a:r>
              <a:rPr lang="en-US" sz="2800" b="0" i="0" u="none" strike="noStrike" dirty="0">
                <a:effectLst/>
                <a:latin typeface="Calibri" panose="020F0502020204030204" pitchFamily="34" charset="0"/>
                <a:cs typeface="Calibri" panose="020F0502020204030204" pitchFamily="34" charset="0"/>
              </a:rPr>
              <a:t>14-year retrospective review of Spigelian hernias at a high-volume center (2005 – 2019). </a:t>
            </a:r>
            <a:r>
              <a:rPr lang="en-US" sz="2800" dirty="0">
                <a:latin typeface="Calibri" panose="020F0502020204030204" pitchFamily="34" charset="0"/>
                <a:cs typeface="Calibri" panose="020F0502020204030204" pitchFamily="34" charset="0"/>
              </a:rPr>
              <a:t>Looked at all patients undergoing primary hernia repair</a:t>
            </a:r>
          </a:p>
          <a:p>
            <a:endParaRPr lang="en-US" sz="2800" b="0" i="0" u="none" strike="noStrike" dirty="0">
              <a:effectLst/>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Incidence of </a:t>
            </a:r>
            <a:r>
              <a:rPr lang="en-US" sz="2800" b="1" dirty="0">
                <a:latin typeface="Calibri" panose="020F0502020204030204" pitchFamily="34" charset="0"/>
                <a:cs typeface="Calibri" panose="020F0502020204030204" pitchFamily="34" charset="0"/>
              </a:rPr>
              <a:t>0.139%</a:t>
            </a:r>
            <a:endParaRPr lang="en-US" sz="28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Demographic was men and women of 67 and 62 years</a:t>
            </a:r>
          </a:p>
          <a:p>
            <a:pPr marL="800100" lvl="1" indent="-342900">
              <a:buFont typeface="Arial" panose="020B0604020202020204" pitchFamily="34" charset="0"/>
              <a:buChar char="•"/>
            </a:pPr>
            <a:r>
              <a:rPr lang="en-US" sz="2800" dirty="0">
                <a:latin typeface="Calibri" panose="020F0502020204030204" pitchFamily="34" charset="0"/>
                <a:cs typeface="Calibri" panose="020F0502020204030204" pitchFamily="34" charset="0"/>
              </a:rPr>
              <a:t>Male (86) &gt; Females (55)</a:t>
            </a:r>
          </a:p>
        </p:txBody>
      </p:sp>
      <p:sp>
        <p:nvSpPr>
          <p:cNvPr id="8" name="TextBox 7">
            <a:extLst>
              <a:ext uri="{FF2B5EF4-FFF2-40B4-BE49-F238E27FC236}">
                <a16:creationId xmlns:a16="http://schemas.microsoft.com/office/drawing/2014/main" id="{836F2554-05C4-7B64-20F2-D8B32F6818DE}"/>
              </a:ext>
            </a:extLst>
          </p:cNvPr>
          <p:cNvSpPr txBox="1"/>
          <p:nvPr/>
        </p:nvSpPr>
        <p:spPr>
          <a:xfrm>
            <a:off x="7126356" y="6488668"/>
            <a:ext cx="6102626" cy="646331"/>
          </a:xfrm>
          <a:prstGeom prst="rect">
            <a:avLst/>
          </a:prstGeom>
          <a:noFill/>
        </p:spPr>
        <p:txBody>
          <a:bodyPr wrap="square">
            <a:spAutoFit/>
          </a:bodyPr>
          <a:lstStyle/>
          <a:p>
            <a:r>
              <a:rPr lang="en-US" dirty="0">
                <a:hlinkClick r:id="rId4"/>
              </a:rPr>
              <a:t>https://pubmed.ncbi.nlm.nih.gov/37351187/</a:t>
            </a:r>
            <a:endParaRPr lang="en-US" dirty="0"/>
          </a:p>
          <a:p>
            <a:endParaRPr lang="en-US" dirty="0"/>
          </a:p>
        </p:txBody>
      </p:sp>
    </p:spTree>
    <p:extLst>
      <p:ext uri="{BB962C8B-B14F-4D97-AF65-F5344CB8AC3E}">
        <p14:creationId xmlns:p14="http://schemas.microsoft.com/office/powerpoint/2010/main" val="3980973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D392-8016-D6AA-1F05-D6EDCCBFC00E}"/>
              </a:ext>
            </a:extLst>
          </p:cNvPr>
          <p:cNvSpPr>
            <a:spLocks noGrp="1"/>
          </p:cNvSpPr>
          <p:nvPr>
            <p:ph type="title"/>
          </p:nvPr>
        </p:nvSpPr>
        <p:spPr/>
        <p:txBody>
          <a:bodyPr/>
          <a:lstStyle/>
          <a:p>
            <a:r>
              <a:rPr lang="en-US" dirty="0"/>
              <a:t>Risk Factors</a:t>
            </a:r>
          </a:p>
        </p:txBody>
      </p:sp>
      <p:sp>
        <p:nvSpPr>
          <p:cNvPr id="3" name="Content Placeholder 2">
            <a:extLst>
              <a:ext uri="{FF2B5EF4-FFF2-40B4-BE49-F238E27FC236}">
                <a16:creationId xmlns:a16="http://schemas.microsoft.com/office/drawing/2014/main" id="{448F137F-191C-22D1-0E1B-176FDB0228BE}"/>
              </a:ext>
            </a:extLst>
          </p:cNvPr>
          <p:cNvSpPr>
            <a:spLocks noGrp="1"/>
          </p:cNvSpPr>
          <p:nvPr>
            <p:ph idx="1"/>
          </p:nvPr>
        </p:nvSpPr>
        <p:spPr>
          <a:xfrm>
            <a:off x="-169676" y="1853249"/>
            <a:ext cx="10658382" cy="4552034"/>
          </a:xfrm>
        </p:spPr>
        <p:txBody>
          <a:bodyPr>
            <a:normAutofit fontScale="92500" lnSpcReduction="20000"/>
          </a:bodyPr>
          <a:lstStyle/>
          <a:p>
            <a:pPr lvl="2">
              <a:lnSpc>
                <a:spcPct val="115000"/>
              </a:lnSpc>
              <a:spcBef>
                <a:spcPts val="0"/>
              </a:spcBef>
            </a:pPr>
            <a:r>
              <a:rPr lang="en-US" sz="2800" kern="100" dirty="0">
                <a:effectLst/>
                <a:latin typeface="Noto Sans" panose="020B0502040504020204" pitchFamily="34" charset="0"/>
                <a:ea typeface="DengXian" panose="02010600030101010101" pitchFamily="2" charset="-122"/>
                <a:cs typeface="Arial" panose="020B0604020202020204" pitchFamily="34" charset="0"/>
              </a:rPr>
              <a:t>Increased intra-abdominal pressure </a:t>
            </a:r>
            <a:r>
              <a:rPr lang="en-US" sz="2800" kern="100" dirty="0">
                <a:latin typeface="Noto Sans" panose="020B0502040504020204" pitchFamily="34" charset="0"/>
                <a:ea typeface="DengXian" panose="02010600030101010101" pitchFamily="2" charset="-122"/>
                <a:cs typeface="Arial" panose="020B0604020202020204" pitchFamily="34" charset="0"/>
              </a:rPr>
              <a:t>— O</a:t>
            </a:r>
            <a:r>
              <a:rPr lang="en-US" sz="2800" kern="100" dirty="0">
                <a:effectLst/>
                <a:latin typeface="Noto Sans" panose="020B0502040504020204" pitchFamily="34" charset="0"/>
                <a:ea typeface="DengXian" panose="02010600030101010101" pitchFamily="2" charset="-122"/>
                <a:cs typeface="Arial" panose="020B0604020202020204" pitchFamily="34" charset="0"/>
              </a:rPr>
              <a:t>besity; multiple pregnancies; chronic cough, especially in smokers</a:t>
            </a:r>
          </a:p>
          <a:p>
            <a:pPr lvl="2">
              <a:lnSpc>
                <a:spcPct val="115000"/>
              </a:lnSpc>
              <a:spcBef>
                <a:spcPts val="0"/>
              </a:spcBef>
            </a:pPr>
            <a:endParaRPr lang="en-US" sz="2800" kern="100" dirty="0">
              <a:latin typeface="Aptos" panose="020B0004020202020204" pitchFamily="34" charset="0"/>
              <a:ea typeface="DengXian" panose="02010600030101010101" pitchFamily="2" charset="-122"/>
              <a:cs typeface="Arial" panose="020B0604020202020204" pitchFamily="34" charset="0"/>
            </a:endParaRPr>
          </a:p>
          <a:p>
            <a:pPr lvl="2">
              <a:lnSpc>
                <a:spcPct val="115000"/>
              </a:lnSpc>
              <a:spcBef>
                <a:spcPts val="0"/>
              </a:spcBef>
            </a:pPr>
            <a:r>
              <a:rPr lang="en-US" sz="2800" kern="100" dirty="0">
                <a:latin typeface="Noto Sans" panose="020B0502040504020204" pitchFamily="34" charset="0"/>
                <a:ea typeface="DengXian" panose="02010600030101010101" pitchFamily="2" charset="-122"/>
                <a:cs typeface="Arial" panose="020B0604020202020204" pitchFamily="34" charset="0"/>
              </a:rPr>
              <a:t>F</a:t>
            </a:r>
            <a:r>
              <a:rPr lang="en-US" sz="2800" kern="100" dirty="0">
                <a:effectLst/>
                <a:latin typeface="Noto Sans" panose="020B0502040504020204" pitchFamily="34" charset="0"/>
                <a:ea typeface="DengXian" panose="02010600030101010101" pitchFamily="2" charset="-122"/>
                <a:cs typeface="Arial" panose="020B0604020202020204" pitchFamily="34" charset="0"/>
              </a:rPr>
              <a:t>actors that weaken the tissue layers — Disorders of collagen, smoking</a:t>
            </a:r>
          </a:p>
          <a:p>
            <a:pPr lvl="2">
              <a:lnSpc>
                <a:spcPct val="115000"/>
              </a:lnSpc>
              <a:spcBef>
                <a:spcPts val="0"/>
              </a:spcBef>
            </a:pPr>
            <a:endParaRPr lang="en-US" sz="2800" kern="100" dirty="0">
              <a:effectLst/>
              <a:latin typeface="Noto Sans" panose="020B0502040504020204" pitchFamily="34" charset="0"/>
              <a:ea typeface="DengXian" panose="02010600030101010101" pitchFamily="2" charset="-122"/>
              <a:cs typeface="Arial" panose="020B0604020202020204" pitchFamily="34" charset="0"/>
            </a:endParaRPr>
          </a:p>
          <a:p>
            <a:pPr lvl="2">
              <a:lnSpc>
                <a:spcPct val="115000"/>
              </a:lnSpc>
              <a:spcBef>
                <a:spcPts val="0"/>
              </a:spcBef>
            </a:pPr>
            <a:r>
              <a:rPr lang="en-US" sz="2800" kern="100" dirty="0">
                <a:effectLst/>
                <a:latin typeface="Noto Sans" panose="020B0502040504020204" pitchFamily="34" charset="0"/>
                <a:ea typeface="DengXian" panose="02010600030101010101" pitchFamily="2" charset="-122"/>
                <a:cs typeface="Arial" panose="020B0604020202020204" pitchFamily="34" charset="0"/>
              </a:rPr>
              <a:t>Pediatric patients — Cryptorchidism </a:t>
            </a:r>
            <a:endParaRPr lang="en-US" sz="2800" kern="100" dirty="0">
              <a:effectLst/>
              <a:latin typeface="Aptos" panose="020B0004020202020204" pitchFamily="34" charset="0"/>
              <a:ea typeface="DengXian" panose="02010600030101010101" pitchFamily="2" charset="-122"/>
              <a:cs typeface="Arial" panose="020B0604020202020204" pitchFamily="34" charset="0"/>
            </a:endParaRPr>
          </a:p>
          <a:p>
            <a:pPr marL="914400" lvl="2" indent="0">
              <a:lnSpc>
                <a:spcPct val="115000"/>
              </a:lnSpc>
              <a:spcBef>
                <a:spcPts val="0"/>
              </a:spcBef>
              <a:buNone/>
            </a:pPr>
            <a:endParaRPr lang="en-US" sz="2800" kern="100" dirty="0">
              <a:effectLst/>
              <a:latin typeface="Noto Sans" panose="020B0502040504020204" pitchFamily="34" charset="0"/>
              <a:ea typeface="DengXian" panose="02010600030101010101" pitchFamily="2" charset="-122"/>
              <a:cs typeface="Arial" panose="020B0604020202020204" pitchFamily="34" charset="0"/>
            </a:endParaRPr>
          </a:p>
          <a:p>
            <a:pPr lvl="2">
              <a:lnSpc>
                <a:spcPct val="115000"/>
              </a:lnSpc>
              <a:spcBef>
                <a:spcPts val="0"/>
              </a:spcBef>
            </a:pPr>
            <a:r>
              <a:rPr lang="en-US" sz="2800" kern="100" dirty="0">
                <a:highlight>
                  <a:srgbClr val="FF0000"/>
                </a:highlight>
                <a:latin typeface="Noto Sans" panose="020B0502040504020204" pitchFamily="34" charset="0"/>
                <a:ea typeface="DengXian" panose="02010600030101010101" pitchFamily="2" charset="-122"/>
                <a:cs typeface="Arial" panose="020B0604020202020204" pitchFamily="34" charset="0"/>
              </a:rPr>
              <a:t>P</a:t>
            </a:r>
            <a:r>
              <a:rPr lang="en-US" sz="2800" kern="100" dirty="0">
                <a:effectLst/>
                <a:highlight>
                  <a:srgbClr val="FF0000"/>
                </a:highlight>
                <a:latin typeface="Noto Sans" panose="020B0502040504020204" pitchFamily="34" charset="0"/>
                <a:ea typeface="DengXian" panose="02010600030101010101" pitchFamily="2" charset="-122"/>
                <a:cs typeface="Arial" panose="020B0604020202020204" pitchFamily="34" charset="0"/>
              </a:rPr>
              <a:t>rior incisions </a:t>
            </a:r>
            <a:r>
              <a:rPr lang="en-US" sz="2800" kern="100" dirty="0">
                <a:highlight>
                  <a:srgbClr val="FF0000"/>
                </a:highlight>
                <a:latin typeface="Noto Sans" panose="020B0502040504020204" pitchFamily="34" charset="0"/>
                <a:ea typeface="DengXian" panose="02010600030101010101" pitchFamily="2" charset="-122"/>
                <a:cs typeface="Arial" panose="020B0604020202020204" pitchFamily="34" charset="0"/>
              </a:rPr>
              <a:t>— D</a:t>
            </a:r>
            <a:r>
              <a:rPr lang="en-US" sz="2800" kern="100" dirty="0">
                <a:effectLst/>
                <a:highlight>
                  <a:srgbClr val="FF0000"/>
                </a:highlight>
                <a:latin typeface="Noto Sans" panose="020B0502040504020204" pitchFamily="34" charset="0"/>
                <a:ea typeface="DengXian" panose="02010600030101010101" pitchFamily="2" charset="-122"/>
                <a:cs typeface="Arial" panose="020B0604020202020204" pitchFamily="34" charset="0"/>
              </a:rPr>
              <a:t>rain placement, laparoscopic ports, paramedian incisions, stoma sites, etc.</a:t>
            </a:r>
          </a:p>
          <a:p>
            <a:pPr lvl="3">
              <a:lnSpc>
                <a:spcPct val="115000"/>
              </a:lnSpc>
              <a:spcBef>
                <a:spcPts val="0"/>
              </a:spcBef>
            </a:pPr>
            <a:r>
              <a:rPr lang="en-US" sz="2600" kern="100" dirty="0">
                <a:effectLst/>
                <a:highlight>
                  <a:srgbClr val="FF0000"/>
                </a:highlight>
                <a:latin typeface="Noto Sans" panose="020B0502040504020204" pitchFamily="34" charset="0"/>
                <a:ea typeface="DengXian" panose="02010600030101010101" pitchFamily="2" charset="-122"/>
                <a:cs typeface="Arial" panose="020B0604020202020204" pitchFamily="34" charset="0"/>
              </a:rPr>
              <a:t>NOT true Spigelian hernias</a:t>
            </a:r>
          </a:p>
          <a:p>
            <a:pPr lvl="2">
              <a:lnSpc>
                <a:spcPct val="115000"/>
              </a:lnSpc>
              <a:spcBef>
                <a:spcPts val="0"/>
              </a:spcBef>
            </a:pPr>
            <a:endParaRPr lang="en-US" sz="2800" kern="100" dirty="0">
              <a:latin typeface="Noto Sans" panose="020B0502040504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86914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D9F62-AA5D-6BA7-B1AA-DBC6F2FCD960}"/>
              </a:ext>
            </a:extLst>
          </p:cNvPr>
          <p:cNvSpPr>
            <a:spLocks noGrp="1"/>
          </p:cNvSpPr>
          <p:nvPr>
            <p:ph type="title"/>
          </p:nvPr>
        </p:nvSpPr>
        <p:spPr/>
        <p:txBody>
          <a:bodyPr/>
          <a:lstStyle/>
          <a:p>
            <a:r>
              <a:rPr lang="en-US" dirty="0"/>
              <a:t>Clinical Presentation</a:t>
            </a:r>
          </a:p>
        </p:txBody>
      </p:sp>
      <p:sp>
        <p:nvSpPr>
          <p:cNvPr id="3" name="Content Placeholder 2">
            <a:extLst>
              <a:ext uri="{FF2B5EF4-FFF2-40B4-BE49-F238E27FC236}">
                <a16:creationId xmlns:a16="http://schemas.microsoft.com/office/drawing/2014/main" id="{7A38223C-8C2B-A128-34B5-01B5DC113457}"/>
              </a:ext>
            </a:extLst>
          </p:cNvPr>
          <p:cNvSpPr>
            <a:spLocks noGrp="1"/>
          </p:cNvSpPr>
          <p:nvPr>
            <p:ph idx="1"/>
          </p:nvPr>
        </p:nvSpPr>
        <p:spPr>
          <a:xfrm>
            <a:off x="1112932" y="1665678"/>
            <a:ext cx="6164015" cy="5004752"/>
          </a:xfrm>
        </p:spPr>
        <p:txBody>
          <a:bodyPr>
            <a:normAutofit fontScale="92500" lnSpcReduction="20000"/>
          </a:bodyPr>
          <a:lstStyle/>
          <a:p>
            <a:r>
              <a:rPr lang="en-US" sz="2800" dirty="0"/>
              <a:t>Asymptomatic</a:t>
            </a:r>
          </a:p>
          <a:p>
            <a:pPr lvl="1"/>
            <a:r>
              <a:rPr lang="en-US" sz="2600" dirty="0"/>
              <a:t>~10-30% of patients </a:t>
            </a:r>
          </a:p>
          <a:p>
            <a:pPr lvl="1"/>
            <a:r>
              <a:rPr lang="en-US" sz="2600" dirty="0"/>
              <a:t>Hernia detected incidentally</a:t>
            </a:r>
          </a:p>
          <a:p>
            <a:pPr marL="0" indent="0">
              <a:buNone/>
            </a:pPr>
            <a:endParaRPr lang="en-US" sz="2800" dirty="0"/>
          </a:p>
          <a:p>
            <a:r>
              <a:rPr lang="en-US" sz="2800" dirty="0"/>
              <a:t>Ambiguous </a:t>
            </a:r>
          </a:p>
          <a:p>
            <a:pPr lvl="1"/>
            <a:r>
              <a:rPr lang="en-US" sz="2600" dirty="0"/>
              <a:t>Pain, swelling sensation in lower abdomen</a:t>
            </a:r>
          </a:p>
          <a:p>
            <a:pPr lvl="1"/>
            <a:endParaRPr lang="en-US" sz="2600" dirty="0"/>
          </a:p>
          <a:p>
            <a:r>
              <a:rPr lang="en-US" sz="2800" dirty="0"/>
              <a:t>Symptomatic</a:t>
            </a:r>
          </a:p>
          <a:p>
            <a:pPr lvl="1"/>
            <a:r>
              <a:rPr lang="en-US" sz="2600" dirty="0"/>
              <a:t>Reducible bulge that is lateral to the rectus muscle</a:t>
            </a:r>
          </a:p>
          <a:p>
            <a:pPr lvl="1"/>
            <a:r>
              <a:rPr lang="en-US" sz="2600" dirty="0"/>
              <a:t>Sharp pain or tenderness at the site</a:t>
            </a:r>
          </a:p>
          <a:p>
            <a:pPr marL="0" indent="0">
              <a:buNone/>
            </a:pPr>
            <a:endParaRPr lang="en-US" sz="2800" dirty="0"/>
          </a:p>
          <a:p>
            <a:endParaRPr lang="en-US" sz="2800" dirty="0"/>
          </a:p>
          <a:p>
            <a:endParaRPr lang="en-US" dirty="0"/>
          </a:p>
        </p:txBody>
      </p:sp>
      <p:pic>
        <p:nvPicPr>
          <p:cNvPr id="4" name="Picture 3">
            <a:extLst>
              <a:ext uri="{FF2B5EF4-FFF2-40B4-BE49-F238E27FC236}">
                <a16:creationId xmlns:a16="http://schemas.microsoft.com/office/drawing/2014/main" id="{8CD68DD4-B4BF-904E-1825-D8438CF9DCB6}"/>
              </a:ext>
            </a:extLst>
          </p:cNvPr>
          <p:cNvPicPr>
            <a:picLocks noChangeAspect="1"/>
          </p:cNvPicPr>
          <p:nvPr/>
        </p:nvPicPr>
        <p:blipFill>
          <a:blip r:embed="rId2"/>
          <a:stretch>
            <a:fillRect/>
          </a:stretch>
        </p:blipFill>
        <p:spPr>
          <a:xfrm>
            <a:off x="7845159" y="1665678"/>
            <a:ext cx="3700730" cy="3781181"/>
          </a:xfrm>
          <a:prstGeom prst="rect">
            <a:avLst/>
          </a:prstGeom>
        </p:spPr>
      </p:pic>
      <p:sp>
        <p:nvSpPr>
          <p:cNvPr id="6" name="TextBox 5">
            <a:extLst>
              <a:ext uri="{FF2B5EF4-FFF2-40B4-BE49-F238E27FC236}">
                <a16:creationId xmlns:a16="http://schemas.microsoft.com/office/drawing/2014/main" id="{881E6050-B22C-E6FD-E2B3-54F769D4E4B0}"/>
              </a:ext>
            </a:extLst>
          </p:cNvPr>
          <p:cNvSpPr txBox="1"/>
          <p:nvPr/>
        </p:nvSpPr>
        <p:spPr>
          <a:xfrm>
            <a:off x="7729664" y="5446859"/>
            <a:ext cx="4642339" cy="307777"/>
          </a:xfrm>
          <a:prstGeom prst="rect">
            <a:avLst/>
          </a:prstGeom>
          <a:noFill/>
        </p:spPr>
        <p:txBody>
          <a:bodyPr wrap="square">
            <a:spAutoFit/>
          </a:bodyPr>
          <a:lstStyle/>
          <a:p>
            <a:r>
              <a:rPr lang="en-US" sz="1400" dirty="0">
                <a:hlinkClick r:id="rId3"/>
              </a:rPr>
              <a:t>https://operativereview.com/ventral-hernias/</a:t>
            </a:r>
            <a:endParaRPr lang="en-US" sz="1400" dirty="0"/>
          </a:p>
        </p:txBody>
      </p:sp>
    </p:spTree>
    <p:extLst>
      <p:ext uri="{BB962C8B-B14F-4D97-AF65-F5344CB8AC3E}">
        <p14:creationId xmlns:p14="http://schemas.microsoft.com/office/powerpoint/2010/main" val="41859920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Ion</Template>
  <TotalTime>2391</TotalTime>
  <Words>1128</Words>
  <Application>Microsoft Macintosh PowerPoint</Application>
  <PresentationFormat>Widescreen</PresentationFormat>
  <Paragraphs>122</Paragraphs>
  <Slides>20</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Aptos</vt:lpstr>
      <vt:lpstr>Arial</vt:lpstr>
      <vt:lpstr>Calibri</vt:lpstr>
      <vt:lpstr>Cambria</vt:lpstr>
      <vt:lpstr>Century Gothic</vt:lpstr>
      <vt:lpstr>Helvetica</vt:lpstr>
      <vt:lpstr>Noto Sans</vt:lpstr>
      <vt:lpstr>Wingdings 3</vt:lpstr>
      <vt:lpstr>Ion</vt:lpstr>
      <vt:lpstr>Spigelian Hernias</vt:lpstr>
      <vt:lpstr>Spigelian Hernias</vt:lpstr>
      <vt:lpstr>PowerPoint Presentation</vt:lpstr>
      <vt:lpstr>PowerPoint Presentation</vt:lpstr>
      <vt:lpstr>PowerPoint Presentation</vt:lpstr>
      <vt:lpstr>PowerPoint Presentation</vt:lpstr>
      <vt:lpstr>PowerPoint Presentation</vt:lpstr>
      <vt:lpstr>Risk Factors</vt:lpstr>
      <vt:lpstr>Clinical Presentation</vt:lpstr>
      <vt:lpstr>Differential Diagnosis</vt:lpstr>
      <vt:lpstr>Differential Diagnosis</vt:lpstr>
      <vt:lpstr>Classification</vt:lpstr>
      <vt:lpstr>Management</vt:lpstr>
      <vt:lpstr>PowerPoint Presentation</vt:lpstr>
      <vt:lpstr>PowerPoint Presentation</vt:lpstr>
      <vt:lpstr>PowerPoint Presentation</vt:lpstr>
      <vt:lpstr>PowerPoint Presentation</vt:lpstr>
      <vt:lpstr>PowerPoint Presentation</vt:lpstr>
      <vt:lpstr>Takeaways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Rami Khoshaba</dc:creator>
  <cp:lastModifiedBy>Rami Khoshaba</cp:lastModifiedBy>
  <cp:revision>15</cp:revision>
  <dcterms:created xsi:type="dcterms:W3CDTF">2024-07-16T04:39:03Z</dcterms:created>
  <dcterms:modified xsi:type="dcterms:W3CDTF">2024-07-18T15:48:41Z</dcterms:modified>
</cp:coreProperties>
</file>