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9"/>
  </p:notesMasterIdLst>
  <p:handoutMasterIdLst>
    <p:handoutMasterId r:id="rId20"/>
  </p:handoutMasterIdLst>
  <p:sldIdLst>
    <p:sldId id="334" r:id="rId5"/>
    <p:sldId id="343" r:id="rId6"/>
    <p:sldId id="351" r:id="rId7"/>
    <p:sldId id="367" r:id="rId8"/>
    <p:sldId id="342" r:id="rId9"/>
    <p:sldId id="365" r:id="rId10"/>
    <p:sldId id="359" r:id="rId11"/>
    <p:sldId id="357" r:id="rId12"/>
    <p:sldId id="366" r:id="rId13"/>
    <p:sldId id="368" r:id="rId14"/>
    <p:sldId id="361" r:id="rId15"/>
    <p:sldId id="324" r:id="rId16"/>
    <p:sldId id="349" r:id="rId17"/>
    <p:sldId id="3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0303" autoAdjust="0"/>
  </p:normalViewPr>
  <p:slideViewPr>
    <p:cSldViewPr snapToGrid="0">
      <p:cViewPr>
        <p:scale>
          <a:sx n="94" d="100"/>
          <a:sy n="94" d="100"/>
        </p:scale>
        <p:origin x="2720" y="768"/>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28"/>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1/20/2025</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mc.ncbi.nlm.nih.gov/articles/PMC10294176/#B128"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mc.ncbi.nlm.nih.gov/articles/PMC10294176/#B139" TargetMode="External"/><Relationship Id="rId5" Type="http://schemas.openxmlformats.org/officeDocument/2006/relationships/hyperlink" Target="https://pmc.ncbi.nlm.nih.gov/articles/PMC10294176/#B138" TargetMode="External"/><Relationship Id="rId4" Type="http://schemas.openxmlformats.org/officeDocument/2006/relationships/hyperlink" Target="https://pmc.ncbi.nlm.nih.gov/articles/PMC10294176/#B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kenhub.com/en/library/anatomy/renal-vein" TargetMode="External"/><Relationship Id="rId3" Type="http://schemas.openxmlformats.org/officeDocument/2006/relationships/hyperlink" Target="https://www.kenhub.com/en/library/anatomy/histology-of-the-upper-digestive-tract" TargetMode="External"/><Relationship Id="rId7" Type="http://schemas.openxmlformats.org/officeDocument/2006/relationships/hyperlink" Target="https://www.kenhub.com/en/library/anatomy/splenic-ve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kenhub.com/en/library/anatomy/esophageal-hiatus" TargetMode="External"/><Relationship Id="rId5" Type="http://schemas.openxmlformats.org/officeDocument/2006/relationships/hyperlink" Target="https://www.kenhub.com/en/library/anatomy/diaphragm" TargetMode="External"/><Relationship Id="rId4" Type="http://schemas.openxmlformats.org/officeDocument/2006/relationships/hyperlink" Target="https://www.kenhub.com/en/library/anatomy/histology-of-the-lower-digestive-trac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C20BD-1B05-8146-5D63-080168F2A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AA6DC-0259-321B-8AE8-D98F1711F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A37BE-DCEA-493B-1A13-03E7BA724105}"/>
              </a:ext>
            </a:extLst>
          </p:cNvPr>
          <p:cNvSpPr>
            <a:spLocks noGrp="1"/>
          </p:cNvSpPr>
          <p:nvPr>
            <p:ph type="body" idx="1"/>
          </p:nvPr>
        </p:nvSpPr>
        <p:spPr/>
        <p:txBody>
          <a:bodyPr/>
          <a:lstStyle/>
          <a:p>
            <a:r>
              <a:rPr lang="en-US" dirty="0"/>
              <a:t>https://www.ncbi.nlm.nih.gov/books/NBK482209/</a:t>
            </a:r>
          </a:p>
        </p:txBody>
      </p:sp>
      <p:sp>
        <p:nvSpPr>
          <p:cNvPr id="4" name="Slide Number Placeholder 3">
            <a:extLst>
              <a:ext uri="{FF2B5EF4-FFF2-40B4-BE49-F238E27FC236}">
                <a16:creationId xmlns:a16="http://schemas.microsoft.com/office/drawing/2014/main" id="{F395F1E4-A093-D690-666F-EF1B17B956E5}"/>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52244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2E20-B463-1B13-EA92-75C59A7EF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69A6A-0781-105C-9405-D01C28887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BA1F8-4343-733C-DC83-E7B338A2087B}"/>
              </a:ext>
            </a:extLst>
          </p:cNvPr>
          <p:cNvSpPr>
            <a:spLocks noGrp="1"/>
          </p:cNvSpPr>
          <p:nvPr>
            <p:ph type="body" idx="1"/>
          </p:nvPr>
        </p:nvSpPr>
        <p:spPr/>
        <p:txBody>
          <a:bodyPr/>
          <a:lstStyle/>
          <a:p>
            <a:r>
              <a:rPr lang="en-US" dirty="0"/>
              <a:t>https://www.ncbi.nlm.nih.gov/books/NBK482209/</a:t>
            </a:r>
          </a:p>
          <a:p>
            <a:endParaRPr lang="en-US" dirty="0"/>
          </a:p>
          <a:p>
            <a:r>
              <a:rPr lang="en-US" b="0" i="0" dirty="0">
                <a:solidFill>
                  <a:srgbClr val="1B1B1B"/>
                </a:solidFill>
                <a:effectLst/>
                <a:latin typeface="Cambria" panose="02040503050406030204" pitchFamily="18" charset="0"/>
              </a:rPr>
              <a:t>A recent large cohort with 80 patients with SMA syndrome by Lee </a:t>
            </a:r>
            <a:r>
              <a:rPr lang="en-US" b="0" i="1" dirty="0">
                <a:solidFill>
                  <a:srgbClr val="1B1B1B"/>
                </a:solidFill>
                <a:effectLst/>
                <a:latin typeface="Cambria" panose="02040503050406030204" pitchFamily="18" charset="0"/>
              </a:rPr>
              <a:t>et al</a:t>
            </a:r>
            <a:r>
              <a:rPr lang="en-US" b="0" i="0" dirty="0">
                <a:solidFill>
                  <a:srgbClr val="1B1B1B"/>
                </a:solidFill>
                <a:effectLst/>
                <a:latin typeface="Cambria" panose="02040503050406030204" pitchFamily="18" charset="0"/>
              </a:rPr>
              <a:t>[</a:t>
            </a:r>
            <a:r>
              <a:rPr lang="en-US" b="0" i="0" u="sng" dirty="0">
                <a:solidFill>
                  <a:srgbClr val="005EA2"/>
                </a:solidFill>
                <a:effectLst/>
                <a:latin typeface="Cambria" panose="02040503050406030204" pitchFamily="18" charset="0"/>
                <a:hlinkClick r:id="rId3"/>
              </a:rPr>
              <a:t>128</a:t>
            </a:r>
            <a:r>
              <a:rPr lang="en-US" b="0" i="0" dirty="0">
                <a:solidFill>
                  <a:srgbClr val="1B1B1B"/>
                </a:solidFill>
                <a:effectLst/>
                <a:latin typeface="Cambria" panose="02040503050406030204" pitchFamily="18" charset="0"/>
              </a:rPr>
              <a:t>] revealed the overall success and recurrence rates of conservative therapy were 71.3 and 15.8%, respectively. The need for surgical therapy was 18.7% of patients (15/80 cases), which is similar to other recent cohorts 11.5%-22.2%[</a:t>
            </a:r>
            <a:r>
              <a:rPr lang="en-US" b="0" i="0" u="sng" dirty="0">
                <a:solidFill>
                  <a:srgbClr val="005EA2"/>
                </a:solidFill>
                <a:effectLst/>
                <a:latin typeface="Cambria" panose="02040503050406030204" pitchFamily="18" charset="0"/>
                <a:hlinkClick r:id="rId4"/>
              </a:rPr>
              <a:t>8</a:t>
            </a:r>
            <a:r>
              <a:rPr lang="en-US" b="0" i="0" dirty="0">
                <a:solidFill>
                  <a:srgbClr val="1B1B1B"/>
                </a:solidFill>
                <a:effectLst/>
                <a:latin typeface="Cambria" panose="02040503050406030204" pitchFamily="18" charset="0"/>
              </a:rPr>
              <a:t>,</a:t>
            </a:r>
            <a:r>
              <a:rPr lang="en-US" b="0" i="0" u="sng" dirty="0">
                <a:solidFill>
                  <a:srgbClr val="005EA2"/>
                </a:solidFill>
                <a:effectLst/>
                <a:latin typeface="Cambria" panose="02040503050406030204" pitchFamily="18" charset="0"/>
                <a:hlinkClick r:id="rId5"/>
              </a:rPr>
              <a:t>138</a:t>
            </a:r>
            <a:r>
              <a:rPr lang="en-US" b="0" i="0" dirty="0">
                <a:solidFill>
                  <a:srgbClr val="1B1B1B"/>
                </a:solidFill>
                <a:effectLst/>
                <a:latin typeface="Cambria" panose="02040503050406030204" pitchFamily="18" charset="0"/>
              </a:rPr>
              <a:t>,</a:t>
            </a:r>
            <a:r>
              <a:rPr lang="en-US" b="0" i="0" u="sng" dirty="0">
                <a:solidFill>
                  <a:srgbClr val="005EA2"/>
                </a:solidFill>
                <a:effectLst/>
                <a:latin typeface="Cambria" panose="02040503050406030204" pitchFamily="18" charset="0"/>
                <a:hlinkClick r:id="rId6"/>
              </a:rPr>
              <a:t>139</a:t>
            </a:r>
            <a:r>
              <a:rPr lang="en-US" b="0" i="0" dirty="0">
                <a:solidFill>
                  <a:srgbClr val="1B1B1B"/>
                </a:solidFill>
                <a:effectLst/>
                <a:latin typeface="Cambria" panose="02040503050406030204" pitchFamily="18" charset="0"/>
              </a:rPr>
              <a:t>]. </a:t>
            </a:r>
            <a:endParaRPr lang="en-US" dirty="0"/>
          </a:p>
        </p:txBody>
      </p:sp>
      <p:sp>
        <p:nvSpPr>
          <p:cNvPr id="4" name="Slide Number Placeholder 3">
            <a:extLst>
              <a:ext uri="{FF2B5EF4-FFF2-40B4-BE49-F238E27FC236}">
                <a16:creationId xmlns:a16="http://schemas.microsoft.com/office/drawing/2014/main" id="{4E112D0F-5BDB-ACDA-DE2A-811F6FE76B95}"/>
              </a:ext>
            </a:extLst>
          </p:cNvPr>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263245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Gastrojejunostomy</a:t>
            </a:r>
            <a:r>
              <a:rPr lang="en-US" dirty="0"/>
              <a:t> is typically </a:t>
            </a:r>
            <a:r>
              <a:rPr lang="en-US" b="1" dirty="0"/>
              <a:t>less invasive</a:t>
            </a:r>
            <a:r>
              <a:rPr lang="en-US" dirty="0"/>
              <a:t> than </a:t>
            </a:r>
            <a:r>
              <a:rPr lang="en-US" b="1" dirty="0"/>
              <a:t>duodenojejunostomy</a:t>
            </a:r>
            <a:r>
              <a:rPr lang="en-US" dirty="0"/>
              <a:t>, especially when performed </a:t>
            </a:r>
            <a:r>
              <a:rPr lang="en-US" dirty="0" err="1"/>
              <a:t>laparoscopically.However</a:t>
            </a:r>
            <a:r>
              <a:rPr lang="en-US" dirty="0"/>
              <a:t>, </a:t>
            </a:r>
            <a:r>
              <a:rPr lang="en-US" b="1" dirty="0"/>
              <a:t>duodenojejunostomy</a:t>
            </a:r>
            <a:r>
              <a:rPr lang="en-US" dirty="0"/>
              <a:t> is preferred in </a:t>
            </a:r>
            <a:r>
              <a:rPr lang="en-US" b="1" dirty="0"/>
              <a:t>SMA syndrome</a:t>
            </a:r>
            <a:r>
              <a:rPr lang="en-US" dirty="0"/>
              <a:t> because it provides a more physiologically appropriate solution without bypassing key digestive structures like the pylorus. Gastrojejunostomy may still be used when a less invasive approach is necessary or the patient's condition limits surgical options.</a:t>
            </a:r>
          </a:p>
          <a:p>
            <a:endParaRPr lang="en-US" dirty="0"/>
          </a:p>
          <a:p>
            <a:r>
              <a:rPr lang="en-US" dirty="0"/>
              <a:t>Dumping syndrome most commonly occurs after surgeries that bypass or remove the </a:t>
            </a:r>
            <a:r>
              <a:rPr lang="en-US" b="1" dirty="0"/>
              <a:t>pylorus</a:t>
            </a:r>
            <a:r>
              <a:rPr lang="en-US" dirty="0"/>
              <a:t>, such as:</a:t>
            </a:r>
          </a:p>
          <a:p>
            <a:pPr>
              <a:buFont typeface="Arial" panose="020B0604020202020204" pitchFamily="34" charset="0"/>
              <a:buChar char="•"/>
            </a:pPr>
            <a:r>
              <a:rPr lang="en-US" b="1" dirty="0"/>
              <a:t>Gastrojejunostomy</a:t>
            </a:r>
            <a:r>
              <a:rPr lang="en-US" dirty="0"/>
              <a:t> (e.g., for SMA syndrome or gastric outlet obstruction).</a:t>
            </a:r>
          </a:p>
          <a:p>
            <a:pPr>
              <a:buFont typeface="Arial" panose="020B0604020202020204" pitchFamily="34" charset="0"/>
              <a:buChar char="•"/>
            </a:pPr>
            <a:r>
              <a:rPr lang="en-US" b="1" dirty="0"/>
              <a:t>Gastric bypass surgery</a:t>
            </a:r>
            <a:r>
              <a:rPr lang="en-US" dirty="0"/>
              <a:t> (Roux-en-Y for obesity).</a:t>
            </a:r>
          </a:p>
          <a:p>
            <a:pPr>
              <a:buFont typeface="Arial" panose="020B0604020202020204" pitchFamily="34" charset="0"/>
              <a:buChar char="•"/>
            </a:pPr>
            <a:r>
              <a:rPr lang="en-US" b="1" dirty="0"/>
              <a:t>Partial or total gastrectomy</a:t>
            </a:r>
            <a:r>
              <a:rPr lang="en-US" dirty="0"/>
              <a:t> (e.g., for gastric cancer or ulcers).</a:t>
            </a:r>
          </a:p>
          <a:p>
            <a:r>
              <a:rPr lang="en-US" dirty="0"/>
              <a:t>Without the pylorus, the stomach cannot regulate how fast food enters the intestine, leading to rapid "dumping."</a:t>
            </a:r>
          </a:p>
          <a:p>
            <a:r>
              <a:rPr lang="en-US" b="1" dirty="0"/>
              <a:t>Types of Dumping Syndrome</a:t>
            </a:r>
          </a:p>
          <a:p>
            <a:pPr>
              <a:buFont typeface="+mj-lt"/>
              <a:buAutoNum type="arabicPeriod"/>
            </a:pPr>
            <a:r>
              <a:rPr lang="en-US" b="1" dirty="0"/>
              <a:t>Early Dumping Syndrome (within 30 minutes of eating)</a:t>
            </a:r>
            <a:endParaRPr lang="en-US" dirty="0"/>
          </a:p>
          <a:p>
            <a:pPr marL="742950" lvl="1" indent="-285750">
              <a:buFont typeface="+mj-lt"/>
              <a:buAutoNum type="arabicPeriod"/>
            </a:pPr>
            <a:r>
              <a:rPr lang="en-US" dirty="0"/>
              <a:t>Caused by a rapid influx of undigested food into the small intestine.</a:t>
            </a:r>
          </a:p>
          <a:p>
            <a:pPr marL="742950" lvl="1" indent="-285750">
              <a:buFont typeface="+mj-lt"/>
              <a:buAutoNum type="arabicPeriod"/>
            </a:pPr>
            <a:r>
              <a:rPr lang="en-US" dirty="0"/>
              <a:t>The small intestine draws fluid from the bloodstream to dilute the food, leading to symptoms.</a:t>
            </a:r>
          </a:p>
          <a:p>
            <a:pPr>
              <a:buFont typeface="+mj-lt"/>
              <a:buAutoNum type="arabicPeriod"/>
            </a:pPr>
            <a:r>
              <a:rPr lang="en-US" b="1" dirty="0"/>
              <a:t>Late Dumping Syndrome (1-3 hours after eating)</a:t>
            </a:r>
            <a:endParaRPr lang="en-US" dirty="0"/>
          </a:p>
          <a:p>
            <a:pPr marL="742950" lvl="1" indent="-285750">
              <a:buFont typeface="+mj-lt"/>
              <a:buAutoNum type="arabicPeriod"/>
            </a:pPr>
            <a:r>
              <a:rPr lang="en-US" dirty="0"/>
              <a:t>Caused by a </a:t>
            </a:r>
            <a:r>
              <a:rPr lang="en-US" b="1" dirty="0"/>
              <a:t>rapid spike in blood sugar</a:t>
            </a:r>
            <a:r>
              <a:rPr lang="en-US" dirty="0"/>
              <a:t> from the fast absorption of glucose, followed by an </a:t>
            </a:r>
            <a:r>
              <a:rPr lang="en-US" b="1" dirty="0"/>
              <a:t>insulin surge</a:t>
            </a:r>
            <a:r>
              <a:rPr lang="en-US" dirty="0"/>
              <a:t>.</a:t>
            </a:r>
          </a:p>
          <a:p>
            <a:pPr marL="742950" lvl="1" indent="-285750">
              <a:buFont typeface="+mj-lt"/>
              <a:buAutoNum type="arabicPeriod"/>
            </a:pPr>
            <a:r>
              <a:rPr lang="en-US" dirty="0"/>
              <a:t>This results in </a:t>
            </a:r>
            <a:r>
              <a:rPr lang="en-US" b="1" dirty="0"/>
              <a:t>hypoglycemia</a:t>
            </a:r>
            <a:r>
              <a:rPr lang="en-US" dirty="0"/>
              <a:t>.</a:t>
            </a:r>
          </a:p>
          <a:p>
            <a:r>
              <a:rPr lang="en-US" b="1" dirty="0"/>
              <a:t>Symptoms</a:t>
            </a:r>
          </a:p>
          <a:p>
            <a:r>
              <a:rPr lang="en-US" b="1" dirty="0"/>
              <a:t>Early Symptoms (30 min)</a:t>
            </a:r>
          </a:p>
          <a:p>
            <a:pPr>
              <a:buFont typeface="Arial" panose="020B0604020202020204" pitchFamily="34" charset="0"/>
              <a:buChar char="•"/>
            </a:pPr>
            <a:r>
              <a:rPr lang="en-US" b="1" dirty="0"/>
              <a:t>Nausea</a:t>
            </a:r>
            <a:endParaRPr lang="en-US" dirty="0"/>
          </a:p>
          <a:p>
            <a:pPr>
              <a:buFont typeface="Arial" panose="020B0604020202020204" pitchFamily="34" charset="0"/>
              <a:buChar char="•"/>
            </a:pPr>
            <a:r>
              <a:rPr lang="en-US" b="1" dirty="0"/>
              <a:t>Abdominal cramping</a:t>
            </a:r>
            <a:r>
              <a:rPr lang="en-US" dirty="0"/>
              <a:t> and pain</a:t>
            </a:r>
          </a:p>
          <a:p>
            <a:pPr>
              <a:buFont typeface="Arial" panose="020B0604020202020204" pitchFamily="34" charset="0"/>
              <a:buChar char="•"/>
            </a:pPr>
            <a:r>
              <a:rPr lang="en-US" b="1" dirty="0"/>
              <a:t>Diarrhea</a:t>
            </a:r>
            <a:endParaRPr lang="en-US" dirty="0"/>
          </a:p>
          <a:p>
            <a:pPr>
              <a:buFont typeface="Arial" panose="020B0604020202020204" pitchFamily="34" charset="0"/>
              <a:buChar char="•"/>
            </a:pPr>
            <a:r>
              <a:rPr lang="en-US" b="1" dirty="0"/>
              <a:t>Bloating</a:t>
            </a:r>
            <a:endParaRPr lang="en-US" dirty="0"/>
          </a:p>
          <a:p>
            <a:pPr>
              <a:buFont typeface="Arial" panose="020B0604020202020204" pitchFamily="34" charset="0"/>
              <a:buChar char="•"/>
            </a:pPr>
            <a:r>
              <a:rPr lang="en-US" b="1" dirty="0"/>
              <a:t>Flushing</a:t>
            </a:r>
            <a:r>
              <a:rPr lang="en-US" dirty="0"/>
              <a:t>, </a:t>
            </a:r>
            <a:r>
              <a:rPr lang="en-US" b="1" dirty="0"/>
              <a:t>sweating</a:t>
            </a:r>
            <a:r>
              <a:rPr lang="en-US" dirty="0"/>
              <a:t>, and </a:t>
            </a:r>
            <a:r>
              <a:rPr lang="en-US" b="1" dirty="0"/>
              <a:t>dizziness</a:t>
            </a:r>
            <a:r>
              <a:rPr lang="en-US" dirty="0"/>
              <a:t> (due to fluid shifts and low blood pressure)</a:t>
            </a:r>
          </a:p>
          <a:p>
            <a:r>
              <a:rPr lang="en-US" b="1" dirty="0"/>
              <a:t>Late Symptoms (1-3 hours)</a:t>
            </a:r>
          </a:p>
          <a:p>
            <a:pPr>
              <a:buFont typeface="Arial" panose="020B0604020202020204" pitchFamily="34" charset="0"/>
              <a:buChar char="•"/>
            </a:pPr>
            <a:r>
              <a:rPr lang="en-US" b="1" dirty="0"/>
              <a:t>Hypoglycemia</a:t>
            </a:r>
            <a:r>
              <a:rPr lang="en-US" dirty="0"/>
              <a:t> (low blood sugar):</a:t>
            </a:r>
          </a:p>
          <a:p>
            <a:pPr marL="742950" lvl="1" indent="-285750">
              <a:buFont typeface="Arial" panose="020B0604020202020204" pitchFamily="34" charset="0"/>
              <a:buChar char="•"/>
            </a:pPr>
            <a:r>
              <a:rPr lang="en-US" b="1" dirty="0"/>
              <a:t>Shakiness</a:t>
            </a:r>
            <a:endParaRPr lang="en-US" dirty="0"/>
          </a:p>
          <a:p>
            <a:pPr marL="742950" lvl="1" indent="-285750">
              <a:buFont typeface="Arial" panose="020B0604020202020204" pitchFamily="34" charset="0"/>
              <a:buChar char="•"/>
            </a:pPr>
            <a:r>
              <a:rPr lang="en-US" b="1" dirty="0"/>
              <a:t>Sweating</a:t>
            </a:r>
            <a:endParaRPr lang="en-US" dirty="0"/>
          </a:p>
          <a:p>
            <a:pPr marL="742950" lvl="1" indent="-285750">
              <a:buFont typeface="Arial" panose="020B0604020202020204" pitchFamily="34" charset="0"/>
              <a:buChar char="•"/>
            </a:pPr>
            <a:r>
              <a:rPr lang="en-US" b="1" dirty="0"/>
              <a:t>Fatigue</a:t>
            </a:r>
            <a:endParaRPr lang="en-US" dirty="0"/>
          </a:p>
          <a:p>
            <a:pPr marL="742950" lvl="1" indent="-285750">
              <a:buFont typeface="Arial" panose="020B0604020202020204" pitchFamily="34" charset="0"/>
              <a:buChar char="•"/>
            </a:pPr>
            <a:r>
              <a:rPr lang="en-US" b="1" dirty="0"/>
              <a:t>Heart palpitations</a:t>
            </a:r>
            <a:endParaRPr lang="en-US" dirty="0"/>
          </a:p>
          <a:p>
            <a:pPr marL="742950" lvl="1" indent="-285750">
              <a:buFont typeface="Arial" panose="020B0604020202020204" pitchFamily="34" charset="0"/>
              <a:buChar char="•"/>
            </a:pPr>
            <a:r>
              <a:rPr lang="en-US" b="1" dirty="0"/>
              <a:t>Confusion</a:t>
            </a:r>
            <a:endParaRPr lang="en-US" dirty="0"/>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215970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patient is a 37-year-old male with no past medical history, initially admitted for nausea and coffee-ground emesis. Imaging revealed gastric distension concerning for gastric outlet obstruction, but none was found. Endoscopy showed multiple gastric ulcers. He required a 2-day ICU stay for severe hyponatremia, managed with NG decompression, IV fluids, and pantoprazole.</a:t>
            </a:r>
          </a:p>
          <a:p>
            <a:r>
              <a:rPr lang="en-US" dirty="0"/>
              <a:t>One day post-discharge, he returned to the ED with persistent vomiting, abdominal distension, and no bowel movements.</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401077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F5AB-B5C2-8D9C-A9A2-91D65F6A6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2A4D4-E71A-AF94-1D21-B190F0D92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C0BD8-B179-92E0-A0F1-1D51E711B8DC}"/>
              </a:ext>
            </a:extLst>
          </p:cNvPr>
          <p:cNvSpPr>
            <a:spLocks noGrp="1"/>
          </p:cNvSpPr>
          <p:nvPr>
            <p:ph type="body" idx="1"/>
          </p:nvPr>
        </p:nvSpPr>
        <p:spPr/>
        <p:txBody>
          <a:bodyPr/>
          <a:lstStyle/>
          <a:p>
            <a:r>
              <a:rPr lang="en-US" dirty="0"/>
              <a:t>On re-admission, he was tachycardic with stable other vitals. The labs that are shown are from the day of discharge and then the day he presented into the ED. Labs showed a downtrend in hemoglobin from 8.6 to 7.9, an increase in WBC from 8.6 to 12.8, sodium rising from 128 to 130, and a drop in chloride from 98 to 89, with normal potassium.</a:t>
            </a:r>
          </a:p>
        </p:txBody>
      </p:sp>
      <p:sp>
        <p:nvSpPr>
          <p:cNvPr id="4" name="Slide Number Placeholder 3">
            <a:extLst>
              <a:ext uri="{FF2B5EF4-FFF2-40B4-BE49-F238E27FC236}">
                <a16:creationId xmlns:a16="http://schemas.microsoft.com/office/drawing/2014/main" id="{5EBE0A19-BED6-F670-828B-B65328B72D99}"/>
              </a:ext>
            </a:extLst>
          </p:cNvPr>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231266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0484-CF19-35A6-F4AA-320E83D85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E7273-468F-F437-883D-550BEB2CB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36730-AC49-2825-457A-4FB696887554}"/>
              </a:ext>
            </a:extLst>
          </p:cNvPr>
          <p:cNvSpPr>
            <a:spLocks noGrp="1"/>
          </p:cNvSpPr>
          <p:nvPr>
            <p:ph type="body" idx="1"/>
          </p:nvPr>
        </p:nvSpPr>
        <p:spPr/>
        <p:txBody>
          <a:bodyPr/>
          <a:lstStyle/>
          <a:p>
            <a:r>
              <a:rPr lang="en-US" dirty="0"/>
              <a:t>Imaging, including CT and MRI of the abdomen and pelvis, indicated narrowing of the duodenum due to compression by the superior mesenteric artery, consistent with SMA syndrome. The aortic-SMA branch distance was measured at 4 mm."</a:t>
            </a:r>
          </a:p>
        </p:txBody>
      </p:sp>
      <p:sp>
        <p:nvSpPr>
          <p:cNvPr id="4" name="Slide Number Placeholder 3">
            <a:extLst>
              <a:ext uri="{FF2B5EF4-FFF2-40B4-BE49-F238E27FC236}">
                <a16:creationId xmlns:a16="http://schemas.microsoft.com/office/drawing/2014/main" id="{3663E86D-C077-1BCC-64EE-A17F368F60C2}"/>
              </a:ext>
            </a:extLst>
          </p:cNvPr>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30280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020"/>
                </a:solidFill>
                <a:effectLst/>
                <a:latin typeface="wfont_519d38_7d2b0ffb931544ad8d4125fcfa7879b6"/>
              </a:rPr>
              <a:t>SMAS or Superior Mesenteric Artery Syndrome is the obstruction of the 3rd portion of the duodenum due to compression by the Superior Mesenteric Artery towards the Abdominal Aorta. </a:t>
            </a:r>
            <a:r>
              <a:rPr lang="en-US" b="0" i="0" dirty="0">
                <a:solidFill>
                  <a:srgbClr val="000000"/>
                </a:solidFill>
                <a:effectLst/>
                <a:latin typeface="Times New Roman" panose="02020603050405020304" pitchFamily="18" charset="0"/>
              </a:rPr>
              <a:t>incidence is estimated at 0.1% to 0.3%. occurs in adolescents and young adults with a general age range of 10 to 39 years old but can ultimately occur at any age. It occurs more commonly in females than males, with a ratio of 3:2.</a:t>
            </a:r>
            <a:endParaRPr lang="en-US" dirty="0"/>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4F0A-68A1-C8D3-134A-E792B0B71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AFD6F-84F5-C7B8-56D0-B1A403B0E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C39BE-386C-FAE5-B2E0-C59209EC92E7}"/>
              </a:ext>
            </a:extLst>
          </p:cNvPr>
          <p:cNvSpPr>
            <a:spLocks noGrp="1"/>
          </p:cNvSpPr>
          <p:nvPr>
            <p:ph type="body" idx="1"/>
          </p:nvPr>
        </p:nvSpPr>
        <p:spPr/>
        <p:txBody>
          <a:bodyPr/>
          <a:lstStyle/>
          <a:p>
            <a:r>
              <a:rPr lang="en-US" dirty="0"/>
              <a:t>This often results from significant weight loss caused by conditions such as eating disorders, malabsorptive diseases, hypermetabolism (seen in severe burns or drug use), or cachexia from illnesses like cancer and tuberculosis. (differentiates between upper and lower GI bleeds)</a:t>
            </a:r>
          </a:p>
          <a:p>
            <a:pPr marL="171450" indent="-171450">
              <a:buFontTx/>
              <a:buChar char="-"/>
            </a:pPr>
            <a:r>
              <a:rPr lang="en-US" dirty="0"/>
              <a:t>Short or </a:t>
            </a:r>
            <a:r>
              <a:rPr lang="en-US" dirty="0" err="1"/>
              <a:t>bypertroiic</a:t>
            </a:r>
            <a:r>
              <a:rPr lang="en-US" dirty="0"/>
              <a:t> ligament of </a:t>
            </a:r>
            <a:r>
              <a:rPr lang="en-US" dirty="0" err="1"/>
              <a:t>trietz</a:t>
            </a:r>
            <a:r>
              <a:rPr lang="en-US" dirty="0"/>
              <a:t> – because it can pulls up the duodenum to </a:t>
            </a:r>
            <a:r>
              <a:rPr lang="en-US" dirty="0" err="1"/>
              <a:t>closter</a:t>
            </a:r>
            <a:r>
              <a:rPr lang="en-US" dirty="0"/>
              <a:t> to the </a:t>
            </a:r>
            <a:r>
              <a:rPr lang="en-US" dirty="0" err="1"/>
              <a:t>aotic</a:t>
            </a:r>
            <a:r>
              <a:rPr lang="en-US" dirty="0"/>
              <a:t> angle.</a:t>
            </a:r>
          </a:p>
          <a:p>
            <a:pPr marL="171450" indent="-171450">
              <a:buFontTx/>
              <a:buChar char="-"/>
            </a:pPr>
            <a:endParaRPr lang="en-US" dirty="0"/>
          </a:p>
          <a:p>
            <a:pPr marL="171450" indent="-171450">
              <a:buFontTx/>
              <a:buChar char="-"/>
            </a:pPr>
            <a:r>
              <a:rPr lang="en-US" dirty="0"/>
              <a:t>https://ajronline.org/doi/pdf/10.2214/AJR.20.23273#:~:text=A%20short%20and%20hypertrophied%20ligament,and%20the%20aorta%20%5B9%5D.</a:t>
            </a:r>
          </a:p>
          <a:p>
            <a:pPr marL="171450" indent="-171450">
              <a:buFontTx/>
              <a:buChar char="-"/>
            </a:pPr>
            <a:endParaRPr lang="en-US" dirty="0"/>
          </a:p>
          <a:p>
            <a:pPr marL="171450" indent="-171450">
              <a:buFontTx/>
              <a:buChar char="-"/>
            </a:pPr>
            <a:r>
              <a:rPr lang="en-US" b="0" i="0" dirty="0">
                <a:solidFill>
                  <a:srgbClr val="495354"/>
                </a:solidFill>
                <a:effectLst/>
                <a:latin typeface="PlutoSansLight"/>
              </a:rPr>
              <a:t>t does, however, serve as a landmark for surgeons to identify the duodenojejunal flexure. This is the point of transition between the foregut and the midgut. This becomes clinically relevant when discussing gastrointestinal problems such as </a:t>
            </a:r>
            <a:r>
              <a:rPr lang="en-US" b="0" i="0" dirty="0">
                <a:solidFill>
                  <a:srgbClr val="495354"/>
                </a:solidFill>
                <a:effectLst/>
                <a:latin typeface="var(--medium)"/>
              </a:rPr>
              <a:t>gastrointestinal bleeding</a:t>
            </a:r>
            <a:r>
              <a:rPr lang="en-US" b="0" i="0" dirty="0">
                <a:solidFill>
                  <a:srgbClr val="495354"/>
                </a:solidFill>
                <a:effectLst/>
                <a:latin typeface="PlutoSansLight"/>
              </a:rPr>
              <a:t>. Bleeding within the gastrointestinal tract that occurs </a:t>
            </a:r>
            <a:r>
              <a:rPr lang="en-US" b="0" i="0" dirty="0">
                <a:solidFill>
                  <a:srgbClr val="495354"/>
                </a:solidFill>
                <a:effectLst/>
                <a:latin typeface="var(--medium)"/>
              </a:rPr>
              <a:t>above/proximal to </a:t>
            </a:r>
            <a:r>
              <a:rPr lang="en-US" b="0" i="0" dirty="0">
                <a:solidFill>
                  <a:srgbClr val="495354"/>
                </a:solidFill>
                <a:effectLst/>
                <a:latin typeface="PlutoSansLight"/>
              </a:rPr>
              <a:t>the level of the suspensory ligament of the duodenum is called </a:t>
            </a:r>
            <a:r>
              <a:rPr lang="en-US" b="0" i="0" u="sng" dirty="0">
                <a:solidFill>
                  <a:srgbClr val="495354"/>
                </a:solidFill>
                <a:effectLst/>
                <a:latin typeface="PlutoSansLight"/>
                <a:hlinkClick r:id="rId3"/>
              </a:rPr>
              <a:t>upper gastrointestinal</a:t>
            </a:r>
            <a:r>
              <a:rPr lang="en-US" b="0" i="0" dirty="0">
                <a:solidFill>
                  <a:srgbClr val="495354"/>
                </a:solidFill>
                <a:effectLst/>
                <a:latin typeface="PlutoSansLight"/>
              </a:rPr>
              <a:t> bleeding. However, if bleeding occurs </a:t>
            </a:r>
            <a:r>
              <a:rPr lang="en-US" b="0" i="0" dirty="0">
                <a:solidFill>
                  <a:srgbClr val="495354"/>
                </a:solidFill>
                <a:effectLst/>
                <a:latin typeface="var(--medium)"/>
              </a:rPr>
              <a:t>below/distal to </a:t>
            </a:r>
            <a:r>
              <a:rPr lang="en-US" b="0" i="0" dirty="0">
                <a:solidFill>
                  <a:srgbClr val="495354"/>
                </a:solidFill>
                <a:effectLst/>
                <a:latin typeface="PlutoSansLight"/>
              </a:rPr>
              <a:t>the level of this ligament, then it is referred to as </a:t>
            </a:r>
            <a:r>
              <a:rPr lang="en-US" b="0" i="0" u="sng" dirty="0">
                <a:solidFill>
                  <a:srgbClr val="495354"/>
                </a:solidFill>
                <a:effectLst/>
                <a:latin typeface="PlutoSansLight"/>
                <a:hlinkClick r:id="rId4"/>
              </a:rPr>
              <a:t>lower gastrointestinal</a:t>
            </a:r>
            <a:r>
              <a:rPr lang="en-US" b="0" i="0" dirty="0">
                <a:solidFill>
                  <a:srgbClr val="495354"/>
                </a:solidFill>
                <a:effectLst/>
                <a:latin typeface="PlutoSansLight"/>
              </a:rPr>
              <a:t> bleeding.</a:t>
            </a:r>
          </a:p>
          <a:p>
            <a:pPr marL="171450" indent="-171450">
              <a:buFontTx/>
              <a:buChar char="-"/>
            </a:pPr>
            <a:endParaRPr lang="en-US" dirty="0"/>
          </a:p>
          <a:p>
            <a:pPr algn="l">
              <a:lnSpc>
                <a:spcPts val="1950"/>
              </a:lnSpc>
              <a:spcAft>
                <a:spcPts val="1500"/>
              </a:spcAft>
            </a:pPr>
            <a:r>
              <a:rPr lang="en-US" b="0" i="0" dirty="0">
                <a:solidFill>
                  <a:srgbClr val="495354"/>
                </a:solidFill>
                <a:effectLst/>
                <a:latin typeface="PlutoSansLight"/>
              </a:rPr>
              <a:t>The </a:t>
            </a:r>
            <a:r>
              <a:rPr lang="en-US" b="0" i="0" dirty="0" err="1">
                <a:solidFill>
                  <a:srgbClr val="495354"/>
                </a:solidFill>
                <a:effectLst/>
                <a:latin typeface="PlutoSansLight"/>
              </a:rPr>
              <a:t>phrenicoceliac</a:t>
            </a:r>
            <a:r>
              <a:rPr lang="en-US" b="0" i="0" dirty="0">
                <a:solidFill>
                  <a:srgbClr val="495354"/>
                </a:solidFill>
                <a:effectLst/>
                <a:latin typeface="PlutoSansLight"/>
              </a:rPr>
              <a:t> part (</a:t>
            </a:r>
            <a:r>
              <a:rPr lang="en-US" b="0" i="0" dirty="0" err="1">
                <a:solidFill>
                  <a:srgbClr val="495354"/>
                </a:solidFill>
                <a:effectLst/>
                <a:latin typeface="PlutoSansLight"/>
              </a:rPr>
              <a:t>a.k.a</a:t>
            </a:r>
            <a:r>
              <a:rPr lang="en-US" b="0" i="0" dirty="0">
                <a:solidFill>
                  <a:srgbClr val="495354"/>
                </a:solidFill>
                <a:effectLst/>
                <a:latin typeface="PlutoSansLight"/>
              </a:rPr>
              <a:t> </a:t>
            </a:r>
            <a:r>
              <a:rPr lang="en-US" b="0" i="0" dirty="0" err="1">
                <a:solidFill>
                  <a:srgbClr val="495354"/>
                </a:solidFill>
                <a:effectLst/>
                <a:latin typeface="var(--medium)"/>
              </a:rPr>
              <a:t>Hilfsmuskel</a:t>
            </a:r>
            <a:r>
              <a:rPr lang="en-US" b="0" i="0" dirty="0">
                <a:solidFill>
                  <a:srgbClr val="495354"/>
                </a:solidFill>
                <a:effectLst/>
                <a:latin typeface="var(--medium)"/>
              </a:rPr>
              <a:t> </a:t>
            </a:r>
            <a:r>
              <a:rPr lang="en-US" b="0" i="0" dirty="0">
                <a:solidFill>
                  <a:srgbClr val="495354"/>
                </a:solidFill>
                <a:effectLst/>
                <a:latin typeface="PlutoSansLight"/>
              </a:rPr>
              <a:t>component, superior part) of the ligament of Treitz extends from the right crus of the </a:t>
            </a:r>
            <a:r>
              <a:rPr lang="en-US" b="0" i="0" u="sng" dirty="0">
                <a:solidFill>
                  <a:srgbClr val="495354"/>
                </a:solidFill>
                <a:effectLst/>
                <a:latin typeface="PlutoSansLight"/>
                <a:hlinkClick r:id="rId5"/>
              </a:rPr>
              <a:t>diaphragm</a:t>
            </a:r>
            <a:r>
              <a:rPr lang="en-US" b="0" i="0" dirty="0">
                <a:solidFill>
                  <a:srgbClr val="495354"/>
                </a:solidFill>
                <a:effectLst/>
                <a:latin typeface="PlutoSansLight"/>
              </a:rPr>
              <a:t> and wraps around the </a:t>
            </a:r>
            <a:r>
              <a:rPr lang="en-US" b="0" i="0" u="sng" dirty="0">
                <a:solidFill>
                  <a:srgbClr val="495354"/>
                </a:solidFill>
                <a:effectLst/>
                <a:latin typeface="PlutoSansLight"/>
                <a:hlinkClick r:id="rId6"/>
              </a:rPr>
              <a:t>esophageal hiatus</a:t>
            </a:r>
            <a:r>
              <a:rPr lang="en-US" b="0" i="0" dirty="0">
                <a:solidFill>
                  <a:srgbClr val="495354"/>
                </a:solidFill>
                <a:effectLst/>
                <a:latin typeface="PlutoSansLight"/>
              </a:rPr>
              <a:t>. It continues down to the celiac artery where it joins the connective tissue around the area. Some anatomists refer to this as the upper part of the ligament.</a:t>
            </a:r>
          </a:p>
          <a:p>
            <a:pPr algn="l">
              <a:lnSpc>
                <a:spcPts val="1950"/>
              </a:lnSpc>
            </a:pPr>
            <a:r>
              <a:rPr lang="en-US" b="0" i="0" dirty="0">
                <a:solidFill>
                  <a:srgbClr val="495354"/>
                </a:solidFill>
                <a:effectLst/>
                <a:latin typeface="PlutoSansLight"/>
              </a:rPr>
              <a:t>The </a:t>
            </a:r>
            <a:r>
              <a:rPr lang="en-US" b="0" i="0" dirty="0" err="1">
                <a:solidFill>
                  <a:srgbClr val="495354"/>
                </a:solidFill>
                <a:effectLst/>
                <a:latin typeface="PlutoSansLight"/>
              </a:rPr>
              <a:t>celiacoduodenal</a:t>
            </a:r>
            <a:r>
              <a:rPr lang="en-US" b="0" i="0" dirty="0">
                <a:solidFill>
                  <a:srgbClr val="495354"/>
                </a:solidFill>
                <a:effectLst/>
                <a:latin typeface="PlutoSansLight"/>
              </a:rPr>
              <a:t> (inferior)</a:t>
            </a:r>
            <a:r>
              <a:rPr lang="en-US" b="0" i="0" dirty="0">
                <a:solidFill>
                  <a:srgbClr val="495354"/>
                </a:solidFill>
                <a:effectLst/>
                <a:latin typeface="var(--medium)"/>
              </a:rPr>
              <a:t> part </a:t>
            </a:r>
            <a:r>
              <a:rPr lang="en-US" b="0" i="0" dirty="0">
                <a:solidFill>
                  <a:srgbClr val="495354"/>
                </a:solidFill>
                <a:effectLst/>
                <a:latin typeface="PlutoSansLight"/>
              </a:rPr>
              <a:t>of the ligament arises as a connective tissue band from the paraaortic connective tissue around the celiac artery. It travels between the pancreas and the </a:t>
            </a:r>
            <a:r>
              <a:rPr lang="en-US" b="0" i="0" u="sng" dirty="0">
                <a:solidFill>
                  <a:srgbClr val="495354"/>
                </a:solidFill>
                <a:effectLst/>
                <a:latin typeface="PlutoSansLight"/>
                <a:hlinkClick r:id="rId7"/>
              </a:rPr>
              <a:t>splenic vein</a:t>
            </a:r>
            <a:r>
              <a:rPr lang="en-US" b="0" i="0" dirty="0">
                <a:solidFill>
                  <a:srgbClr val="495354"/>
                </a:solidFill>
                <a:effectLst/>
                <a:latin typeface="PlutoSansLight"/>
              </a:rPr>
              <a:t>, as well as the left </a:t>
            </a:r>
            <a:r>
              <a:rPr lang="en-US" b="0" i="0" u="sng" dirty="0">
                <a:solidFill>
                  <a:srgbClr val="495354"/>
                </a:solidFill>
                <a:effectLst/>
                <a:latin typeface="PlutoSansLight"/>
                <a:hlinkClick r:id="rId8"/>
              </a:rPr>
              <a:t>renal vein</a:t>
            </a:r>
            <a:r>
              <a:rPr lang="en-US" b="0" i="0" dirty="0">
                <a:solidFill>
                  <a:srgbClr val="495354"/>
                </a:solidFill>
                <a:effectLst/>
                <a:latin typeface="PlutoSansLight"/>
              </a:rPr>
              <a:t>. It becomes a triangular structure that inserts at the left lateral aspect of the end of the fourth segment of the duodenum - the duodenojejunal flexure.</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a:extLst>
              <a:ext uri="{FF2B5EF4-FFF2-40B4-BE49-F238E27FC236}">
                <a16:creationId xmlns:a16="http://schemas.microsoft.com/office/drawing/2014/main" id="{8C0E02C6-FD96-1ED5-D2F6-39F4901C6097}"/>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107738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6A4D-EC88-872B-D7E6-4B19FC90B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2FA72-4AF7-8943-DA16-7AF48EB68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8118D-9276-A562-2255-E277F83D1EE0}"/>
              </a:ext>
            </a:extLst>
          </p:cNvPr>
          <p:cNvSpPr>
            <a:spLocks noGrp="1"/>
          </p:cNvSpPr>
          <p:nvPr>
            <p:ph type="body" idx="1"/>
          </p:nvPr>
        </p:nvSpPr>
        <p:spPr/>
        <p:txBody>
          <a:bodyPr/>
          <a:lstStyle/>
          <a:p>
            <a:r>
              <a:rPr lang="en-US" b="1" dirty="0"/>
              <a:t>Normal Anatomy:</a:t>
            </a:r>
            <a:endParaRPr lang="en-US" dirty="0"/>
          </a:p>
          <a:p>
            <a:pPr>
              <a:buFont typeface="Arial" panose="020B0604020202020204" pitchFamily="34" charset="0"/>
              <a:buChar char="•"/>
            </a:pPr>
            <a:r>
              <a:rPr lang="en-US" dirty="0"/>
              <a:t>The mesenteric fat pad lies between the aorta and the SMA.</a:t>
            </a:r>
          </a:p>
          <a:p>
            <a:pPr>
              <a:buFont typeface="Arial" panose="020B0604020202020204" pitchFamily="34" charset="0"/>
              <a:buChar char="•"/>
            </a:pPr>
            <a:r>
              <a:rPr lang="en-US" dirty="0"/>
              <a:t>It prevents the SMA from compressing the duodenum by keeping it away from the spine.</a:t>
            </a:r>
          </a:p>
          <a:p>
            <a:r>
              <a:rPr lang="en-US" b="1" dirty="0"/>
              <a:t>Pathophysiology:</a:t>
            </a:r>
            <a:endParaRPr lang="en-US" dirty="0"/>
          </a:p>
          <a:p>
            <a:pPr>
              <a:buFont typeface="Arial" panose="020B0604020202020204" pitchFamily="34" charset="0"/>
              <a:buChar char="•"/>
            </a:pPr>
            <a:r>
              <a:rPr lang="en-US" b="1" dirty="0"/>
              <a:t>Reduced Fat Pad:</a:t>
            </a:r>
            <a:endParaRPr lang="en-US" dirty="0"/>
          </a:p>
          <a:p>
            <a:pPr marL="742950" lvl="1" indent="-285750">
              <a:buFont typeface="Arial" panose="020B0604020202020204" pitchFamily="34" charset="0"/>
              <a:buChar char="•"/>
            </a:pPr>
            <a:r>
              <a:rPr lang="en-US" dirty="0"/>
              <a:t>Leads to loss of protection, increasing the risk of duodenal compression.</a:t>
            </a:r>
          </a:p>
          <a:p>
            <a:pPr>
              <a:buFont typeface="Arial" panose="020B0604020202020204" pitchFamily="34" charset="0"/>
              <a:buChar char="•"/>
            </a:pPr>
            <a:r>
              <a:rPr lang="en-US" b="1" dirty="0"/>
              <a:t>Causes:</a:t>
            </a:r>
            <a:endParaRPr lang="en-US" dirty="0"/>
          </a:p>
          <a:p>
            <a:pPr marL="742950" lvl="1" indent="-285750">
              <a:buFont typeface="Arial" panose="020B0604020202020204" pitchFamily="34" charset="0"/>
              <a:buChar char="•"/>
            </a:pPr>
            <a:r>
              <a:rPr lang="en-US" dirty="0"/>
              <a:t>Congenital anomalies.</a:t>
            </a:r>
          </a:p>
          <a:p>
            <a:pPr marL="742950" lvl="1" indent="-285750">
              <a:buFont typeface="Arial" panose="020B0604020202020204" pitchFamily="34" charset="0"/>
              <a:buChar char="•"/>
            </a:pPr>
            <a:r>
              <a:rPr lang="en-US" dirty="0"/>
              <a:t>Acquired conditions like:</a:t>
            </a:r>
          </a:p>
          <a:p>
            <a:pPr marL="1143000" lvl="2" indent="-228600">
              <a:buFont typeface="Arial" panose="020B0604020202020204" pitchFamily="34" charset="0"/>
              <a:buChar char="•"/>
            </a:pPr>
            <a:r>
              <a:rPr lang="en-US" dirty="0"/>
              <a:t>Significant weight loss.</a:t>
            </a:r>
          </a:p>
          <a:p>
            <a:pPr marL="1143000" lvl="2" indent="-228600">
              <a:buFont typeface="Arial" panose="020B0604020202020204" pitchFamily="34" charset="0"/>
              <a:buChar char="•"/>
            </a:pPr>
            <a:r>
              <a:rPr lang="en-US" dirty="0"/>
              <a:t>Hypermetabolic states.</a:t>
            </a:r>
          </a:p>
          <a:p>
            <a:endParaRPr lang="en-US" dirty="0"/>
          </a:p>
        </p:txBody>
      </p:sp>
      <p:sp>
        <p:nvSpPr>
          <p:cNvPr id="4" name="Slide Number Placeholder 3">
            <a:extLst>
              <a:ext uri="{FF2B5EF4-FFF2-40B4-BE49-F238E27FC236}">
                <a16:creationId xmlns:a16="http://schemas.microsoft.com/office/drawing/2014/main" id="{9F0DC2A3-1240-780B-BE17-E18998E8D03A}"/>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64288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6FD42-1CAD-9979-EC09-7BFF708B1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64004-6B6A-1BC1-B88D-1C8D302C1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E668E-F51F-A408-517B-C2390A333288}"/>
              </a:ext>
            </a:extLst>
          </p:cNvPr>
          <p:cNvSpPr>
            <a:spLocks noGrp="1"/>
          </p:cNvSpPr>
          <p:nvPr>
            <p:ph type="body" idx="1"/>
          </p:nvPr>
        </p:nvSpPr>
        <p:spPr/>
        <p:txBody>
          <a:bodyPr/>
          <a:lstStyle/>
          <a:p>
            <a:r>
              <a:rPr lang="en-US" b="0" i="0" dirty="0">
                <a:solidFill>
                  <a:srgbClr val="1B1B1B"/>
                </a:solidFill>
                <a:effectLst/>
                <a:latin typeface="Cambria" panose="02040503050406030204" pitchFamily="18" charset="0"/>
              </a:rPr>
              <a:t> 42.8% sensitivity and 100% specificity.</a:t>
            </a:r>
            <a:endParaRPr lang="en-US" dirty="0"/>
          </a:p>
        </p:txBody>
      </p:sp>
      <p:sp>
        <p:nvSpPr>
          <p:cNvPr id="4" name="Slide Number Placeholder 3">
            <a:extLst>
              <a:ext uri="{FF2B5EF4-FFF2-40B4-BE49-F238E27FC236}">
                <a16:creationId xmlns:a16="http://schemas.microsoft.com/office/drawing/2014/main" id="{182B044B-80A7-26EF-3E59-3A08A4EC966A}"/>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06297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13E9-8E78-387E-AAC4-C8F934822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DA68A-2F90-44FD-7652-114C7D7ED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D20E7-5D8A-C0A6-7223-1EAA58B0DCE9}"/>
              </a:ext>
            </a:extLst>
          </p:cNvPr>
          <p:cNvSpPr>
            <a:spLocks noGrp="1"/>
          </p:cNvSpPr>
          <p:nvPr>
            <p:ph type="body" idx="1"/>
          </p:nvPr>
        </p:nvSpPr>
        <p:spPr/>
        <p:txBody>
          <a:bodyPr/>
          <a:lstStyle/>
          <a:p>
            <a:r>
              <a:rPr lang="en-US" dirty="0"/>
              <a:t>https://www.ncbi.nlm.nih.gov/books/NBK482209/</a:t>
            </a:r>
          </a:p>
        </p:txBody>
      </p:sp>
      <p:sp>
        <p:nvSpPr>
          <p:cNvPr id="4" name="Slide Number Placeholder 3">
            <a:extLst>
              <a:ext uri="{FF2B5EF4-FFF2-40B4-BE49-F238E27FC236}">
                <a16:creationId xmlns:a16="http://schemas.microsoft.com/office/drawing/2014/main" id="{745A627C-AB59-EC4F-E3C0-67AF88359E03}"/>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24339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449491" y="405222"/>
            <a:ext cx="9367521" cy="4335037"/>
          </a:xfrm>
        </p:spPr>
        <p:txBody>
          <a:bodyPr/>
          <a:lstStyle/>
          <a:p>
            <a:r>
              <a:rPr lang="en-US" b="0" i="0" dirty="0">
                <a:solidFill>
                  <a:srgbClr val="EEF0FF"/>
                </a:solidFill>
                <a:effectLst/>
                <a:latin typeface="Google Sans"/>
              </a:rPr>
              <a:t>Superior mesenteric artery (SMA) syndrome</a:t>
            </a:r>
            <a:br>
              <a:rPr lang="en-US" b="0" i="0" dirty="0">
                <a:solidFill>
                  <a:srgbClr val="EEF0FF"/>
                </a:solidFill>
                <a:effectLst/>
                <a:latin typeface="Google Sans"/>
              </a:rPr>
            </a:br>
            <a:br>
              <a:rPr lang="en-US" b="0" i="0" dirty="0">
                <a:solidFill>
                  <a:srgbClr val="EEF0FF"/>
                </a:solidFill>
                <a:effectLst/>
                <a:latin typeface="Google Sans"/>
              </a:rPr>
            </a:br>
            <a:r>
              <a:rPr lang="en-US" sz="2800" b="0" i="0" dirty="0">
                <a:solidFill>
                  <a:srgbClr val="EEF0FF"/>
                </a:solidFill>
                <a:effectLst/>
                <a:latin typeface="Google Sans"/>
              </a:rPr>
              <a:t>Martina Francis</a:t>
            </a:r>
            <a:br>
              <a:rPr lang="en-US" b="0" i="0" dirty="0">
                <a:solidFill>
                  <a:srgbClr val="EEF0FF"/>
                </a:solidFill>
                <a:effectLst/>
                <a:latin typeface="Google Sans"/>
              </a:rPr>
            </a:br>
            <a:endParaRPr lang="en-US" dirty="0"/>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3CD94-8F21-4385-FCF0-E7DB5508FCA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DDD35A2-64BC-F9BB-FA10-3F0DDD078091}"/>
              </a:ext>
            </a:extLst>
          </p:cNvPr>
          <p:cNvSpPr>
            <a:spLocks noGrp="1"/>
          </p:cNvSpPr>
          <p:nvPr>
            <p:ph type="title"/>
          </p:nvPr>
        </p:nvSpPr>
        <p:spPr>
          <a:xfrm>
            <a:off x="975360" y="62674"/>
            <a:ext cx="10087699" cy="694267"/>
          </a:xfrm>
        </p:spPr>
        <p:txBody>
          <a:bodyPr anchor="b">
            <a:normAutofit/>
          </a:bodyPr>
          <a:lstStyle/>
          <a:p>
            <a:r>
              <a:rPr lang="en-US" dirty="0"/>
              <a:t>SMA Syndrome Presentation</a:t>
            </a:r>
          </a:p>
        </p:txBody>
      </p:sp>
      <p:sp>
        <p:nvSpPr>
          <p:cNvPr id="7" name="TextBox 6">
            <a:extLst>
              <a:ext uri="{FF2B5EF4-FFF2-40B4-BE49-F238E27FC236}">
                <a16:creationId xmlns:a16="http://schemas.microsoft.com/office/drawing/2014/main" id="{DFD9C960-8048-D70F-88B0-A050C20C6BDE}"/>
              </a:ext>
            </a:extLst>
          </p:cNvPr>
          <p:cNvSpPr txBox="1"/>
          <p:nvPr/>
        </p:nvSpPr>
        <p:spPr>
          <a:xfrm>
            <a:off x="8852746" y="6272106"/>
            <a:ext cx="3007360" cy="523220"/>
          </a:xfrm>
          <a:prstGeom prst="rect">
            <a:avLst/>
          </a:prstGeom>
          <a:noFill/>
        </p:spPr>
        <p:txBody>
          <a:bodyPr wrap="square" rtlCol="0">
            <a:spAutoFit/>
          </a:bodyPr>
          <a:lstStyle/>
          <a:p>
            <a:endParaRPr lang="en-US" sz="2800" dirty="0"/>
          </a:p>
        </p:txBody>
      </p:sp>
      <p:sp>
        <p:nvSpPr>
          <p:cNvPr id="10" name="TextBox 9">
            <a:extLst>
              <a:ext uri="{FF2B5EF4-FFF2-40B4-BE49-F238E27FC236}">
                <a16:creationId xmlns:a16="http://schemas.microsoft.com/office/drawing/2014/main" id="{321698B5-26CF-429B-E323-4D8369183B17}"/>
              </a:ext>
            </a:extLst>
          </p:cNvPr>
          <p:cNvSpPr txBox="1"/>
          <p:nvPr/>
        </p:nvSpPr>
        <p:spPr>
          <a:xfrm>
            <a:off x="1083733" y="1304913"/>
            <a:ext cx="4646506" cy="3785652"/>
          </a:xfrm>
          <a:prstGeom prst="rect">
            <a:avLst/>
          </a:prstGeom>
          <a:noFill/>
        </p:spPr>
        <p:txBody>
          <a:bodyPr wrap="square">
            <a:spAutoFit/>
          </a:bodyPr>
          <a:lstStyle/>
          <a:p>
            <a:r>
              <a:rPr lang="en-US" sz="2000" b="1" dirty="0"/>
              <a:t>Acute Gastrointestinal Symptoms:</a:t>
            </a:r>
          </a:p>
          <a:p>
            <a:pPr marL="342900" indent="-342900">
              <a:buFontTx/>
              <a:buChar char="-"/>
            </a:pPr>
            <a:r>
              <a:rPr lang="en-US" sz="2000" dirty="0"/>
              <a:t>Severe nausea, vomiting</a:t>
            </a:r>
          </a:p>
          <a:p>
            <a:pPr marL="342900" indent="-342900">
              <a:buFontTx/>
              <a:buChar char="-"/>
            </a:pPr>
            <a:r>
              <a:rPr lang="en-US" sz="2000" dirty="0"/>
              <a:t>Severe "stabbing" postprandial abdominal pain</a:t>
            </a:r>
          </a:p>
          <a:p>
            <a:pPr marL="342900" indent="-342900">
              <a:buFontTx/>
              <a:buChar char="-"/>
            </a:pPr>
            <a:r>
              <a:rPr lang="en-US" sz="2000" dirty="0"/>
              <a:t>Stomach distention</a:t>
            </a:r>
          </a:p>
          <a:p>
            <a:pPr marL="342900" indent="-342900">
              <a:buFontTx/>
              <a:buChar char="-"/>
            </a:pPr>
            <a:endParaRPr lang="en-US" sz="2000" dirty="0"/>
          </a:p>
          <a:p>
            <a:r>
              <a:rPr lang="en-US" sz="2000" b="1" dirty="0"/>
              <a:t>Complications:</a:t>
            </a:r>
            <a:endParaRPr lang="en-US" sz="2000" dirty="0"/>
          </a:p>
          <a:p>
            <a:pPr marL="342900" indent="-342900">
              <a:buFontTx/>
              <a:buChar char="-"/>
            </a:pPr>
            <a:r>
              <a:rPr lang="en-US" sz="2000" dirty="0"/>
              <a:t>Life threatening dilation of the stomach</a:t>
            </a:r>
          </a:p>
          <a:p>
            <a:pPr marL="342900" indent="-342900">
              <a:buFontTx/>
              <a:buChar char="-"/>
            </a:pPr>
            <a:r>
              <a:rPr lang="en-US" sz="2000" dirty="0"/>
              <a:t>Severe electrolyte derangements</a:t>
            </a:r>
          </a:p>
          <a:p>
            <a:pPr marL="342900" indent="-342900">
              <a:buFontTx/>
              <a:buChar char="-"/>
            </a:pPr>
            <a:endParaRPr lang="en-US" sz="2000" dirty="0"/>
          </a:p>
          <a:p>
            <a:pPr marL="342900" indent="-342900">
              <a:buFontTx/>
              <a:buChar char="-"/>
            </a:pPr>
            <a:endParaRPr lang="en-US" sz="2000" dirty="0"/>
          </a:p>
        </p:txBody>
      </p:sp>
      <p:sp>
        <p:nvSpPr>
          <p:cNvPr id="2" name="TextBox 1">
            <a:extLst>
              <a:ext uri="{FF2B5EF4-FFF2-40B4-BE49-F238E27FC236}">
                <a16:creationId xmlns:a16="http://schemas.microsoft.com/office/drawing/2014/main" id="{F6C3FF91-CB00-3E38-EA17-6DE26B1A42B8}"/>
              </a:ext>
            </a:extLst>
          </p:cNvPr>
          <p:cNvSpPr txBox="1"/>
          <p:nvPr/>
        </p:nvSpPr>
        <p:spPr>
          <a:xfrm>
            <a:off x="6019209" y="1304913"/>
            <a:ext cx="4646506" cy="3785652"/>
          </a:xfrm>
          <a:prstGeom prst="rect">
            <a:avLst/>
          </a:prstGeom>
          <a:noFill/>
        </p:spPr>
        <p:txBody>
          <a:bodyPr wrap="square">
            <a:spAutoFit/>
          </a:bodyPr>
          <a:lstStyle/>
          <a:p>
            <a:r>
              <a:rPr lang="en-US" sz="2000" b="1" dirty="0"/>
              <a:t>Chronic Gastrointestinal Symptoms:</a:t>
            </a:r>
          </a:p>
          <a:p>
            <a:pPr marL="342900" indent="-342900">
              <a:buFontTx/>
              <a:buChar char="-"/>
            </a:pPr>
            <a:r>
              <a:rPr lang="en-US" sz="2000" dirty="0"/>
              <a:t>Chronic nausea and vomiting</a:t>
            </a:r>
          </a:p>
          <a:p>
            <a:pPr marL="342900" indent="-342900">
              <a:buFontTx/>
              <a:buChar char="-"/>
            </a:pPr>
            <a:r>
              <a:rPr lang="en-US" sz="2000" dirty="0"/>
              <a:t>Progressive weight loss</a:t>
            </a:r>
          </a:p>
          <a:p>
            <a:pPr marL="342900" indent="-342900">
              <a:buFontTx/>
              <a:buChar char="-"/>
            </a:pPr>
            <a:r>
              <a:rPr lang="en-US" sz="2000" dirty="0"/>
              <a:t>Heartburn</a:t>
            </a:r>
          </a:p>
          <a:p>
            <a:pPr marL="342900" indent="-342900">
              <a:buFontTx/>
              <a:buChar char="-"/>
            </a:pPr>
            <a:endParaRPr lang="en-US" sz="2000" dirty="0"/>
          </a:p>
          <a:p>
            <a:r>
              <a:rPr lang="en-US" sz="2000" b="1" dirty="0"/>
              <a:t>Complications:</a:t>
            </a:r>
          </a:p>
          <a:p>
            <a:pPr marL="342900" indent="-342900">
              <a:buFontTx/>
              <a:buChar char="-"/>
            </a:pPr>
            <a:r>
              <a:rPr lang="en-US" sz="2000" dirty="0"/>
              <a:t>Progressive malnutrition with muscle wasting</a:t>
            </a:r>
          </a:p>
          <a:p>
            <a:pPr marL="342900" indent="-342900">
              <a:buFontTx/>
              <a:buChar char="-"/>
            </a:pPr>
            <a:endParaRPr lang="en-US" sz="2000" dirty="0"/>
          </a:p>
          <a:p>
            <a:r>
              <a:rPr lang="en-US" sz="2000" b="1" dirty="0"/>
              <a:t>Psychological Impact:</a:t>
            </a:r>
          </a:p>
          <a:p>
            <a:r>
              <a:rPr lang="en-US" sz="2000" dirty="0"/>
              <a:t>- Eating anxiety/food fear in resulting in anorexia</a:t>
            </a:r>
          </a:p>
        </p:txBody>
      </p:sp>
    </p:spTree>
    <p:extLst>
      <p:ext uri="{BB962C8B-B14F-4D97-AF65-F5344CB8AC3E}">
        <p14:creationId xmlns:p14="http://schemas.microsoft.com/office/powerpoint/2010/main" val="190877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69872-E59D-F50A-9C20-553816CF5D8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5728-5783-751F-658D-6EFD7EB38A3B}"/>
              </a:ext>
            </a:extLst>
          </p:cNvPr>
          <p:cNvSpPr>
            <a:spLocks noGrp="1"/>
          </p:cNvSpPr>
          <p:nvPr>
            <p:ph type="title"/>
          </p:nvPr>
        </p:nvSpPr>
        <p:spPr>
          <a:xfrm>
            <a:off x="975360" y="62674"/>
            <a:ext cx="10087699" cy="694267"/>
          </a:xfrm>
        </p:spPr>
        <p:txBody>
          <a:bodyPr anchor="b">
            <a:normAutofit/>
          </a:bodyPr>
          <a:lstStyle/>
          <a:p>
            <a:r>
              <a:rPr lang="en-US" dirty="0"/>
              <a:t>SMA Syndrome Management</a:t>
            </a:r>
          </a:p>
        </p:txBody>
      </p:sp>
      <p:sp>
        <p:nvSpPr>
          <p:cNvPr id="7" name="TextBox 6">
            <a:extLst>
              <a:ext uri="{FF2B5EF4-FFF2-40B4-BE49-F238E27FC236}">
                <a16:creationId xmlns:a16="http://schemas.microsoft.com/office/drawing/2014/main" id="{163DCFD2-9469-EA0A-0900-5E8D09EF58C0}"/>
              </a:ext>
            </a:extLst>
          </p:cNvPr>
          <p:cNvSpPr txBox="1"/>
          <p:nvPr/>
        </p:nvSpPr>
        <p:spPr>
          <a:xfrm>
            <a:off x="8852746" y="6272106"/>
            <a:ext cx="3007360" cy="523220"/>
          </a:xfrm>
          <a:prstGeom prst="rect">
            <a:avLst/>
          </a:prstGeom>
          <a:noFill/>
        </p:spPr>
        <p:txBody>
          <a:bodyPr wrap="square" rtlCol="0">
            <a:spAutoFit/>
          </a:bodyPr>
          <a:lstStyle/>
          <a:p>
            <a:endParaRPr lang="en-US" sz="2800" dirty="0"/>
          </a:p>
        </p:txBody>
      </p:sp>
      <p:sp>
        <p:nvSpPr>
          <p:cNvPr id="3" name="TextBox 2">
            <a:extLst>
              <a:ext uri="{FF2B5EF4-FFF2-40B4-BE49-F238E27FC236}">
                <a16:creationId xmlns:a16="http://schemas.microsoft.com/office/drawing/2014/main" id="{27FD78C7-C923-C839-7FC3-E9E194D9E539}"/>
              </a:ext>
            </a:extLst>
          </p:cNvPr>
          <p:cNvSpPr txBox="1"/>
          <p:nvPr/>
        </p:nvSpPr>
        <p:spPr>
          <a:xfrm>
            <a:off x="1022774" y="1677446"/>
            <a:ext cx="4558453" cy="3477875"/>
          </a:xfrm>
          <a:prstGeom prst="rect">
            <a:avLst/>
          </a:prstGeom>
          <a:noFill/>
        </p:spPr>
        <p:txBody>
          <a:bodyPr wrap="square">
            <a:spAutoFit/>
          </a:bodyPr>
          <a:lstStyle/>
          <a:p>
            <a:r>
              <a:rPr lang="en-US" sz="2000" b="1" dirty="0"/>
              <a:t>Conservative Management</a:t>
            </a:r>
            <a:endParaRPr lang="en-US" sz="2000" dirty="0"/>
          </a:p>
          <a:p>
            <a:pPr>
              <a:buFont typeface="Arial" panose="020B0604020202020204" pitchFamily="34" charset="0"/>
              <a:buChar char="•"/>
            </a:pPr>
            <a:r>
              <a:rPr lang="en-US" sz="2000" b="1" dirty="0"/>
              <a:t>Acute Setting:</a:t>
            </a:r>
            <a:endParaRPr lang="en-US" sz="2000" dirty="0"/>
          </a:p>
          <a:p>
            <a:pPr marL="742950" lvl="1" indent="-285750">
              <a:buFont typeface="Arial" panose="020B0604020202020204" pitchFamily="34" charset="0"/>
              <a:buChar char="•"/>
            </a:pPr>
            <a:r>
              <a:rPr lang="en-US" sz="2000" dirty="0"/>
              <a:t>Fluid resuscitation.</a:t>
            </a:r>
          </a:p>
          <a:p>
            <a:pPr marL="742950" lvl="1" indent="-285750">
              <a:buFont typeface="Arial" panose="020B0604020202020204" pitchFamily="34" charset="0"/>
              <a:buChar char="•"/>
            </a:pPr>
            <a:r>
              <a:rPr lang="en-US" sz="2000" dirty="0"/>
              <a:t>Electrolyte correction.</a:t>
            </a:r>
          </a:p>
          <a:p>
            <a:pPr marL="742950" lvl="1" indent="-285750">
              <a:buFont typeface="Arial" panose="020B0604020202020204" pitchFamily="34" charset="0"/>
              <a:buChar char="•"/>
            </a:pPr>
            <a:r>
              <a:rPr lang="en-US" sz="2000" dirty="0"/>
              <a:t>Total parenteral nutrition (TPN).</a:t>
            </a:r>
          </a:p>
          <a:p>
            <a:pPr marL="742950" lvl="1" indent="-285750">
              <a:buFont typeface="Arial" panose="020B0604020202020204" pitchFamily="34" charset="0"/>
              <a:buChar char="•"/>
            </a:pPr>
            <a:r>
              <a:rPr lang="en-US" sz="2000" dirty="0"/>
              <a:t>Nasogastric (NG) tube for gastric decompression.</a:t>
            </a:r>
          </a:p>
          <a:p>
            <a:pPr>
              <a:buFont typeface="Arial" panose="020B0604020202020204" pitchFamily="34" charset="0"/>
              <a:buChar char="•"/>
            </a:pPr>
            <a:r>
              <a:rPr lang="en-US" sz="2000" b="1" dirty="0"/>
              <a:t>Long-Term Goal:</a:t>
            </a:r>
            <a:endParaRPr lang="en-US" sz="2000" dirty="0"/>
          </a:p>
          <a:p>
            <a:pPr marL="742950" lvl="1" indent="-285750">
              <a:buFont typeface="Arial" panose="020B0604020202020204" pitchFamily="34" charset="0"/>
              <a:buChar char="•"/>
            </a:pPr>
            <a:r>
              <a:rPr lang="en-US" sz="2000" dirty="0"/>
              <a:t>Weight gain to restore the mesenteric fat pad</a:t>
            </a:r>
          </a:p>
        </p:txBody>
      </p:sp>
      <p:sp>
        <p:nvSpPr>
          <p:cNvPr id="5" name="TextBox 4">
            <a:extLst>
              <a:ext uri="{FF2B5EF4-FFF2-40B4-BE49-F238E27FC236}">
                <a16:creationId xmlns:a16="http://schemas.microsoft.com/office/drawing/2014/main" id="{D79E7AB3-E10D-6439-54A8-7D67929C4BB6}"/>
              </a:ext>
            </a:extLst>
          </p:cNvPr>
          <p:cNvSpPr txBox="1"/>
          <p:nvPr/>
        </p:nvSpPr>
        <p:spPr>
          <a:xfrm>
            <a:off x="6197601" y="1751952"/>
            <a:ext cx="5154506" cy="2862322"/>
          </a:xfrm>
          <a:prstGeom prst="rect">
            <a:avLst/>
          </a:prstGeom>
          <a:noFill/>
        </p:spPr>
        <p:txBody>
          <a:bodyPr wrap="square">
            <a:spAutoFit/>
          </a:bodyPr>
          <a:lstStyle/>
          <a:p>
            <a:r>
              <a:rPr lang="en-US" sz="2000" b="1" dirty="0"/>
              <a:t>Surgical Management</a:t>
            </a:r>
            <a:endParaRPr lang="en-US" sz="2000" dirty="0"/>
          </a:p>
          <a:p>
            <a:pPr>
              <a:buFont typeface="Arial" panose="020B0604020202020204" pitchFamily="34" charset="0"/>
              <a:buChar char="•"/>
            </a:pPr>
            <a:r>
              <a:rPr lang="en-US" sz="2000" b="1" dirty="0"/>
              <a:t>Indications:</a:t>
            </a:r>
            <a:endParaRPr lang="en-US" sz="2000" dirty="0"/>
          </a:p>
          <a:p>
            <a:pPr marL="742950" lvl="1" indent="-285750">
              <a:buFont typeface="Arial" panose="020B0604020202020204" pitchFamily="34" charset="0"/>
              <a:buChar char="•"/>
            </a:pPr>
            <a:r>
              <a:rPr lang="en-US" sz="2000" dirty="0"/>
              <a:t>Failure of conservative therapy.</a:t>
            </a:r>
          </a:p>
          <a:p>
            <a:pPr>
              <a:buFont typeface="Arial" panose="020B0604020202020204" pitchFamily="34" charset="0"/>
              <a:buChar char="•"/>
            </a:pPr>
            <a:r>
              <a:rPr lang="en-US" sz="2000" b="1" dirty="0"/>
              <a:t>Common Procedures:</a:t>
            </a:r>
            <a:endParaRPr lang="en-US" sz="2000" dirty="0"/>
          </a:p>
          <a:p>
            <a:pPr marL="742950" lvl="1" indent="-285750">
              <a:buFont typeface="Arial" panose="020B0604020202020204" pitchFamily="34" charset="0"/>
              <a:buChar char="•"/>
            </a:pPr>
            <a:r>
              <a:rPr lang="en-US" sz="2000" b="1" dirty="0"/>
              <a:t>Duodenojejunostomy</a:t>
            </a:r>
            <a:r>
              <a:rPr lang="en-US" sz="2000" dirty="0"/>
              <a:t> (most common).</a:t>
            </a:r>
          </a:p>
          <a:p>
            <a:pPr marL="742950" lvl="1" indent="-285750">
              <a:buFont typeface="Arial" panose="020B0604020202020204" pitchFamily="34" charset="0"/>
              <a:buChar char="•"/>
            </a:pPr>
            <a:r>
              <a:rPr lang="en-US" sz="2000" b="1" dirty="0"/>
              <a:t>Gastrojejunostomy</a:t>
            </a:r>
            <a:endParaRPr lang="en-US" sz="2000" dirty="0"/>
          </a:p>
          <a:p>
            <a:pPr marL="742950" lvl="1" indent="-285750">
              <a:buFont typeface="Arial" panose="020B0604020202020204" pitchFamily="34" charset="0"/>
              <a:buChar char="•"/>
            </a:pPr>
            <a:r>
              <a:rPr lang="en-US" sz="2000" b="1" dirty="0"/>
              <a:t>Strong Procedure</a:t>
            </a:r>
            <a:r>
              <a:rPr lang="en-US" sz="2000" dirty="0"/>
              <a:t> (division of the ligament of Treitz).</a:t>
            </a:r>
          </a:p>
        </p:txBody>
      </p:sp>
    </p:spTree>
    <p:extLst>
      <p:ext uri="{BB962C8B-B14F-4D97-AF65-F5344CB8AC3E}">
        <p14:creationId xmlns:p14="http://schemas.microsoft.com/office/powerpoint/2010/main" val="241185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FDAA-00CD-846E-A576-B59DFA73F988}"/>
              </a:ext>
            </a:extLst>
          </p:cNvPr>
          <p:cNvSpPr>
            <a:spLocks noGrp="1"/>
          </p:cNvSpPr>
          <p:nvPr>
            <p:ph type="title"/>
          </p:nvPr>
        </p:nvSpPr>
        <p:spPr>
          <a:xfrm>
            <a:off x="1280160" y="685800"/>
            <a:ext cx="9137012" cy="1280160"/>
          </a:xfrm>
        </p:spPr>
        <p:txBody>
          <a:bodyPr/>
          <a:lstStyle/>
          <a:p>
            <a:r>
              <a:rPr lang="en-US" dirty="0"/>
              <a:t>What we did for our Patient</a:t>
            </a:r>
          </a:p>
        </p:txBody>
      </p:sp>
      <p:sp>
        <p:nvSpPr>
          <p:cNvPr id="4" name="Content Placeholder 3">
            <a:extLst>
              <a:ext uri="{FF2B5EF4-FFF2-40B4-BE49-F238E27FC236}">
                <a16:creationId xmlns:a16="http://schemas.microsoft.com/office/drawing/2014/main" id="{352B3B4A-6ED2-64D9-BEC7-1B6C66971286}"/>
              </a:ext>
            </a:extLst>
          </p:cNvPr>
          <p:cNvSpPr>
            <a:spLocks noGrp="1"/>
          </p:cNvSpPr>
          <p:nvPr>
            <p:ph sz="half" idx="2"/>
          </p:nvPr>
        </p:nvSpPr>
        <p:spPr>
          <a:xfrm>
            <a:off x="1280160" y="2327440"/>
            <a:ext cx="10464800" cy="4040574"/>
          </a:xfrm>
        </p:spPr>
        <p:txBody>
          <a:bodyPr/>
          <a:lstStyle/>
          <a:p>
            <a:endParaRPr lang="en-US" dirty="0"/>
          </a:p>
          <a:p>
            <a:r>
              <a:rPr lang="en-US" b="1" dirty="0"/>
              <a:t>Failed Initial Therapy: </a:t>
            </a:r>
          </a:p>
          <a:p>
            <a:r>
              <a:rPr lang="en-US" dirty="0"/>
              <a:t>-Patient unable eat to despite NG decompression.</a:t>
            </a:r>
          </a:p>
          <a:p>
            <a:r>
              <a:rPr lang="en-US" dirty="0"/>
              <a:t>-Lived in NYC but was too unwell to fly back for further treatment</a:t>
            </a:r>
          </a:p>
          <a:p>
            <a:r>
              <a:rPr lang="en-US" b="1" dirty="0"/>
              <a:t>Decision for Gastrojejunostomy tube Placement:</a:t>
            </a:r>
          </a:p>
          <a:p>
            <a:r>
              <a:rPr lang="en-US" dirty="0"/>
              <a:t>Rationale: Ensure adequate nutrition and symptom relief. It is less invasive and allowed for a shorter recovery time. Stabilize patient for travel.</a:t>
            </a:r>
          </a:p>
          <a:p>
            <a:r>
              <a:rPr lang="en-US" dirty="0"/>
              <a:t>Outcome: Gastrojejunostomy tube placement allowed the patient to improve enough to safely fly back to NYC for continued care.</a:t>
            </a:r>
          </a:p>
        </p:txBody>
      </p:sp>
    </p:spTree>
    <p:extLst>
      <p:ext uri="{BB962C8B-B14F-4D97-AF65-F5344CB8AC3E}">
        <p14:creationId xmlns:p14="http://schemas.microsoft.com/office/powerpoint/2010/main" val="210281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2792897" y="585216"/>
            <a:ext cx="8965094" cy="2276856"/>
          </a:xfrm>
        </p:spPr>
        <p:txBody>
          <a:bodyPr/>
          <a:lstStyle/>
          <a:p>
            <a:r>
              <a:rPr lang="en-US" dirty="0"/>
              <a:t>Thank you</a:t>
            </a:r>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a:xfrm>
            <a:off x="1371606" y="3205313"/>
            <a:ext cx="3043077" cy="3043083"/>
          </a:xfrm>
        </p:spPr>
      </p:pic>
    </p:spTree>
    <p:extLst>
      <p:ext uri="{BB962C8B-B14F-4D97-AF65-F5344CB8AC3E}">
        <p14:creationId xmlns:p14="http://schemas.microsoft.com/office/powerpoint/2010/main" val="427394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EEFB-7E48-62E3-04F9-0BEF003A6454}"/>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21669512-700C-3D55-4242-1E057FAA5211}"/>
              </a:ext>
            </a:extLst>
          </p:cNvPr>
          <p:cNvSpPr>
            <a:spLocks noGrp="1"/>
          </p:cNvSpPr>
          <p:nvPr>
            <p:ph type="body" sz="quarter" idx="13"/>
          </p:nvPr>
        </p:nvSpPr>
        <p:spPr>
          <a:xfrm>
            <a:off x="1225973" y="3127248"/>
            <a:ext cx="10532017" cy="3017520"/>
          </a:xfrm>
        </p:spPr>
        <p:txBody>
          <a:bodyPr>
            <a:normAutofit fontScale="70000" lnSpcReduction="20000"/>
          </a:bodyPr>
          <a:lstStyle/>
          <a:p>
            <a:pPr algn="l"/>
            <a:r>
              <a:rPr lang="en-US" dirty="0"/>
              <a:t>Van Horne N, Jackson JP. Superior Mesenteric Artery Syndrome. [Updated 2023 Jul 17]. In: </a:t>
            </a:r>
            <a:r>
              <a:rPr lang="en-US" dirty="0" err="1"/>
              <a:t>StatPearls</a:t>
            </a:r>
            <a:r>
              <a:rPr lang="en-US" dirty="0"/>
              <a:t> [Internet]. Treasure Island (FL): </a:t>
            </a:r>
            <a:r>
              <a:rPr lang="en-US" dirty="0" err="1"/>
              <a:t>StatPearls</a:t>
            </a:r>
            <a:r>
              <a:rPr lang="en-US" dirty="0"/>
              <a:t> Publishing; 2025 Jan-. Available from: https://www.ncbi.nlm.nih.gov/books/NBK482209/</a:t>
            </a:r>
          </a:p>
          <a:p>
            <a:pPr algn="l"/>
            <a:r>
              <a:rPr lang="en-US" dirty="0"/>
              <a:t>Ozkurt H, </a:t>
            </a:r>
            <a:r>
              <a:rPr lang="en-US" dirty="0" err="1"/>
              <a:t>Cenker</a:t>
            </a:r>
            <a:r>
              <a:rPr lang="en-US" dirty="0"/>
              <a:t> MM, Bas N, </a:t>
            </a:r>
            <a:r>
              <a:rPr lang="en-US" dirty="0" err="1"/>
              <a:t>Erturk</a:t>
            </a:r>
            <a:r>
              <a:rPr lang="en-US" dirty="0"/>
              <a:t> SM, Basak M. Measurement of the distance and angle between the aorta and superior mesenteric artery: normal values in different BMI categories. Surg </a:t>
            </a:r>
            <a:r>
              <a:rPr lang="en-US" dirty="0" err="1"/>
              <a:t>Radiol</a:t>
            </a:r>
            <a:r>
              <a:rPr lang="en-US" dirty="0"/>
              <a:t> Anat. 2007 Oct;29(7):595-9. </a:t>
            </a:r>
            <a:r>
              <a:rPr lang="en-US" dirty="0" err="1"/>
              <a:t>doi</a:t>
            </a:r>
            <a:r>
              <a:rPr lang="en-US" dirty="0"/>
              <a:t>: 10.1007/s00276-007-0238-9. </a:t>
            </a:r>
            <a:r>
              <a:rPr lang="en-US" dirty="0" err="1"/>
              <a:t>Epub</a:t>
            </a:r>
            <a:r>
              <a:rPr lang="en-US" dirty="0"/>
              <a:t> 2007 Jul 24. PMID: 17646894.</a:t>
            </a:r>
          </a:p>
          <a:p>
            <a:pPr algn="l"/>
            <a:r>
              <a:rPr lang="en-US" dirty="0" err="1"/>
              <a:t>Navandhar</a:t>
            </a:r>
            <a:r>
              <a:rPr lang="en-US" dirty="0"/>
              <a:t> PS, Shinde RK, </a:t>
            </a:r>
            <a:r>
              <a:rPr lang="en-US" dirty="0" err="1"/>
              <a:t>Gharde</a:t>
            </a:r>
            <a:r>
              <a:rPr lang="en-US" dirty="0"/>
              <a:t> P, </a:t>
            </a:r>
            <a:r>
              <a:rPr lang="en-US" dirty="0" err="1"/>
              <a:t>Nagtode</a:t>
            </a:r>
            <a:r>
              <a:rPr lang="en-US" dirty="0"/>
              <a:t> T, </a:t>
            </a:r>
            <a:r>
              <a:rPr lang="en-US" dirty="0" err="1"/>
              <a:t>Badwaik</a:t>
            </a:r>
            <a:r>
              <a:rPr lang="en-US" dirty="0"/>
              <a:t> N. Understanding Superior Mesenteric Artery Syndrome: Etiology, Symptoms, Diagnosis, and Management. </a:t>
            </a:r>
            <a:r>
              <a:rPr lang="en-US" dirty="0" err="1"/>
              <a:t>Cureus</a:t>
            </a:r>
            <a:r>
              <a:rPr lang="en-US" dirty="0"/>
              <a:t>. 2024 Jun 2;16(6):e61532. </a:t>
            </a:r>
            <a:r>
              <a:rPr lang="en-US" dirty="0" err="1"/>
              <a:t>doi</a:t>
            </a:r>
            <a:r>
              <a:rPr lang="en-US" dirty="0"/>
              <a:t>: 10.7759/cureus.61532. PMID: 38957238; PMCID: PMC11218894.</a:t>
            </a:r>
          </a:p>
          <a:p>
            <a:pPr algn="l"/>
            <a:r>
              <a:rPr lang="en-US" dirty="0"/>
              <a:t>Van Horne N, Jackson JP. Superior Mesenteric Artery Syndrome. [Updated 2023 Jul 17]. In: </a:t>
            </a:r>
            <a:r>
              <a:rPr lang="en-US" dirty="0" err="1"/>
              <a:t>StatPearls</a:t>
            </a:r>
            <a:r>
              <a:rPr lang="en-US" dirty="0"/>
              <a:t> [Internet]. Treasure Island (FL): </a:t>
            </a:r>
            <a:r>
              <a:rPr lang="en-US" dirty="0" err="1"/>
              <a:t>StatPearls</a:t>
            </a:r>
            <a:r>
              <a:rPr lang="en-US" dirty="0"/>
              <a:t> Publishing; 2025 Jan-. Available from: https://www.ncbi.nlm.nih.gov/books/NBK482209/</a:t>
            </a:r>
          </a:p>
          <a:p>
            <a:pPr algn="l"/>
            <a:endParaRPr lang="en-US" dirty="0"/>
          </a:p>
        </p:txBody>
      </p:sp>
    </p:spTree>
    <p:extLst>
      <p:ext uri="{BB962C8B-B14F-4D97-AF65-F5344CB8AC3E}">
        <p14:creationId xmlns:p14="http://schemas.microsoft.com/office/powerpoint/2010/main" val="312256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171-F501-5EC9-8849-5D0FE73AE00B}"/>
              </a:ext>
            </a:extLst>
          </p:cNvPr>
          <p:cNvSpPr>
            <a:spLocks noGrp="1"/>
          </p:cNvSpPr>
          <p:nvPr>
            <p:ph type="ctrTitle"/>
          </p:nvPr>
        </p:nvSpPr>
        <p:spPr>
          <a:xfrm>
            <a:off x="270932" y="843280"/>
            <a:ext cx="10302240" cy="606213"/>
          </a:xfrm>
        </p:spPr>
        <p:txBody>
          <a:bodyPr/>
          <a:lstStyle/>
          <a:p>
            <a:r>
              <a:rPr lang="en-US" sz="3600" dirty="0"/>
              <a:t>The patient – Short overview</a:t>
            </a:r>
          </a:p>
        </p:txBody>
      </p:sp>
      <p:sp>
        <p:nvSpPr>
          <p:cNvPr id="3" name="Subtitle 2">
            <a:extLst>
              <a:ext uri="{FF2B5EF4-FFF2-40B4-BE49-F238E27FC236}">
                <a16:creationId xmlns:a16="http://schemas.microsoft.com/office/drawing/2014/main" id="{338A9D03-6CF8-D31E-2E06-88AEBCEF7D9B}"/>
              </a:ext>
            </a:extLst>
          </p:cNvPr>
          <p:cNvSpPr>
            <a:spLocks noGrp="1"/>
          </p:cNvSpPr>
          <p:nvPr>
            <p:ph type="subTitle" idx="1"/>
          </p:nvPr>
        </p:nvSpPr>
        <p:spPr>
          <a:xfrm>
            <a:off x="1395306" y="1706881"/>
            <a:ext cx="10796694" cy="5825066"/>
          </a:xfrm>
        </p:spPr>
        <p:txBody>
          <a:bodyPr>
            <a:normAutofit/>
          </a:bodyPr>
          <a:lstStyle/>
          <a:p>
            <a:r>
              <a:rPr lang="en-US" b="1" dirty="0"/>
              <a:t>History: </a:t>
            </a:r>
            <a:r>
              <a:rPr lang="en-US" dirty="0"/>
              <a:t>A 37-year-old male with no medical history was admitted for nausea and coffee ground emesis. Imaging revealed gastric distension, concerning for gastric outlet obstruction or malignancy. Endoscopy revealed multiple ulcers. He required a 2-day ICU stay for severe hyponatremia. Management included NG decompression, IV fluids, and pantoprazole.</a:t>
            </a:r>
          </a:p>
          <a:p>
            <a:r>
              <a:rPr lang="en-US" dirty="0"/>
              <a:t>One day post-discharge, he returned to the ED with persistent vomiting, abdominal distension, and no bowel movements.</a:t>
            </a:r>
          </a:p>
          <a:p>
            <a:r>
              <a:rPr lang="en-US" b="1" dirty="0"/>
              <a:t>Review of Systems:</a:t>
            </a:r>
            <a:r>
              <a:rPr lang="en-US" dirty="0"/>
              <a:t> Negative except as noted.</a:t>
            </a:r>
            <a:br>
              <a:rPr lang="en-US" dirty="0"/>
            </a:br>
            <a:r>
              <a:rPr lang="en-US" b="1" dirty="0"/>
              <a:t>Social History:</a:t>
            </a:r>
            <a:r>
              <a:rPr lang="en-US" dirty="0"/>
              <a:t> Consumes ~3 oz of vodka daily; denies tobacco and recreational drug use.</a:t>
            </a:r>
            <a:br>
              <a:rPr lang="en-US" dirty="0"/>
            </a:br>
            <a:r>
              <a:rPr lang="en-US" b="1" dirty="0"/>
              <a:t>Allergies:</a:t>
            </a:r>
            <a:r>
              <a:rPr lang="en-US" dirty="0"/>
              <a:t> Cephalosporins.</a:t>
            </a:r>
            <a:br>
              <a:rPr lang="en-US" dirty="0"/>
            </a:br>
            <a:r>
              <a:rPr lang="en-US" b="1" dirty="0"/>
              <a:t>Medications/Surgical History:</a:t>
            </a:r>
            <a:r>
              <a:rPr lang="en-US" dirty="0"/>
              <a:t> None.</a:t>
            </a:r>
          </a:p>
        </p:txBody>
      </p:sp>
    </p:spTree>
    <p:extLst>
      <p:ext uri="{BB962C8B-B14F-4D97-AF65-F5344CB8AC3E}">
        <p14:creationId xmlns:p14="http://schemas.microsoft.com/office/powerpoint/2010/main" val="396275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0DDA5-2B79-F82F-53BC-7671E5181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58782-B473-A112-DA43-22329C0A95DE}"/>
              </a:ext>
            </a:extLst>
          </p:cNvPr>
          <p:cNvSpPr>
            <a:spLocks noGrp="1"/>
          </p:cNvSpPr>
          <p:nvPr>
            <p:ph type="ctrTitle"/>
          </p:nvPr>
        </p:nvSpPr>
        <p:spPr>
          <a:xfrm>
            <a:off x="386079" y="1574800"/>
            <a:ext cx="10302240" cy="606213"/>
          </a:xfrm>
        </p:spPr>
        <p:txBody>
          <a:bodyPr/>
          <a:lstStyle/>
          <a:p>
            <a:r>
              <a:rPr lang="en-US" sz="3600" dirty="0"/>
              <a:t>The patient – Labs</a:t>
            </a:r>
          </a:p>
        </p:txBody>
      </p:sp>
      <p:sp>
        <p:nvSpPr>
          <p:cNvPr id="3" name="Subtitle 2">
            <a:extLst>
              <a:ext uri="{FF2B5EF4-FFF2-40B4-BE49-F238E27FC236}">
                <a16:creationId xmlns:a16="http://schemas.microsoft.com/office/drawing/2014/main" id="{8DB532AA-9CF2-415E-B269-CDE3C34F23FB}"/>
              </a:ext>
            </a:extLst>
          </p:cNvPr>
          <p:cNvSpPr>
            <a:spLocks noGrp="1"/>
          </p:cNvSpPr>
          <p:nvPr>
            <p:ph type="subTitle" idx="1"/>
          </p:nvPr>
        </p:nvSpPr>
        <p:spPr>
          <a:xfrm>
            <a:off x="1334346" y="2480733"/>
            <a:ext cx="10796694" cy="4671907"/>
          </a:xfrm>
        </p:spPr>
        <p:txBody>
          <a:bodyPr>
            <a:normAutofit/>
          </a:bodyPr>
          <a:lstStyle/>
          <a:p>
            <a:r>
              <a:rPr lang="en-US" b="1" dirty="0"/>
              <a:t>Vitals:</a:t>
            </a:r>
          </a:p>
          <a:p>
            <a:r>
              <a:rPr lang="en-US" dirty="0"/>
              <a:t>T: 37.4 °C (99.3 °F ) </a:t>
            </a:r>
            <a:r>
              <a:rPr lang="en-US" dirty="0">
                <a:solidFill>
                  <a:srgbClr val="FFFF00"/>
                </a:solidFill>
              </a:rPr>
              <a:t>HR: 111 </a:t>
            </a:r>
            <a:r>
              <a:rPr lang="en-US" dirty="0"/>
              <a:t>RR: 16  BP: 116/79  SpO2: 99% </a:t>
            </a:r>
          </a:p>
          <a:p>
            <a:r>
              <a:rPr lang="en-US" dirty="0"/>
              <a:t>HT: 172 cm  (5 ft 8 in) WT: 57.53 kg  (126 </a:t>
            </a:r>
            <a:r>
              <a:rPr lang="en-US" dirty="0" err="1"/>
              <a:t>lbs</a:t>
            </a:r>
            <a:r>
              <a:rPr lang="en-US" dirty="0"/>
              <a:t> 13 oz) BMI: 19.45 </a:t>
            </a:r>
          </a:p>
          <a:p>
            <a:r>
              <a:rPr lang="en-US" b="1" dirty="0"/>
              <a:t>Labs:</a:t>
            </a:r>
          </a:p>
          <a:p>
            <a:pPr marL="342900" indent="-342900">
              <a:buFontTx/>
              <a:buChar char="-"/>
            </a:pPr>
            <a:r>
              <a:rPr lang="en-US" dirty="0">
                <a:solidFill>
                  <a:srgbClr val="FFFF00"/>
                </a:solidFill>
              </a:rPr>
              <a:t>Hgb – 8.6 -&gt; 7.9</a:t>
            </a:r>
          </a:p>
          <a:p>
            <a:pPr marL="342900" indent="-342900">
              <a:buFontTx/>
              <a:buChar char="-"/>
            </a:pPr>
            <a:r>
              <a:rPr lang="en-US" dirty="0">
                <a:solidFill>
                  <a:srgbClr val="FFFF00"/>
                </a:solidFill>
              </a:rPr>
              <a:t>WBC – 8.6 -&gt; 12.8</a:t>
            </a:r>
          </a:p>
          <a:p>
            <a:pPr marL="342900" indent="-342900">
              <a:buFontTx/>
              <a:buChar char="-"/>
            </a:pPr>
            <a:r>
              <a:rPr lang="en-US" dirty="0">
                <a:solidFill>
                  <a:srgbClr val="FFFF00"/>
                </a:solidFill>
              </a:rPr>
              <a:t>Sodium – 128 -&gt;130</a:t>
            </a:r>
          </a:p>
          <a:p>
            <a:pPr marL="342900" indent="-342900">
              <a:buFontTx/>
              <a:buChar char="-"/>
            </a:pPr>
            <a:r>
              <a:rPr lang="en-US" dirty="0">
                <a:solidFill>
                  <a:srgbClr val="FFFF00"/>
                </a:solidFill>
              </a:rPr>
              <a:t>Chloride -  98 -&gt; 89</a:t>
            </a:r>
          </a:p>
          <a:p>
            <a:pPr marL="342900" indent="-342900">
              <a:buFontTx/>
              <a:buChar char="-"/>
            </a:pPr>
            <a:r>
              <a:rPr lang="en-US" dirty="0"/>
              <a:t>Potassium – 4.1 -&gt; 4</a:t>
            </a:r>
          </a:p>
        </p:txBody>
      </p:sp>
    </p:spTree>
    <p:extLst>
      <p:ext uri="{BB962C8B-B14F-4D97-AF65-F5344CB8AC3E}">
        <p14:creationId xmlns:p14="http://schemas.microsoft.com/office/powerpoint/2010/main" val="383464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88EAA-F901-4F5B-98D0-054163710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3C62A-A36C-5787-541A-57F1DC5D1A95}"/>
              </a:ext>
            </a:extLst>
          </p:cNvPr>
          <p:cNvSpPr>
            <a:spLocks noGrp="1"/>
          </p:cNvSpPr>
          <p:nvPr>
            <p:ph type="ctrTitle"/>
          </p:nvPr>
        </p:nvSpPr>
        <p:spPr>
          <a:xfrm>
            <a:off x="386079" y="1574800"/>
            <a:ext cx="10302240" cy="606213"/>
          </a:xfrm>
        </p:spPr>
        <p:txBody>
          <a:bodyPr/>
          <a:lstStyle/>
          <a:p>
            <a:r>
              <a:rPr lang="en-US" sz="3600" dirty="0"/>
              <a:t>The patient – Imaging</a:t>
            </a:r>
          </a:p>
        </p:txBody>
      </p:sp>
      <p:sp>
        <p:nvSpPr>
          <p:cNvPr id="3" name="Subtitle 2">
            <a:extLst>
              <a:ext uri="{FF2B5EF4-FFF2-40B4-BE49-F238E27FC236}">
                <a16:creationId xmlns:a16="http://schemas.microsoft.com/office/drawing/2014/main" id="{1C3D47F3-8862-3139-9AD1-8B27C739495F}"/>
              </a:ext>
            </a:extLst>
          </p:cNvPr>
          <p:cNvSpPr>
            <a:spLocks noGrp="1"/>
          </p:cNvSpPr>
          <p:nvPr>
            <p:ph type="subTitle" idx="1"/>
          </p:nvPr>
        </p:nvSpPr>
        <p:spPr>
          <a:xfrm>
            <a:off x="1334346" y="2480733"/>
            <a:ext cx="10796694" cy="4671907"/>
          </a:xfrm>
        </p:spPr>
        <p:txBody>
          <a:bodyPr>
            <a:normAutofit/>
          </a:bodyPr>
          <a:lstStyle/>
          <a:p>
            <a:r>
              <a:rPr lang="en-US" dirty="0"/>
              <a:t>CT Abdomen and Pelvis with contrast: There is narrowing of the duodenum as it passes between the SMA and aorta, likely due to markedly distended stomach, as described previously. </a:t>
            </a:r>
          </a:p>
          <a:p>
            <a:endParaRPr lang="en-US" dirty="0"/>
          </a:p>
          <a:p>
            <a:r>
              <a:rPr lang="en-US" dirty="0"/>
              <a:t>MRI Abdomen and Pelvis w/ + w/o contrast: Branch of the superior mesenteric artery is compressing the third part of the duodenum with aortic-superior mesenteric artery branch distance of 4 mm.</a:t>
            </a:r>
          </a:p>
          <a:p>
            <a:endParaRPr lang="en-US" dirty="0"/>
          </a:p>
          <a:p>
            <a:endParaRPr lang="en-US" dirty="0"/>
          </a:p>
        </p:txBody>
      </p:sp>
    </p:spTree>
    <p:extLst>
      <p:ext uri="{BB962C8B-B14F-4D97-AF65-F5344CB8AC3E}">
        <p14:creationId xmlns:p14="http://schemas.microsoft.com/office/powerpoint/2010/main" val="298265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title"/>
          </p:nvPr>
        </p:nvSpPr>
        <p:spPr>
          <a:xfrm>
            <a:off x="1280160" y="640080"/>
            <a:ext cx="10087699" cy="1280160"/>
          </a:xfrm>
        </p:spPr>
        <p:txBody>
          <a:bodyPr anchor="b">
            <a:normAutofit/>
          </a:bodyPr>
          <a:lstStyle/>
          <a:p>
            <a:r>
              <a:rPr lang="en-US" dirty="0"/>
              <a:t>What is SMA syndrome?</a:t>
            </a:r>
          </a:p>
        </p:txBody>
      </p:sp>
      <p:pic>
        <p:nvPicPr>
          <p:cNvPr id="6" name="Picture 5" descr="A diagram of a person's body&#10;&#10;AI-generated content may be incorrect.">
            <a:extLst>
              <a:ext uri="{FF2B5EF4-FFF2-40B4-BE49-F238E27FC236}">
                <a16:creationId xmlns:a16="http://schemas.microsoft.com/office/drawing/2014/main" id="{071FC896-D0CC-7957-7CD2-F2CBAA9EC974}"/>
              </a:ext>
            </a:extLst>
          </p:cNvPr>
          <p:cNvPicPr>
            <a:picLocks noChangeAspect="1"/>
          </p:cNvPicPr>
          <p:nvPr/>
        </p:nvPicPr>
        <p:blipFill>
          <a:blip r:embed="rId3"/>
          <a:srcRect t="13558" r="-1" b="10198"/>
          <a:stretch/>
        </p:blipFill>
        <p:spPr>
          <a:xfrm>
            <a:off x="826232" y="2008292"/>
            <a:ext cx="10702095" cy="4365414"/>
          </a:xfrm>
          <a:prstGeom prst="rect">
            <a:avLst/>
          </a:prstGeom>
          <a:noFill/>
        </p:spPr>
      </p:pic>
      <p:sp>
        <p:nvSpPr>
          <p:cNvPr id="7" name="TextBox 6">
            <a:extLst>
              <a:ext uri="{FF2B5EF4-FFF2-40B4-BE49-F238E27FC236}">
                <a16:creationId xmlns:a16="http://schemas.microsoft.com/office/drawing/2014/main" id="{A12E4BC0-0333-8147-972A-A283B534DCB0}"/>
              </a:ext>
            </a:extLst>
          </p:cNvPr>
          <p:cNvSpPr txBox="1"/>
          <p:nvPr/>
        </p:nvSpPr>
        <p:spPr>
          <a:xfrm>
            <a:off x="8852746" y="6272106"/>
            <a:ext cx="3007360" cy="523220"/>
          </a:xfrm>
          <a:prstGeom prst="rect">
            <a:avLst/>
          </a:prstGeom>
          <a:noFill/>
        </p:spPr>
        <p:txBody>
          <a:bodyPr wrap="square" rtlCol="0">
            <a:spAutoFit/>
          </a:bodyPr>
          <a:lstStyle/>
          <a:p>
            <a:r>
              <a:rPr lang="en-US" sz="2800" dirty="0"/>
              <a:t>Abnormal</a:t>
            </a:r>
          </a:p>
        </p:txBody>
      </p:sp>
      <p:sp>
        <p:nvSpPr>
          <p:cNvPr id="8" name="TextBox 7">
            <a:extLst>
              <a:ext uri="{FF2B5EF4-FFF2-40B4-BE49-F238E27FC236}">
                <a16:creationId xmlns:a16="http://schemas.microsoft.com/office/drawing/2014/main" id="{D39BA737-A2AE-A02D-8790-6C4E26C24EC2}"/>
              </a:ext>
            </a:extLst>
          </p:cNvPr>
          <p:cNvSpPr txBox="1"/>
          <p:nvPr/>
        </p:nvSpPr>
        <p:spPr>
          <a:xfrm>
            <a:off x="2502747" y="6272106"/>
            <a:ext cx="3007360" cy="523220"/>
          </a:xfrm>
          <a:prstGeom prst="rect">
            <a:avLst/>
          </a:prstGeom>
          <a:noFill/>
        </p:spPr>
        <p:txBody>
          <a:bodyPr wrap="square" rtlCol="0">
            <a:spAutoFit/>
          </a:bodyPr>
          <a:lstStyle/>
          <a:p>
            <a:r>
              <a:rPr lang="en-US" sz="2800" dirty="0"/>
              <a:t>Normal</a:t>
            </a:r>
          </a:p>
        </p:txBody>
      </p:sp>
    </p:spTree>
    <p:extLst>
      <p:ext uri="{BB962C8B-B14F-4D97-AF65-F5344CB8AC3E}">
        <p14:creationId xmlns:p14="http://schemas.microsoft.com/office/powerpoint/2010/main" val="145028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944F5-000D-A453-66CB-ECBE5478664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01C8DF0-AA9C-2A61-B851-AC45ADDE5164}"/>
              </a:ext>
            </a:extLst>
          </p:cNvPr>
          <p:cNvSpPr>
            <a:spLocks noGrp="1"/>
          </p:cNvSpPr>
          <p:nvPr>
            <p:ph type="title"/>
          </p:nvPr>
        </p:nvSpPr>
        <p:spPr>
          <a:xfrm>
            <a:off x="975360" y="62674"/>
            <a:ext cx="10087699" cy="694267"/>
          </a:xfrm>
        </p:spPr>
        <p:txBody>
          <a:bodyPr anchor="b">
            <a:normAutofit/>
          </a:bodyPr>
          <a:lstStyle/>
          <a:p>
            <a:r>
              <a:rPr lang="en-US" dirty="0"/>
              <a:t>SMA Syndrome Etiology</a:t>
            </a:r>
          </a:p>
        </p:txBody>
      </p:sp>
      <p:sp>
        <p:nvSpPr>
          <p:cNvPr id="7" name="TextBox 6">
            <a:extLst>
              <a:ext uri="{FF2B5EF4-FFF2-40B4-BE49-F238E27FC236}">
                <a16:creationId xmlns:a16="http://schemas.microsoft.com/office/drawing/2014/main" id="{FDA5F557-ECA9-BC69-7A6D-F4F649B24924}"/>
              </a:ext>
            </a:extLst>
          </p:cNvPr>
          <p:cNvSpPr txBox="1"/>
          <p:nvPr/>
        </p:nvSpPr>
        <p:spPr>
          <a:xfrm>
            <a:off x="8852746" y="6272106"/>
            <a:ext cx="3007360" cy="523220"/>
          </a:xfrm>
          <a:prstGeom prst="rect">
            <a:avLst/>
          </a:prstGeom>
          <a:noFill/>
        </p:spPr>
        <p:txBody>
          <a:bodyPr wrap="square" rtlCol="0">
            <a:spAutoFit/>
          </a:bodyPr>
          <a:lstStyle/>
          <a:p>
            <a:endParaRPr lang="en-US" sz="2800" dirty="0"/>
          </a:p>
        </p:txBody>
      </p:sp>
      <p:sp>
        <p:nvSpPr>
          <p:cNvPr id="10" name="TextBox 9">
            <a:extLst>
              <a:ext uri="{FF2B5EF4-FFF2-40B4-BE49-F238E27FC236}">
                <a16:creationId xmlns:a16="http://schemas.microsoft.com/office/drawing/2014/main" id="{49B35AB6-E534-F6A5-5CAC-78ECE90A0AA0}"/>
              </a:ext>
            </a:extLst>
          </p:cNvPr>
          <p:cNvSpPr txBox="1"/>
          <p:nvPr/>
        </p:nvSpPr>
        <p:spPr>
          <a:xfrm>
            <a:off x="1151467" y="1386193"/>
            <a:ext cx="9171093" cy="6186309"/>
          </a:xfrm>
          <a:prstGeom prst="rect">
            <a:avLst/>
          </a:prstGeom>
          <a:noFill/>
        </p:spPr>
        <p:txBody>
          <a:bodyPr wrap="square">
            <a:spAutoFit/>
          </a:bodyPr>
          <a:lstStyle/>
          <a:p>
            <a:pPr marL="457200" indent="-457200">
              <a:buAutoNum type="arabicPeriod"/>
            </a:pPr>
            <a:r>
              <a:rPr lang="en-US" sz="2400" b="1" dirty="0"/>
              <a:t>Congenital</a:t>
            </a:r>
          </a:p>
          <a:p>
            <a:pPr marL="342900" indent="-342900">
              <a:buFontTx/>
              <a:buChar char="-"/>
            </a:pPr>
            <a:r>
              <a:rPr lang="en-US" sz="2400" dirty="0"/>
              <a:t>Congenitally short or hypertrophic ligament of Treitz</a:t>
            </a:r>
          </a:p>
          <a:p>
            <a:endParaRPr lang="en-US" sz="2400" dirty="0"/>
          </a:p>
          <a:p>
            <a:r>
              <a:rPr lang="en-US" sz="2400" b="1" dirty="0"/>
              <a:t>2. Acquired</a:t>
            </a:r>
          </a:p>
          <a:p>
            <a:pPr marL="342900" indent="-342900">
              <a:buFontTx/>
              <a:buChar char="-"/>
            </a:pPr>
            <a:r>
              <a:rPr lang="en-US" sz="2400" dirty="0"/>
              <a:t>Surgery</a:t>
            </a:r>
          </a:p>
          <a:p>
            <a:pPr marL="1257300" lvl="2" indent="-342900">
              <a:buFontTx/>
              <a:buChar char="-"/>
            </a:pPr>
            <a:r>
              <a:rPr lang="en-US" sz="2400" dirty="0"/>
              <a:t>Scoliosis correction</a:t>
            </a:r>
          </a:p>
          <a:p>
            <a:pPr marL="342900" indent="-342900">
              <a:buFontTx/>
              <a:buChar char="-"/>
            </a:pPr>
            <a:r>
              <a:rPr lang="en-US" sz="2400" dirty="0"/>
              <a:t>Dietary conditions</a:t>
            </a:r>
          </a:p>
          <a:p>
            <a:r>
              <a:rPr lang="en-US" sz="2400" dirty="0"/>
              <a:t>	- Eating disorders</a:t>
            </a:r>
          </a:p>
          <a:p>
            <a:r>
              <a:rPr lang="en-US" sz="2400" dirty="0"/>
              <a:t>	- Malabsorptive disorders</a:t>
            </a:r>
          </a:p>
          <a:p>
            <a:pPr marL="342900" indent="-342900">
              <a:buFontTx/>
              <a:buChar char="-"/>
            </a:pPr>
            <a:r>
              <a:rPr lang="en-US" sz="2400" dirty="0"/>
              <a:t>Hypermetabolism</a:t>
            </a:r>
          </a:p>
          <a:p>
            <a:pPr marL="1257300" lvl="2" indent="-342900">
              <a:buFontTx/>
              <a:buChar char="-"/>
            </a:pPr>
            <a:r>
              <a:rPr lang="en-US" sz="2400" dirty="0"/>
              <a:t>Burns</a:t>
            </a:r>
          </a:p>
          <a:p>
            <a:pPr marL="1257300" lvl="2" indent="-342900">
              <a:buFontTx/>
              <a:buChar char="-"/>
            </a:pPr>
            <a:r>
              <a:rPr lang="en-US" sz="2400" dirty="0"/>
              <a:t>Trauma</a:t>
            </a:r>
          </a:p>
          <a:p>
            <a:pPr marL="342900" indent="-342900">
              <a:buFontTx/>
              <a:buChar char="-"/>
            </a:pPr>
            <a:r>
              <a:rPr lang="en-US" sz="2400" dirty="0"/>
              <a:t>Cachexia </a:t>
            </a:r>
          </a:p>
          <a:p>
            <a:pPr marL="1257300" lvl="2" indent="-342900">
              <a:buFontTx/>
              <a:buChar char="-"/>
            </a:pPr>
            <a:r>
              <a:rPr lang="en-US" sz="2400" dirty="0"/>
              <a:t>Malignancy</a:t>
            </a:r>
          </a:p>
          <a:p>
            <a:pPr lvl="2"/>
            <a:endParaRPr lang="en-US" sz="2000" dirty="0"/>
          </a:p>
          <a:p>
            <a:pPr lvl="2"/>
            <a:r>
              <a:rPr lang="en-US" sz="2000" dirty="0"/>
              <a:t> </a:t>
            </a:r>
          </a:p>
          <a:p>
            <a:endParaRPr lang="en-US" sz="2000" dirty="0"/>
          </a:p>
        </p:txBody>
      </p:sp>
      <p:pic>
        <p:nvPicPr>
          <p:cNvPr id="3" name="Picture 2">
            <a:extLst>
              <a:ext uri="{FF2B5EF4-FFF2-40B4-BE49-F238E27FC236}">
                <a16:creationId xmlns:a16="http://schemas.microsoft.com/office/drawing/2014/main" id="{24550081-69CA-6B6D-DADB-242F471A597D}"/>
              </a:ext>
            </a:extLst>
          </p:cNvPr>
          <p:cNvPicPr>
            <a:picLocks noChangeAspect="1"/>
          </p:cNvPicPr>
          <p:nvPr/>
        </p:nvPicPr>
        <p:blipFill>
          <a:blip r:embed="rId3"/>
          <a:stretch>
            <a:fillRect/>
          </a:stretch>
        </p:blipFill>
        <p:spPr>
          <a:xfrm>
            <a:off x="6507687" y="2309707"/>
            <a:ext cx="4039282" cy="4404175"/>
          </a:xfrm>
          <a:prstGeom prst="rect">
            <a:avLst/>
          </a:prstGeom>
        </p:spPr>
      </p:pic>
    </p:spTree>
    <p:extLst>
      <p:ext uri="{BB962C8B-B14F-4D97-AF65-F5344CB8AC3E}">
        <p14:creationId xmlns:p14="http://schemas.microsoft.com/office/powerpoint/2010/main" val="138878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7559-DF6A-6223-9B21-8E6A40AF887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7DD0E15-2239-0BB8-1D1C-579A1535A542}"/>
              </a:ext>
            </a:extLst>
          </p:cNvPr>
          <p:cNvSpPr>
            <a:spLocks noGrp="1"/>
          </p:cNvSpPr>
          <p:nvPr>
            <p:ph type="title"/>
          </p:nvPr>
        </p:nvSpPr>
        <p:spPr>
          <a:xfrm>
            <a:off x="988907" y="0"/>
            <a:ext cx="10087699" cy="826347"/>
          </a:xfrm>
        </p:spPr>
        <p:txBody>
          <a:bodyPr anchor="b">
            <a:normAutofit/>
          </a:bodyPr>
          <a:lstStyle/>
          <a:p>
            <a:r>
              <a:rPr lang="en-US" dirty="0"/>
              <a:t>SMA syndrome Pathophysiology</a:t>
            </a:r>
          </a:p>
        </p:txBody>
      </p:sp>
      <p:pic>
        <p:nvPicPr>
          <p:cNvPr id="6" name="Picture 5" descr="A diagram of a person's body&#10;&#10;AI-generated content may be incorrect.">
            <a:extLst>
              <a:ext uri="{FF2B5EF4-FFF2-40B4-BE49-F238E27FC236}">
                <a16:creationId xmlns:a16="http://schemas.microsoft.com/office/drawing/2014/main" id="{2B2CF9E7-1D42-67A6-1FFB-7B5B0140DC55}"/>
              </a:ext>
            </a:extLst>
          </p:cNvPr>
          <p:cNvPicPr>
            <a:picLocks noChangeAspect="1"/>
          </p:cNvPicPr>
          <p:nvPr/>
        </p:nvPicPr>
        <p:blipFill>
          <a:blip r:embed="rId3"/>
          <a:srcRect l="5784" t="13558" r="4884" b="10198"/>
          <a:stretch/>
        </p:blipFill>
        <p:spPr>
          <a:xfrm>
            <a:off x="859001" y="975360"/>
            <a:ext cx="11332999" cy="5174827"/>
          </a:xfrm>
          <a:prstGeom prst="rect">
            <a:avLst/>
          </a:prstGeom>
          <a:noFill/>
        </p:spPr>
      </p:pic>
      <p:sp>
        <p:nvSpPr>
          <p:cNvPr id="7" name="TextBox 6">
            <a:extLst>
              <a:ext uri="{FF2B5EF4-FFF2-40B4-BE49-F238E27FC236}">
                <a16:creationId xmlns:a16="http://schemas.microsoft.com/office/drawing/2014/main" id="{158746CC-49BA-7F41-6873-CFEACE8B4290}"/>
              </a:ext>
            </a:extLst>
          </p:cNvPr>
          <p:cNvSpPr txBox="1"/>
          <p:nvPr/>
        </p:nvSpPr>
        <p:spPr>
          <a:xfrm>
            <a:off x="9184640" y="6190826"/>
            <a:ext cx="3007360" cy="523220"/>
          </a:xfrm>
          <a:prstGeom prst="rect">
            <a:avLst/>
          </a:prstGeom>
          <a:noFill/>
        </p:spPr>
        <p:txBody>
          <a:bodyPr wrap="square" rtlCol="0">
            <a:spAutoFit/>
          </a:bodyPr>
          <a:lstStyle/>
          <a:p>
            <a:r>
              <a:rPr lang="en-US" sz="2800" dirty="0"/>
              <a:t>Abnormal</a:t>
            </a:r>
          </a:p>
        </p:txBody>
      </p:sp>
      <p:sp>
        <p:nvSpPr>
          <p:cNvPr id="8" name="TextBox 7">
            <a:extLst>
              <a:ext uri="{FF2B5EF4-FFF2-40B4-BE49-F238E27FC236}">
                <a16:creationId xmlns:a16="http://schemas.microsoft.com/office/drawing/2014/main" id="{7D313F8D-3A91-2A88-E556-D274F050E351}"/>
              </a:ext>
            </a:extLst>
          </p:cNvPr>
          <p:cNvSpPr txBox="1"/>
          <p:nvPr/>
        </p:nvSpPr>
        <p:spPr>
          <a:xfrm>
            <a:off x="1672485" y="6190826"/>
            <a:ext cx="3007360" cy="523220"/>
          </a:xfrm>
          <a:prstGeom prst="rect">
            <a:avLst/>
          </a:prstGeom>
          <a:noFill/>
        </p:spPr>
        <p:txBody>
          <a:bodyPr wrap="square" rtlCol="0">
            <a:spAutoFit/>
          </a:bodyPr>
          <a:lstStyle/>
          <a:p>
            <a:r>
              <a:rPr lang="en-US" sz="2800" dirty="0"/>
              <a:t>Normal</a:t>
            </a:r>
          </a:p>
        </p:txBody>
      </p:sp>
      <p:sp>
        <p:nvSpPr>
          <p:cNvPr id="2" name="Rectangle 1">
            <a:extLst>
              <a:ext uri="{FF2B5EF4-FFF2-40B4-BE49-F238E27FC236}">
                <a16:creationId xmlns:a16="http://schemas.microsoft.com/office/drawing/2014/main" id="{EBE7A2E3-62CE-9404-F6BC-8247A9390A50}"/>
              </a:ext>
            </a:extLst>
          </p:cNvPr>
          <p:cNvSpPr/>
          <p:nvPr/>
        </p:nvSpPr>
        <p:spPr>
          <a:xfrm>
            <a:off x="8850044" y="2611120"/>
            <a:ext cx="2770293" cy="34679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ADC3AC9-1F28-69B3-E12A-876FC82CC6B2}"/>
              </a:ext>
            </a:extLst>
          </p:cNvPr>
          <p:cNvSpPr/>
          <p:nvPr/>
        </p:nvSpPr>
        <p:spPr>
          <a:xfrm>
            <a:off x="1147552" y="2611120"/>
            <a:ext cx="2770293" cy="34679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11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F10E-ABFF-37A9-0676-DCE2374B5F1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620B18E-1429-6769-D418-6296180F1319}"/>
              </a:ext>
            </a:extLst>
          </p:cNvPr>
          <p:cNvSpPr>
            <a:spLocks noGrp="1"/>
          </p:cNvSpPr>
          <p:nvPr>
            <p:ph type="title"/>
          </p:nvPr>
        </p:nvSpPr>
        <p:spPr>
          <a:xfrm>
            <a:off x="1280160" y="640080"/>
            <a:ext cx="10087699" cy="1280160"/>
          </a:xfrm>
        </p:spPr>
        <p:txBody>
          <a:bodyPr anchor="b">
            <a:normAutofit/>
          </a:bodyPr>
          <a:lstStyle/>
          <a:p>
            <a:r>
              <a:rPr lang="en-US" dirty="0"/>
              <a:t>What is SMA syndrome?</a:t>
            </a:r>
          </a:p>
        </p:txBody>
      </p:sp>
      <p:pic>
        <p:nvPicPr>
          <p:cNvPr id="6" name="Picture 5" descr="A diagram of a person's body&#10;&#10;AI-generated content may be incorrect.">
            <a:extLst>
              <a:ext uri="{FF2B5EF4-FFF2-40B4-BE49-F238E27FC236}">
                <a16:creationId xmlns:a16="http://schemas.microsoft.com/office/drawing/2014/main" id="{C61E0A22-D2B5-8C08-D2F7-D83A8C3F4493}"/>
              </a:ext>
            </a:extLst>
          </p:cNvPr>
          <p:cNvPicPr>
            <a:picLocks noChangeAspect="1"/>
          </p:cNvPicPr>
          <p:nvPr/>
        </p:nvPicPr>
        <p:blipFill>
          <a:blip r:embed="rId3"/>
          <a:srcRect t="13558" r="-1" b="10198"/>
          <a:stretch/>
        </p:blipFill>
        <p:spPr>
          <a:xfrm>
            <a:off x="826232" y="1944244"/>
            <a:ext cx="10702095" cy="4365414"/>
          </a:xfrm>
          <a:prstGeom prst="rect">
            <a:avLst/>
          </a:prstGeom>
          <a:noFill/>
        </p:spPr>
      </p:pic>
      <p:sp>
        <p:nvSpPr>
          <p:cNvPr id="7" name="TextBox 6">
            <a:extLst>
              <a:ext uri="{FF2B5EF4-FFF2-40B4-BE49-F238E27FC236}">
                <a16:creationId xmlns:a16="http://schemas.microsoft.com/office/drawing/2014/main" id="{5CD2A2C9-020B-C6D7-ACE1-BB807619216D}"/>
              </a:ext>
            </a:extLst>
          </p:cNvPr>
          <p:cNvSpPr txBox="1"/>
          <p:nvPr/>
        </p:nvSpPr>
        <p:spPr>
          <a:xfrm>
            <a:off x="8852746" y="6272106"/>
            <a:ext cx="3007360" cy="523220"/>
          </a:xfrm>
          <a:prstGeom prst="rect">
            <a:avLst/>
          </a:prstGeom>
          <a:noFill/>
        </p:spPr>
        <p:txBody>
          <a:bodyPr wrap="square" rtlCol="0">
            <a:spAutoFit/>
          </a:bodyPr>
          <a:lstStyle/>
          <a:p>
            <a:endParaRPr lang="en-US" sz="2800" dirty="0"/>
          </a:p>
        </p:txBody>
      </p:sp>
      <p:sp>
        <p:nvSpPr>
          <p:cNvPr id="2" name="Rectangle 1">
            <a:extLst>
              <a:ext uri="{FF2B5EF4-FFF2-40B4-BE49-F238E27FC236}">
                <a16:creationId xmlns:a16="http://schemas.microsoft.com/office/drawing/2014/main" id="{5DCF2A43-3E10-6B41-699A-C6B4A4336749}"/>
              </a:ext>
            </a:extLst>
          </p:cNvPr>
          <p:cNvSpPr/>
          <p:nvPr/>
        </p:nvSpPr>
        <p:spPr>
          <a:xfrm>
            <a:off x="4998720" y="3574625"/>
            <a:ext cx="2777066" cy="6163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DA8836-6145-9D04-8C77-8490A59CB167}"/>
              </a:ext>
            </a:extLst>
          </p:cNvPr>
          <p:cNvSpPr txBox="1"/>
          <p:nvPr/>
        </p:nvSpPr>
        <p:spPr>
          <a:xfrm>
            <a:off x="1808480" y="6257818"/>
            <a:ext cx="4287520" cy="646331"/>
          </a:xfrm>
          <a:prstGeom prst="rect">
            <a:avLst/>
          </a:prstGeom>
          <a:noFill/>
        </p:spPr>
        <p:txBody>
          <a:bodyPr wrap="square" rtlCol="0">
            <a:spAutoFit/>
          </a:bodyPr>
          <a:lstStyle/>
          <a:p>
            <a:r>
              <a:rPr lang="pt-BR" b="0" i="0" dirty="0">
                <a:solidFill>
                  <a:srgbClr val="1B1B1B"/>
                </a:solidFill>
                <a:effectLst/>
                <a:latin typeface="Cambria" panose="02040503050406030204" pitchFamily="18" charset="0"/>
              </a:rPr>
              <a:t>Normal AOM angle: 38–65°</a:t>
            </a:r>
          </a:p>
          <a:p>
            <a:r>
              <a:rPr lang="pt-BR" b="0" i="0" dirty="0">
                <a:solidFill>
                  <a:srgbClr val="1B1B1B"/>
                </a:solidFill>
                <a:effectLst/>
                <a:latin typeface="Cambria" panose="02040503050406030204" pitchFamily="18" charset="0"/>
              </a:rPr>
              <a:t>Normal AOM distance: 10–33 mm</a:t>
            </a:r>
            <a:endParaRPr lang="en-US" dirty="0"/>
          </a:p>
        </p:txBody>
      </p:sp>
      <p:sp>
        <p:nvSpPr>
          <p:cNvPr id="14" name="TextBox 13">
            <a:extLst>
              <a:ext uri="{FF2B5EF4-FFF2-40B4-BE49-F238E27FC236}">
                <a16:creationId xmlns:a16="http://schemas.microsoft.com/office/drawing/2014/main" id="{2C8C4807-4D17-4DED-BAF0-B6279FE5149B}"/>
              </a:ext>
            </a:extLst>
          </p:cNvPr>
          <p:cNvSpPr txBox="1"/>
          <p:nvPr/>
        </p:nvSpPr>
        <p:spPr>
          <a:xfrm>
            <a:off x="7972214" y="6257817"/>
            <a:ext cx="3982834" cy="646331"/>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Abnormal AOM angle: &lt;22°</a:t>
            </a:r>
          </a:p>
          <a:p>
            <a:r>
              <a:rPr lang="en-US" dirty="0">
                <a:latin typeface="Cambria" panose="02040503050406030204" pitchFamily="18" charset="0"/>
                <a:ea typeface="Cambria" panose="02040503050406030204" pitchFamily="18" charset="0"/>
              </a:rPr>
              <a:t>Abnormal AOM distance: &lt; 8 mm</a:t>
            </a:r>
          </a:p>
        </p:txBody>
      </p:sp>
    </p:spTree>
    <p:extLst>
      <p:ext uri="{BB962C8B-B14F-4D97-AF65-F5344CB8AC3E}">
        <p14:creationId xmlns:p14="http://schemas.microsoft.com/office/powerpoint/2010/main" val="282297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9107F-01CB-A2A9-4899-88215D4DE66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022A5C3-F823-F28D-4899-A117C2DC59C1}"/>
              </a:ext>
            </a:extLst>
          </p:cNvPr>
          <p:cNvPicPr>
            <a:picLocks noChangeAspect="1"/>
          </p:cNvPicPr>
          <p:nvPr/>
        </p:nvPicPr>
        <p:blipFill>
          <a:blip r:embed="rId3"/>
          <a:srcRect l="13444" r="15778"/>
          <a:stretch/>
        </p:blipFill>
        <p:spPr>
          <a:xfrm>
            <a:off x="3684696" y="3270813"/>
            <a:ext cx="5093546" cy="3587187"/>
          </a:xfrm>
          <a:prstGeom prst="rect">
            <a:avLst/>
          </a:prstGeom>
        </p:spPr>
      </p:pic>
      <p:sp>
        <p:nvSpPr>
          <p:cNvPr id="12" name="Title 11">
            <a:extLst>
              <a:ext uri="{FF2B5EF4-FFF2-40B4-BE49-F238E27FC236}">
                <a16:creationId xmlns:a16="http://schemas.microsoft.com/office/drawing/2014/main" id="{B6571D93-A135-08B6-F3CA-1AF65E031657}"/>
              </a:ext>
            </a:extLst>
          </p:cNvPr>
          <p:cNvSpPr>
            <a:spLocks noGrp="1"/>
          </p:cNvSpPr>
          <p:nvPr>
            <p:ph type="title"/>
          </p:nvPr>
        </p:nvSpPr>
        <p:spPr>
          <a:xfrm>
            <a:off x="3823545" y="1578185"/>
            <a:ext cx="4971627" cy="694267"/>
          </a:xfrm>
        </p:spPr>
        <p:txBody>
          <a:bodyPr anchor="b">
            <a:noAutofit/>
          </a:bodyPr>
          <a:lstStyle/>
          <a:p>
            <a:r>
              <a:rPr lang="en-US" sz="3200" dirty="0"/>
              <a:t>SMA Syndrome CT abdomen and pelvis with contrast</a:t>
            </a:r>
          </a:p>
        </p:txBody>
      </p:sp>
      <p:sp>
        <p:nvSpPr>
          <p:cNvPr id="7" name="TextBox 6">
            <a:extLst>
              <a:ext uri="{FF2B5EF4-FFF2-40B4-BE49-F238E27FC236}">
                <a16:creationId xmlns:a16="http://schemas.microsoft.com/office/drawing/2014/main" id="{B39FFF09-3C2E-27D2-2D67-89E784D08F6D}"/>
              </a:ext>
            </a:extLst>
          </p:cNvPr>
          <p:cNvSpPr txBox="1"/>
          <p:nvPr/>
        </p:nvSpPr>
        <p:spPr>
          <a:xfrm>
            <a:off x="8852746" y="6272106"/>
            <a:ext cx="3007360" cy="523220"/>
          </a:xfrm>
          <a:prstGeom prst="rect">
            <a:avLst/>
          </a:prstGeom>
          <a:noFill/>
        </p:spPr>
        <p:txBody>
          <a:bodyPr wrap="square" rtlCol="0">
            <a:spAutoFit/>
          </a:bodyPr>
          <a:lstStyle/>
          <a:p>
            <a:endParaRPr lang="en-US" sz="2800" dirty="0"/>
          </a:p>
        </p:txBody>
      </p:sp>
      <p:pic>
        <p:nvPicPr>
          <p:cNvPr id="2" name="Picture 1">
            <a:extLst>
              <a:ext uri="{FF2B5EF4-FFF2-40B4-BE49-F238E27FC236}">
                <a16:creationId xmlns:a16="http://schemas.microsoft.com/office/drawing/2014/main" id="{9A9C461F-AEA0-0B15-4415-B8895346E00A}"/>
              </a:ext>
            </a:extLst>
          </p:cNvPr>
          <p:cNvPicPr>
            <a:picLocks noChangeAspect="1"/>
          </p:cNvPicPr>
          <p:nvPr/>
        </p:nvPicPr>
        <p:blipFill>
          <a:blip r:embed="rId4"/>
          <a:stretch>
            <a:fillRect/>
          </a:stretch>
        </p:blipFill>
        <p:spPr>
          <a:xfrm>
            <a:off x="8507305" y="0"/>
            <a:ext cx="3552727" cy="6858000"/>
          </a:xfrm>
          <a:prstGeom prst="rect">
            <a:avLst/>
          </a:prstGeom>
        </p:spPr>
      </p:pic>
      <p:sp>
        <p:nvSpPr>
          <p:cNvPr id="3" name="Rectangle 2">
            <a:extLst>
              <a:ext uri="{FF2B5EF4-FFF2-40B4-BE49-F238E27FC236}">
                <a16:creationId xmlns:a16="http://schemas.microsoft.com/office/drawing/2014/main" id="{7727ECA5-682F-0F26-01D9-8BFA9F68EFCC}"/>
              </a:ext>
            </a:extLst>
          </p:cNvPr>
          <p:cNvSpPr/>
          <p:nvPr/>
        </p:nvSpPr>
        <p:spPr>
          <a:xfrm>
            <a:off x="9795881" y="2854958"/>
            <a:ext cx="988907" cy="10430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51D380-A662-6E77-21E3-886A9F9D148D}"/>
              </a:ext>
            </a:extLst>
          </p:cNvPr>
          <p:cNvSpPr/>
          <p:nvPr/>
        </p:nvSpPr>
        <p:spPr>
          <a:xfrm>
            <a:off x="5886080" y="4732866"/>
            <a:ext cx="1329210" cy="10430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F55890-4300-2778-CAB4-574372212B18}"/>
              </a:ext>
            </a:extLst>
          </p:cNvPr>
          <p:cNvPicPr>
            <a:picLocks noChangeAspect="1"/>
          </p:cNvPicPr>
          <p:nvPr/>
        </p:nvPicPr>
        <p:blipFill>
          <a:blip r:embed="rId5"/>
          <a:stretch>
            <a:fillRect/>
          </a:stretch>
        </p:blipFill>
        <p:spPr>
          <a:xfrm>
            <a:off x="-179385" y="0"/>
            <a:ext cx="3962400" cy="6858000"/>
          </a:xfrm>
          <a:prstGeom prst="rect">
            <a:avLst/>
          </a:prstGeom>
        </p:spPr>
      </p:pic>
      <p:sp>
        <p:nvSpPr>
          <p:cNvPr id="8" name="Rectangle 7">
            <a:extLst>
              <a:ext uri="{FF2B5EF4-FFF2-40B4-BE49-F238E27FC236}">
                <a16:creationId xmlns:a16="http://schemas.microsoft.com/office/drawing/2014/main" id="{738D3E6F-3295-B3AE-1A9B-6480F8573329}"/>
              </a:ext>
            </a:extLst>
          </p:cNvPr>
          <p:cNvSpPr/>
          <p:nvPr/>
        </p:nvSpPr>
        <p:spPr>
          <a:xfrm>
            <a:off x="1410603" y="3063239"/>
            <a:ext cx="1329210" cy="10430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350117"/>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documentManagement/types"/>
    <ds:schemaRef ds:uri="http://purl.org/dc/terms/"/>
    <ds:schemaRef ds:uri="http://purl.org/dc/elements/1.1/"/>
    <ds:schemaRef ds:uri="http://schemas.openxmlformats.org/package/2006/metadata/core-properties"/>
    <ds:schemaRef ds:uri="http://schemas.microsoft.com/sharepoint/v3"/>
    <ds:schemaRef ds:uri="http://schemas.microsoft.com/office/infopath/2007/PartnerControls"/>
    <ds:schemaRef ds:uri="http://www.w3.org/XML/1998/namespace"/>
    <ds:schemaRef ds:uri="230e9df3-be65-4c73-a93b-d1236ebd677e"/>
    <ds:schemaRef ds:uri="71af3243-3dd4-4a8d-8c0d-dd76da1f02a5"/>
    <ds:schemaRef ds:uri="http://schemas.microsoft.com/office/2006/metadata/properties"/>
    <ds:schemaRef ds:uri="http://purl.org/dc/dcmitype/"/>
    <ds:schemaRef ds:uri="16c05727-aa75-4e4a-9b5f-8a80a1165891"/>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{1B2B65ED-8D34-4E7E-95C0-54364BD6F359}tf89338750_win32</Template>
  <TotalTime>13425</TotalTime>
  <Words>1881</Words>
  <Application>Microsoft Office PowerPoint</Application>
  <PresentationFormat>Widescreen</PresentationFormat>
  <Paragraphs>170</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Cambria</vt:lpstr>
      <vt:lpstr>Google Sans</vt:lpstr>
      <vt:lpstr>PlutoSansLight</vt:lpstr>
      <vt:lpstr>Times New Roman</vt:lpstr>
      <vt:lpstr>Univers</vt:lpstr>
      <vt:lpstr>var(--medium)</vt:lpstr>
      <vt:lpstr>wfont_519d38_7d2b0ffb931544ad8d4125fcfa7879b6</vt:lpstr>
      <vt:lpstr>GradientVTI</vt:lpstr>
      <vt:lpstr>Superior mesenteric artery (SMA) syndrome  Martina Francis </vt:lpstr>
      <vt:lpstr>The patient – Short overview</vt:lpstr>
      <vt:lpstr>The patient – Labs</vt:lpstr>
      <vt:lpstr>The patient – Imaging</vt:lpstr>
      <vt:lpstr>What is SMA syndrome?</vt:lpstr>
      <vt:lpstr>SMA Syndrome Etiology</vt:lpstr>
      <vt:lpstr>SMA syndrome Pathophysiology</vt:lpstr>
      <vt:lpstr>What is SMA syndrome?</vt:lpstr>
      <vt:lpstr>SMA Syndrome CT abdomen and pelvis with contrast</vt:lpstr>
      <vt:lpstr>SMA Syndrome Presentation</vt:lpstr>
      <vt:lpstr>SMA Syndrome Management</vt:lpstr>
      <vt:lpstr>What we did for our Patient</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Francis</dc:creator>
  <cp:lastModifiedBy>Martina Francis</cp:lastModifiedBy>
  <cp:revision>31</cp:revision>
  <dcterms:created xsi:type="dcterms:W3CDTF">2025-01-21T00:44:38Z</dcterms:created>
  <dcterms:modified xsi:type="dcterms:W3CDTF">2025-01-30T08:30:33Z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