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86" r:id="rId4"/>
    <p:sldId id="258" r:id="rId5"/>
    <p:sldId id="287" r:id="rId6"/>
    <p:sldId id="283" r:id="rId7"/>
    <p:sldId id="284" r:id="rId8"/>
    <p:sldId id="288" r:id="rId9"/>
    <p:sldId id="285" r:id="rId10"/>
    <p:sldId id="259" r:id="rId11"/>
    <p:sldId id="262" r:id="rId12"/>
    <p:sldId id="294" r:id="rId13"/>
    <p:sldId id="263" r:id="rId14"/>
    <p:sldId id="289" r:id="rId15"/>
    <p:sldId id="282" r:id="rId16"/>
    <p:sldId id="265" r:id="rId17"/>
    <p:sldId id="291" r:id="rId18"/>
    <p:sldId id="260" r:id="rId19"/>
    <p:sldId id="264" r:id="rId20"/>
    <p:sldId id="273" r:id="rId21"/>
    <p:sldId id="268" r:id="rId22"/>
    <p:sldId id="269" r:id="rId23"/>
    <p:sldId id="271" r:id="rId24"/>
    <p:sldId id="270" r:id="rId25"/>
    <p:sldId id="266" r:id="rId26"/>
    <p:sldId id="267" r:id="rId27"/>
    <p:sldId id="274" r:id="rId28"/>
    <p:sldId id="279" r:id="rId29"/>
    <p:sldId id="292" r:id="rId30"/>
    <p:sldId id="277" r:id="rId31"/>
    <p:sldId id="276" r:id="rId32"/>
    <p:sldId id="280" r:id="rId33"/>
    <p:sldId id="290" r:id="rId34"/>
    <p:sldId id="281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4"/>
    <p:restoredTop sz="94679"/>
  </p:normalViewPr>
  <p:slideViewPr>
    <p:cSldViewPr snapToGrid="0" snapToObjects="1">
      <p:cViewPr varScale="1">
        <p:scale>
          <a:sx n="110" d="100"/>
          <a:sy n="110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3CE59-BDEE-F34B-BE1F-162F2B73A40A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E929F-872D-2244-9FFE-AE3ED4CC7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4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9B966-38E2-4942-B013-F9FFC380A527}" type="datetimeFigureOut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47DCB-3424-FC43-A801-53B2381751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818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Splenic Lesions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Max </a:t>
            </a:r>
            <a:r>
              <a:rPr lang="en-US" dirty="0" err="1" smtClean="0"/>
              <a:t>Coffeen</a:t>
            </a:r>
            <a:endParaRPr lang="en-US" dirty="0" smtClean="0"/>
          </a:p>
          <a:p>
            <a:r>
              <a:rPr lang="en-US" dirty="0" smtClean="0"/>
              <a:t>10/11/23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Infections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1289"/>
            <a:ext cx="10515600" cy="4351338"/>
          </a:xfrm>
        </p:spPr>
        <p:txBody>
          <a:bodyPr/>
          <a:lstStyle/>
          <a:p>
            <a:r>
              <a:rPr lang="en-US" dirty="0" smtClean="0"/>
              <a:t>Splenic abscess</a:t>
            </a:r>
          </a:p>
          <a:p>
            <a:r>
              <a:rPr lang="en-US" dirty="0" smtClean="0"/>
              <a:t>Triad: Fever, LUQ tenderness, Leukocytosis (30%)</a:t>
            </a:r>
          </a:p>
          <a:p>
            <a:r>
              <a:rPr lang="en-US" dirty="0" smtClean="0"/>
              <a:t>Common complication of endocarditis (~5% of patients)</a:t>
            </a:r>
          </a:p>
          <a:p>
            <a:r>
              <a:rPr lang="en-US" dirty="0" smtClean="0"/>
              <a:t>Streptococcus, Staphylococcus, mycobacterium, fungi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86" y="3692525"/>
            <a:ext cx="3939764" cy="3165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2" y="3920087"/>
            <a:ext cx="3767138" cy="27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Parasitic (</a:t>
            </a:r>
            <a:r>
              <a:rPr lang="en-US" b="1" dirty="0" err="1"/>
              <a:t>Echinococcal</a:t>
            </a:r>
            <a:r>
              <a:rPr lang="en-US" b="1" dirty="0"/>
              <a:t>) </a:t>
            </a:r>
            <a:r>
              <a:rPr lang="en-US" b="1" dirty="0" smtClean="0"/>
              <a:t>Cyst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68659"/>
            <a:ext cx="5374110" cy="488908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75213" y="1690688"/>
            <a:ext cx="4729223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Underdeveloped </a:t>
            </a:r>
            <a:r>
              <a:rPr lang="en-US" dirty="0"/>
              <a:t>countries </a:t>
            </a:r>
            <a:r>
              <a:rPr lang="en-US" dirty="0" smtClean="0"/>
              <a:t> </a:t>
            </a:r>
            <a:r>
              <a:rPr lang="en-US" dirty="0"/>
              <a:t>South America, the Mediterranean region, the Middle East, Africa, and Australia</a:t>
            </a:r>
          </a:p>
          <a:p>
            <a:r>
              <a:rPr lang="en-US" dirty="0" smtClean="0"/>
              <a:t>Reported </a:t>
            </a:r>
            <a:r>
              <a:rPr lang="en-US" dirty="0"/>
              <a:t>prevalence ranges from 0.9% to 8</a:t>
            </a:r>
            <a:r>
              <a:rPr lang="en-US" dirty="0" smtClean="0"/>
              <a:t>%</a:t>
            </a:r>
          </a:p>
          <a:p>
            <a:r>
              <a:rPr lang="en-US" i="1" dirty="0" err="1" smtClean="0"/>
              <a:t>ehinococcus</a:t>
            </a:r>
            <a:r>
              <a:rPr lang="en-US" i="1" dirty="0" smtClean="0"/>
              <a:t> </a:t>
            </a:r>
            <a:r>
              <a:rPr lang="en-US" i="1" dirty="0" err="1" smtClean="0"/>
              <a:t>granulosus</a:t>
            </a:r>
            <a:r>
              <a:rPr lang="en-US" i="1" dirty="0" smtClean="0"/>
              <a:t>.  </a:t>
            </a:r>
            <a:r>
              <a:rPr lang="en-US" dirty="0" smtClean="0"/>
              <a:t>Most common intermediate host?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2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Parasitic (</a:t>
            </a:r>
            <a:r>
              <a:rPr lang="en-US" b="1" dirty="0" err="1"/>
              <a:t>Echinococcal</a:t>
            </a:r>
            <a:r>
              <a:rPr lang="en-US" b="1" dirty="0"/>
              <a:t>) </a:t>
            </a:r>
            <a:r>
              <a:rPr lang="en-US" b="1" dirty="0" smtClean="0"/>
              <a:t>Cyst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68659"/>
            <a:ext cx="5374110" cy="488908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75213" y="1690688"/>
            <a:ext cx="4729223" cy="448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Underdeveloped </a:t>
            </a:r>
            <a:r>
              <a:rPr lang="en-US" dirty="0"/>
              <a:t>countries </a:t>
            </a:r>
            <a:r>
              <a:rPr lang="en-US" dirty="0" smtClean="0"/>
              <a:t> </a:t>
            </a:r>
            <a:r>
              <a:rPr lang="en-US" dirty="0"/>
              <a:t>South America, the Mediterranean region, the Middle East, Africa, and Australia</a:t>
            </a:r>
          </a:p>
          <a:p>
            <a:r>
              <a:rPr lang="en-US" dirty="0" smtClean="0"/>
              <a:t>Reported </a:t>
            </a:r>
            <a:r>
              <a:rPr lang="en-US" dirty="0"/>
              <a:t>prevalence ranges from 0.9% to 8</a:t>
            </a:r>
            <a:r>
              <a:rPr lang="en-US" dirty="0" smtClean="0"/>
              <a:t>%</a:t>
            </a:r>
          </a:p>
          <a:p>
            <a:r>
              <a:rPr lang="en-US" i="1" dirty="0" err="1" smtClean="0"/>
              <a:t>ehinococcus</a:t>
            </a:r>
            <a:r>
              <a:rPr lang="en-US" i="1" dirty="0" smtClean="0"/>
              <a:t> </a:t>
            </a:r>
            <a:r>
              <a:rPr lang="en-US" i="1" dirty="0" err="1" smtClean="0"/>
              <a:t>granulosus</a:t>
            </a:r>
            <a:r>
              <a:rPr lang="en-US" i="1" dirty="0" smtClean="0"/>
              <a:t>.  </a:t>
            </a:r>
            <a:r>
              <a:rPr lang="en-US" dirty="0" smtClean="0"/>
              <a:t>Most common intermediate host?</a:t>
            </a:r>
            <a:endParaRPr lang="en-US" dirty="0"/>
          </a:p>
        </p:txBody>
      </p:sp>
      <p:pic>
        <p:nvPicPr>
          <p:cNvPr id="2050" name="Picture 2" descr="ogg GIFs - Get the best GIF on GIPH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24" y="1604963"/>
            <a:ext cx="4858956" cy="48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9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Parasitic (</a:t>
            </a:r>
            <a:r>
              <a:rPr lang="en-US" b="1" dirty="0" err="1"/>
              <a:t>Echinococcal</a:t>
            </a:r>
            <a:r>
              <a:rPr lang="en-US" b="1" dirty="0"/>
              <a:t>) </a:t>
            </a:r>
            <a:r>
              <a:rPr lang="en-US" b="1" dirty="0" smtClean="0"/>
              <a:t>Cyst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68659"/>
            <a:ext cx="5374110" cy="48890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3" y="2084228"/>
            <a:ext cx="4335732" cy="39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Benign vs Malignant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Operate or not operate?</a:t>
            </a:r>
            <a:endParaRPr lang="en-US" dirty="0"/>
          </a:p>
        </p:txBody>
      </p:sp>
      <p:pic>
        <p:nvPicPr>
          <p:cNvPr id="1026" name="Picture 2" descr="ats Plastic Surgery GIF by E! - Find &amp; Share on GI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805" y="2488355"/>
            <a:ext cx="7101695" cy="40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18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5463"/>
            <a:ext cx="9386888" cy="682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Epithelial Cysts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Commonly </a:t>
            </a:r>
            <a:r>
              <a:rPr lang="en-US" dirty="0"/>
              <a:t>seen in the pediatric and young adult </a:t>
            </a:r>
            <a:r>
              <a:rPr lang="en-US" dirty="0" smtClean="0"/>
              <a:t>population</a:t>
            </a:r>
          </a:p>
          <a:p>
            <a:r>
              <a:rPr lang="en-US" dirty="0" smtClean="0"/>
              <a:t>Females &gt; Males</a:t>
            </a:r>
          </a:p>
          <a:p>
            <a:r>
              <a:rPr lang="en-US" dirty="0" smtClean="0"/>
              <a:t>Reported prevalence </a:t>
            </a:r>
            <a:r>
              <a:rPr lang="en-US" dirty="0"/>
              <a:t>of 0.07%</a:t>
            </a:r>
          </a:p>
          <a:p>
            <a:r>
              <a:rPr lang="en-US" dirty="0"/>
              <a:t>E</a:t>
            </a:r>
            <a:r>
              <a:rPr lang="en-US" dirty="0" smtClean="0"/>
              <a:t>levated </a:t>
            </a:r>
            <a:r>
              <a:rPr lang="en-US" dirty="0"/>
              <a:t>level of carbohydrate antigen (CA) 19-9 and carcinoembryonic antigen (CEA) has been noted in patients with large </a:t>
            </a:r>
            <a:r>
              <a:rPr lang="en-US" dirty="0" smtClean="0"/>
              <a:t>cyst</a:t>
            </a:r>
          </a:p>
          <a:p>
            <a:r>
              <a:rPr lang="en-US" dirty="0" smtClean="0"/>
              <a:t>Comprise 10% splenic cysts (Cysts most common lesion)</a:t>
            </a:r>
          </a:p>
          <a:p>
            <a:r>
              <a:rPr lang="en-US" dirty="0" smtClean="0"/>
              <a:t>Partial of complete splenectomy to remove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0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Epithelial Cysts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8" y="1490663"/>
            <a:ext cx="5334000" cy="2402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8" y="3951737"/>
            <a:ext cx="635000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728" y="1363663"/>
            <a:ext cx="52705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Splenic Hemangioma (benign)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"Splenic </a:t>
            </a:r>
            <a:r>
              <a:rPr lang="en-US" dirty="0"/>
              <a:t>hemangioma complicated by fibrosis, hemorrhage, or cystic degeneration can have a variable multimodality imaging appearance</a:t>
            </a:r>
            <a:r>
              <a:rPr lang="en-US" dirty="0" smtClean="0"/>
              <a:t>."</a:t>
            </a:r>
          </a:p>
          <a:p>
            <a:r>
              <a:rPr lang="en-US" dirty="0" smtClean="0"/>
              <a:t>Second most common focal lesion of spleen</a:t>
            </a:r>
          </a:p>
          <a:p>
            <a:r>
              <a:rPr lang="en-US" dirty="0" smtClean="0"/>
              <a:t>Autopsy </a:t>
            </a:r>
            <a:r>
              <a:rPr lang="en-US" dirty="0"/>
              <a:t>prevalence rate is thought to range around 0.1-14%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43" y="3831220"/>
            <a:ext cx="4139915" cy="30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Splenic Hemangioma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576" y="1422232"/>
            <a:ext cx="4159402" cy="3838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87" y="1462743"/>
            <a:ext cx="4559488" cy="392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5551" y="1666914"/>
            <a:ext cx="3251617" cy="352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1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  <a:p>
            <a:r>
              <a:rPr lang="en-US" dirty="0" smtClean="0"/>
              <a:t>Infection</a:t>
            </a:r>
          </a:p>
          <a:p>
            <a:r>
              <a:rPr lang="en-US" dirty="0" smtClean="0"/>
              <a:t>Benign</a:t>
            </a:r>
          </a:p>
          <a:p>
            <a:r>
              <a:rPr lang="en-US" dirty="0" smtClean="0"/>
              <a:t>Malignant</a:t>
            </a:r>
          </a:p>
        </p:txBody>
      </p:sp>
    </p:spTree>
    <p:extLst>
      <p:ext uri="{BB962C8B-B14F-4D97-AF65-F5344CB8AC3E}">
        <p14:creationId xmlns:p14="http://schemas.microsoft.com/office/powerpoint/2010/main" val="11580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7" y="125834"/>
            <a:ext cx="7400925" cy="67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Hand Assisted Laparoscopic splenectomy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3" y="1690688"/>
            <a:ext cx="4199530" cy="438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730" y="1486265"/>
            <a:ext cx="6935195" cy="491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1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658"/>
            <a:ext cx="10515600" cy="1325563"/>
          </a:xfrm>
        </p:spPr>
        <p:txBody>
          <a:bodyPr/>
          <a:lstStyle/>
          <a:p>
            <a:r>
              <a:rPr lang="en-US" dirty="0" smtClean="0"/>
              <a:t>Variations of </a:t>
            </a:r>
            <a:r>
              <a:rPr lang="en-US" dirty="0" err="1" smtClean="0"/>
              <a:t>trochar</a:t>
            </a:r>
            <a:r>
              <a:rPr lang="en-US" dirty="0" smtClean="0"/>
              <a:t>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679" y="0"/>
            <a:ext cx="4163321" cy="4451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4947026" cy="4916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536" y="2984937"/>
            <a:ext cx="3724275" cy="362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4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608" y="0"/>
            <a:ext cx="9058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12" y="0"/>
            <a:ext cx="10069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8" y="0"/>
            <a:ext cx="11948132" cy="390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0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43" y="100013"/>
            <a:ext cx="11667032" cy="65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Hamartoma (benign)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862" y="1433513"/>
            <a:ext cx="3690938" cy="4351338"/>
          </a:xfrm>
        </p:spPr>
        <p:txBody>
          <a:bodyPr/>
          <a:lstStyle/>
          <a:p>
            <a:r>
              <a:rPr lang="en-US" dirty="0" smtClean="0"/>
              <a:t>Prevalence &lt;1%</a:t>
            </a:r>
          </a:p>
          <a:p>
            <a:r>
              <a:rPr lang="en-US" dirty="0" smtClean="0"/>
              <a:t>Almost always solitary</a:t>
            </a:r>
          </a:p>
          <a:p>
            <a:r>
              <a:rPr lang="en-US" dirty="0" smtClean="0"/>
              <a:t>Women are more likely </a:t>
            </a:r>
            <a:r>
              <a:rPr lang="en-US" dirty="0"/>
              <a:t>t</a:t>
            </a:r>
            <a:r>
              <a:rPr lang="en-US" dirty="0" smtClean="0"/>
              <a:t>o present with symptomatic larger lesions (suggesting hormonal component)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870" y="1433513"/>
            <a:ext cx="784313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4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08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Malignant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8" y="1263580"/>
            <a:ext cx="3162299" cy="5246827"/>
          </a:xfrm>
        </p:spPr>
        <p:txBody>
          <a:bodyPr/>
          <a:lstStyle/>
          <a:p>
            <a:r>
              <a:rPr lang="en-US" dirty="0" smtClean="0"/>
              <a:t>Most common primary malignant tumor involving the spleen</a:t>
            </a:r>
          </a:p>
          <a:p>
            <a:r>
              <a:rPr lang="en-US" dirty="0" smtClean="0"/>
              <a:t>Diagnosis?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1263580"/>
            <a:ext cx="8629650" cy="52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6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0805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Lymphoma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588" y="1263580"/>
            <a:ext cx="3162299" cy="5246827"/>
          </a:xfrm>
        </p:spPr>
        <p:txBody>
          <a:bodyPr/>
          <a:lstStyle/>
          <a:p>
            <a:r>
              <a:rPr lang="en-US" dirty="0" smtClean="0"/>
              <a:t>Most common primary malignant tumor involving the spleen</a:t>
            </a:r>
          </a:p>
          <a:p>
            <a:r>
              <a:rPr lang="en-US" dirty="0" smtClean="0"/>
              <a:t>&lt;1% of all lymphomas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1263580"/>
            <a:ext cx="8629650" cy="524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2067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Splenic Anatomy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101" y="673972"/>
            <a:ext cx="8315324" cy="60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Malignant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diagnosis?</a:t>
            </a:r>
          </a:p>
          <a:p>
            <a:r>
              <a:rPr lang="en-US" dirty="0" smtClean="0"/>
              <a:t>Most common </a:t>
            </a:r>
            <a:r>
              <a:rPr lang="en-US" dirty="0"/>
              <a:t>primary </a:t>
            </a:r>
            <a:r>
              <a:rPr lang="en-US" dirty="0" err="1"/>
              <a:t>nonhematolymphoid</a:t>
            </a:r>
            <a:r>
              <a:rPr lang="en-US" dirty="0"/>
              <a:t> </a:t>
            </a:r>
            <a:r>
              <a:rPr lang="en-US" dirty="0" smtClean="0"/>
              <a:t>malignant splenic tumor</a:t>
            </a:r>
          </a:p>
          <a:p>
            <a:r>
              <a:rPr lang="en-US" dirty="0"/>
              <a:t>after 40 years </a:t>
            </a:r>
            <a:r>
              <a:rPr lang="en-US" dirty="0" smtClean="0"/>
              <a:t>old</a:t>
            </a:r>
          </a:p>
          <a:p>
            <a:r>
              <a:rPr lang="en-US" dirty="0"/>
              <a:t>abdominal </a:t>
            </a:r>
            <a:r>
              <a:rPr lang="en-US" dirty="0" smtClean="0"/>
              <a:t>pain, weight loss, fever, fatigue</a:t>
            </a:r>
          </a:p>
          <a:p>
            <a:r>
              <a:rPr lang="en-US" dirty="0" smtClean="0"/>
              <a:t>Up to 30% can present with spontaneous splenic rupture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3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Angiosarcoma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70" y="1852612"/>
            <a:ext cx="11404410" cy="397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Metastasis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"Splenic </a:t>
            </a:r>
            <a:r>
              <a:rPr lang="en-US" dirty="0"/>
              <a:t>metastases are uncommon and usually seen in the context of widespread </a:t>
            </a:r>
            <a:r>
              <a:rPr lang="en-US" dirty="0" smtClean="0"/>
              <a:t>disease."</a:t>
            </a:r>
          </a:p>
          <a:p>
            <a:r>
              <a:rPr lang="en-US" dirty="0" smtClean="0"/>
              <a:t>"Route </a:t>
            </a:r>
            <a:r>
              <a:rPr lang="en-US" dirty="0"/>
              <a:t>of spread is thought to be </a:t>
            </a:r>
            <a:r>
              <a:rPr lang="en-US" dirty="0" err="1"/>
              <a:t>hematogenous</a:t>
            </a:r>
            <a:r>
              <a:rPr lang="en-US" dirty="0"/>
              <a:t>, and the most common tumors to metastasize to the spleen are breast cancer, lung cancer, ovarian cancer, melanoma, and colon </a:t>
            </a:r>
            <a:r>
              <a:rPr lang="en-US" dirty="0" smtClean="0"/>
              <a:t>cancer."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69" y="1271587"/>
            <a:ext cx="12203538" cy="488632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-5397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1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062" y="-25717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Conclusion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3" y="733502"/>
            <a:ext cx="7910513" cy="59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Kim, N. (</a:t>
            </a:r>
            <a:r>
              <a:rPr lang="en-US" dirty="0" err="1"/>
              <a:t>n.d.</a:t>
            </a:r>
            <a:r>
              <a:rPr lang="en-US" dirty="0"/>
              <a:t>). Algorithmic approach to the splenic lesion based on radiologic ... https://</a:t>
            </a:r>
            <a:r>
              <a:rPr lang="en-US" dirty="0" err="1"/>
              <a:t>pubs.rsna.org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/full/10.1148/rg.210071 </a:t>
            </a:r>
          </a:p>
          <a:p>
            <a:r>
              <a:rPr lang="en-US" dirty="0"/>
              <a:t>Zhang, R., Yan, C., Kang, C., Chen, B., &amp; </a:t>
            </a:r>
            <a:r>
              <a:rPr lang="en-US" dirty="0" err="1"/>
              <a:t>Guo</a:t>
            </a:r>
            <a:r>
              <a:rPr lang="en-US" dirty="0"/>
              <a:t>, C. (2022). Hand-assisted laparoscopic splenectomy with temporary splenic artery occlusion in pediatric patients: The experience in a Chinese tertiary children’s hospital. </a:t>
            </a:r>
            <a:r>
              <a:rPr lang="en-US" i="1" dirty="0"/>
              <a:t>Journal of </a:t>
            </a:r>
            <a:r>
              <a:rPr lang="en-US" i="1" dirty="0" err="1"/>
              <a:t>Laparoendoscopic</a:t>
            </a:r>
            <a:r>
              <a:rPr lang="en-US" i="1" dirty="0"/>
              <a:t> &amp;amp; Advanced Surgical Techniques</a:t>
            </a:r>
            <a:r>
              <a:rPr lang="en-US" dirty="0"/>
              <a:t>, </a:t>
            </a:r>
            <a:r>
              <a:rPr lang="en-US" i="1" dirty="0"/>
              <a:t>32</a:t>
            </a:r>
            <a:r>
              <a:rPr lang="en-US" dirty="0"/>
              <a:t>(9), 1016–1021. https://</a:t>
            </a:r>
            <a:r>
              <a:rPr lang="en-US" dirty="0" err="1"/>
              <a:t>doi.org</a:t>
            </a:r>
            <a:r>
              <a:rPr lang="en-US" dirty="0"/>
              <a:t>/10.1089/lap.2021.0849 </a:t>
            </a:r>
          </a:p>
        </p:txBody>
      </p:sp>
    </p:spTree>
    <p:extLst>
      <p:ext uri="{BB962C8B-B14F-4D97-AF65-F5344CB8AC3E}">
        <p14:creationId xmlns:p14="http://schemas.microsoft.com/office/powerpoint/2010/main" val="102891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FAST exam</a:t>
            </a:r>
          </a:p>
          <a:p>
            <a:r>
              <a:rPr lang="en-US" dirty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=z5ZnC5Pnx_k&amp;t=298s</a:t>
            </a:r>
          </a:p>
          <a:p>
            <a:r>
              <a:rPr lang="en-US" dirty="0" smtClean="0"/>
              <a:t>(Skip to 2:30)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762" y="1564063"/>
            <a:ext cx="4186238" cy="52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42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87" y="-14922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Trauma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9" y="738187"/>
            <a:ext cx="8586786" cy="613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8" y="0"/>
            <a:ext cx="10006012" cy="68462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4090988" y="80803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Grading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9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238" y="0"/>
            <a:ext cx="10515600" cy="1325563"/>
          </a:xfrm>
        </p:spPr>
        <p:txBody>
          <a:bodyPr/>
          <a:lstStyle/>
          <a:p>
            <a:pPr algn="ctr"/>
            <a:r>
              <a:rPr lang="en-US" dirty="0" err="1" smtClean="0"/>
              <a:t>Angioempolization</a:t>
            </a:r>
            <a:r>
              <a:rPr lang="en-US" dirty="0" smtClean="0"/>
              <a:t> of the spleen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8" y="1085056"/>
            <a:ext cx="5590022" cy="5615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010" y="1656526"/>
            <a:ext cx="6447990" cy="36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988" y="0"/>
            <a:ext cx="10006012" cy="68462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4090988" y="80803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Grading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mtClean="0"/>
              <a:t>Laparotomy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87" y="1090368"/>
            <a:ext cx="8858250" cy="562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</TotalTime>
  <Words>492</Words>
  <Application>Microsoft Macintosh PowerPoint</Application>
  <PresentationFormat>Widescreen</PresentationFormat>
  <Paragraphs>74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Calibri Light</vt:lpstr>
      <vt:lpstr>Arial</vt:lpstr>
      <vt:lpstr>Office Theme</vt:lpstr>
      <vt:lpstr>Splenic Lesions</vt:lpstr>
      <vt:lpstr>Introduction</vt:lpstr>
      <vt:lpstr>Splenic Anatomy</vt:lpstr>
      <vt:lpstr>Trauma</vt:lpstr>
      <vt:lpstr>Trauma</vt:lpstr>
      <vt:lpstr>Grading</vt:lpstr>
      <vt:lpstr>Angioempolization of the spleen</vt:lpstr>
      <vt:lpstr>Grading</vt:lpstr>
      <vt:lpstr>Laparotomy</vt:lpstr>
      <vt:lpstr>Infections</vt:lpstr>
      <vt:lpstr>Parasitic (Echinococcal) Cyst</vt:lpstr>
      <vt:lpstr>Parasitic (Echinococcal) Cyst</vt:lpstr>
      <vt:lpstr>Parasitic (Echinococcal) Cyst</vt:lpstr>
      <vt:lpstr>Benign vs Malignant</vt:lpstr>
      <vt:lpstr>PowerPoint Presentation</vt:lpstr>
      <vt:lpstr>Epithelial Cysts</vt:lpstr>
      <vt:lpstr>Epithelial Cysts</vt:lpstr>
      <vt:lpstr>Splenic Hemangioma (benign)</vt:lpstr>
      <vt:lpstr>Splenic Hemangioma</vt:lpstr>
      <vt:lpstr>PowerPoint Presentation</vt:lpstr>
      <vt:lpstr>Hand Assisted Laparoscopic splenectomy</vt:lpstr>
      <vt:lpstr>Variations of trochar sites</vt:lpstr>
      <vt:lpstr>PowerPoint Presentation</vt:lpstr>
      <vt:lpstr>PowerPoint Presentation</vt:lpstr>
      <vt:lpstr>PowerPoint Presentation</vt:lpstr>
      <vt:lpstr>PowerPoint Presentation</vt:lpstr>
      <vt:lpstr>Hamartoma (benign)</vt:lpstr>
      <vt:lpstr>Malignant </vt:lpstr>
      <vt:lpstr>Lymphoma</vt:lpstr>
      <vt:lpstr>Malignant</vt:lpstr>
      <vt:lpstr>Angiosarcoma</vt:lpstr>
      <vt:lpstr>Metastasis</vt:lpstr>
      <vt:lpstr>Conclusion</vt:lpstr>
      <vt:lpstr>Conclusion</vt:lpstr>
      <vt:lpstr>References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Splenic Lesions</dc:title>
  <dc:creator>max.coffeen@gmail.com</dc:creator>
  <cp:lastModifiedBy>max.coffeen@gmail.com</cp:lastModifiedBy>
  <cp:revision>19</cp:revision>
  <dcterms:created xsi:type="dcterms:W3CDTF">2023-10-12T00:55:02Z</dcterms:created>
  <dcterms:modified xsi:type="dcterms:W3CDTF">2023-10-12T13:04:08Z</dcterms:modified>
</cp:coreProperties>
</file>