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1" d="100"/>
          <a:sy n="71" d="100"/>
        </p:scale>
        <p:origin x="-1704" y="-104"/>
      </p:cViewPr>
      <p:guideLst>
        <p:guide orient="horz" pos="2138"/>
        <p:guide pos="28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1082-EACF-2B4A-A386-FC2B552475FD}" type="datetimeFigureOut">
              <a:rPr lang="en-US" smtClean="0"/>
              <a:t>6/26/17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52A2-E128-7F43-B6C3-E7FF8805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1082-EACF-2B4A-A386-FC2B552475FD}" type="datetimeFigureOut">
              <a:rPr lang="en-US" smtClean="0"/>
              <a:t>6/26/17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52A2-E128-7F43-B6C3-E7FF8805E5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1082-EACF-2B4A-A386-FC2B552475FD}" type="datetimeFigureOut">
              <a:rPr lang="en-US" smtClean="0"/>
              <a:t>6/26/17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52A2-E128-7F43-B6C3-E7FF8805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1082-EACF-2B4A-A386-FC2B552475FD}" type="datetimeFigureOut">
              <a:rPr lang="en-US" smtClean="0"/>
              <a:t>6/26/17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52A2-E128-7F43-B6C3-E7FF8805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1082-EACF-2B4A-A386-FC2B552475FD}" type="datetimeFigureOut">
              <a:rPr lang="en-US" smtClean="0"/>
              <a:t>6/26/17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52A2-E128-7F43-B6C3-E7FF8805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1082-EACF-2B4A-A386-FC2B552475FD}" type="datetimeFigureOut">
              <a:rPr lang="en-US" smtClean="0"/>
              <a:t>6/26/17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52A2-E128-7F43-B6C3-E7FF8805E53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1082-EACF-2B4A-A386-FC2B552475FD}" type="datetimeFigureOut">
              <a:rPr lang="en-US" smtClean="0"/>
              <a:t>6/26/17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52A2-E128-7F43-B6C3-E7FF8805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1082-EACF-2B4A-A386-FC2B552475FD}" type="datetimeFigureOut">
              <a:rPr lang="en-US" smtClean="0"/>
              <a:t>6/26/17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52A2-E128-7F43-B6C3-E7FF8805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1082-EACF-2B4A-A386-FC2B552475FD}" type="datetimeFigureOut">
              <a:rPr lang="en-US" smtClean="0"/>
              <a:t>6/26/17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52A2-E128-7F43-B6C3-E7FF8805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1082-EACF-2B4A-A386-FC2B552475FD}" type="datetimeFigureOut">
              <a:rPr lang="en-US" smtClean="0"/>
              <a:t>6/26/17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52A2-E128-7F43-B6C3-E7FF8805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1082-EACF-2B4A-A386-FC2B552475FD}" type="datetimeFigureOut">
              <a:rPr lang="en-US" smtClean="0"/>
              <a:t>6/26/17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52A2-E128-7F43-B6C3-E7FF8805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1082-EACF-2B4A-A386-FC2B552475FD}" type="datetimeFigureOut">
              <a:rPr lang="en-US" smtClean="0"/>
              <a:t>6/26/17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52A2-E128-7F43-B6C3-E7FF8805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F51082-EACF-2B4A-A386-FC2B552475FD}" type="datetimeFigureOut">
              <a:rPr lang="en-US" smtClean="0"/>
              <a:t>6/26/17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B4B852A2-E128-7F43-B6C3-E7FF8805E5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ference.medscape.com/viewpublication/526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Splenic Abscess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1512992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sz="3800" dirty="0" smtClean="0"/>
              <a:t>University of Arizona</a:t>
            </a:r>
            <a:endParaRPr lang="en-US" sz="3800" dirty="0"/>
          </a:p>
          <a:p>
            <a:r>
              <a:rPr lang="en-US" sz="3800" dirty="0" smtClean="0"/>
              <a:t>Surgery Rotation</a:t>
            </a:r>
          </a:p>
          <a:p>
            <a:endParaRPr lang="en-US" sz="3800" dirty="0"/>
          </a:p>
          <a:p>
            <a:r>
              <a:rPr lang="en-US" sz="3800" dirty="0" smtClean="0"/>
              <a:t>Alejandro Lencinas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966904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83622"/>
          </a:xfrm>
        </p:spPr>
        <p:txBody>
          <a:bodyPr/>
          <a:lstStyle/>
          <a:p>
            <a:r>
              <a:rPr lang="en-US" dirty="0" smtClean="0"/>
              <a:t>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Some contraindications for percutaneous drainage include:</a:t>
            </a:r>
          </a:p>
          <a:p>
            <a:endParaRPr lang="en-US" dirty="0"/>
          </a:p>
          <a:p>
            <a:pPr lvl="2"/>
            <a:r>
              <a:rPr lang="en-US" dirty="0" err="1"/>
              <a:t>Multiloculated</a:t>
            </a:r>
            <a:r>
              <a:rPr lang="en-US" dirty="0"/>
              <a:t> or debris-filled abscess</a:t>
            </a:r>
          </a:p>
          <a:p>
            <a:pPr lvl="2"/>
            <a:r>
              <a:rPr lang="en-US" dirty="0"/>
              <a:t>Multiple small abscesses</a:t>
            </a:r>
          </a:p>
          <a:p>
            <a:pPr lvl="2"/>
            <a:r>
              <a:rPr lang="en-US" dirty="0"/>
              <a:t>Uncontrollable coagulopathy</a:t>
            </a:r>
          </a:p>
          <a:p>
            <a:pPr lvl="2"/>
            <a:r>
              <a:rPr lang="en-US" dirty="0"/>
              <a:t>Poorly defined abscess on computed tomography (CT) or ultrasonography</a:t>
            </a:r>
          </a:p>
          <a:p>
            <a:pPr lvl="2"/>
            <a:r>
              <a:rPr lang="en-US" dirty="0"/>
              <a:t>Diffuse ascites</a:t>
            </a:r>
          </a:p>
          <a:p>
            <a:pPr lvl="2"/>
            <a:r>
              <a:rPr lang="en-US" dirty="0"/>
              <a:t>No safe route for drainage</a:t>
            </a:r>
          </a:p>
          <a:p>
            <a:pPr lvl="2"/>
            <a:r>
              <a:rPr lang="en-US" dirty="0"/>
              <a:t>Splenic abscesses secondary to spread from a contiguous process (</a:t>
            </a:r>
            <a:r>
              <a:rPr lang="en-US" dirty="0" err="1"/>
              <a:t>eg</a:t>
            </a:r>
            <a:r>
              <a:rPr lang="en-US" dirty="0"/>
              <a:t>, pancreatitis, perforated colon cancer)</a:t>
            </a:r>
          </a:p>
          <a:p>
            <a:pPr lvl="2"/>
            <a:r>
              <a:rPr lang="en-US" dirty="0"/>
              <a:t>Abscess rupture</a:t>
            </a:r>
          </a:p>
          <a:p>
            <a:pPr lvl="2"/>
            <a:r>
              <a:rPr lang="en-US" dirty="0"/>
              <a:t>A </a:t>
            </a:r>
            <a:r>
              <a:rPr lang="en-US" dirty="0" err="1"/>
              <a:t>phlegmonous</a:t>
            </a:r>
            <a:r>
              <a:rPr lang="en-US" dirty="0"/>
              <a:t> or poorly characterized lesion on CT or ultrasonography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87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96782"/>
            <a:ext cx="8042276" cy="818437"/>
          </a:xfrm>
        </p:spPr>
        <p:txBody>
          <a:bodyPr/>
          <a:lstStyle/>
          <a:p>
            <a:r>
              <a:rPr lang="en-US" dirty="0" smtClean="0"/>
              <a:t>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016947"/>
            <a:ext cx="8042276" cy="4928382"/>
          </a:xfrm>
        </p:spPr>
        <p:txBody>
          <a:bodyPr>
            <a:normAutofit/>
          </a:bodyPr>
          <a:lstStyle/>
          <a:p>
            <a:r>
              <a:rPr lang="en-US" dirty="0"/>
              <a:t>Surgery is reserved for patients who are stable and not amenable to percutaneous drainage</a:t>
            </a:r>
            <a:r>
              <a:rPr lang="en-US" dirty="0" smtClean="0"/>
              <a:t>.</a:t>
            </a:r>
          </a:p>
          <a:p>
            <a:r>
              <a:rPr lang="en-US" dirty="0"/>
              <a:t>Open or laparoscopic </a:t>
            </a:r>
            <a:r>
              <a:rPr lang="en-US" dirty="0" err="1"/>
              <a:t>splenectomy</a:t>
            </a:r>
            <a:endParaRPr lang="en-US" dirty="0"/>
          </a:p>
          <a:p>
            <a:pPr lvl="1"/>
            <a:r>
              <a:rPr lang="en-US" dirty="0" err="1"/>
              <a:t>Splenectomy</a:t>
            </a:r>
            <a:r>
              <a:rPr lang="en-US" dirty="0"/>
              <a:t> has long been considered the standard treatment of splenic </a:t>
            </a:r>
            <a:r>
              <a:rPr lang="en-US" dirty="0" smtClean="0"/>
              <a:t>abscess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pen </a:t>
            </a:r>
            <a:r>
              <a:rPr lang="en-US" dirty="0" err="1"/>
              <a:t>splenectomy</a:t>
            </a:r>
            <a:r>
              <a:rPr lang="en-US" dirty="0"/>
              <a:t> has a mortality of 0-17% and a morbidity of 28-43%.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3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01510"/>
          </a:xfrm>
        </p:spPr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66077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Patients with splenic abscess must be typed and screened, and massive blood transfusion must be anticipated</a:t>
            </a:r>
          </a:p>
          <a:p>
            <a:r>
              <a:rPr lang="en-US" dirty="0"/>
              <a:t>Prophylactic, broad-spectrum antibiotic coverage is essential</a:t>
            </a:r>
          </a:p>
          <a:p>
            <a:r>
              <a:rPr lang="en-US" dirty="0"/>
              <a:t>A nasogastric tube must be used to decompress the stomach </a:t>
            </a:r>
          </a:p>
          <a:p>
            <a:r>
              <a:rPr lang="en-US" dirty="0"/>
              <a:t>The risk of injury to the colon requires preoperative bowel preparation in nonemergency cases. </a:t>
            </a:r>
          </a:p>
          <a:p>
            <a:r>
              <a:rPr lang="en-US" dirty="0"/>
              <a:t>Administration of polyvalent vaccines must be </a:t>
            </a:r>
            <a:r>
              <a:rPr lang="en-US" dirty="0" smtClean="0"/>
              <a:t>planned</a:t>
            </a:r>
          </a:p>
          <a:p>
            <a:r>
              <a:rPr lang="en-US" dirty="0"/>
              <a:t>The operating room must be warm in order to decrease the risk of coagulopathy and wound infection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61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73064"/>
          </a:xfrm>
        </p:spPr>
        <p:txBody>
          <a:bodyPr/>
          <a:lstStyle/>
          <a:p>
            <a:r>
              <a:rPr lang="en-US" dirty="0" smtClean="0"/>
              <a:t>Procedure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 err="1"/>
              <a:t>splenectomy</a:t>
            </a:r>
            <a:r>
              <a:rPr lang="en-US" dirty="0"/>
              <a:t> can be performed through one of the following abdominal incisions:</a:t>
            </a:r>
          </a:p>
          <a:p>
            <a:pPr lvl="1"/>
            <a:r>
              <a:rPr lang="en-US" dirty="0"/>
              <a:t>Midline incision - This is preferred in adult patients by most surgeons because it provides easy access to all four quadrants</a:t>
            </a:r>
          </a:p>
          <a:p>
            <a:pPr lvl="1"/>
            <a:r>
              <a:rPr lang="en-US" dirty="0"/>
              <a:t>Left subcostal incision - This spares the rectus </a:t>
            </a:r>
            <a:r>
              <a:rPr lang="en-US" dirty="0" err="1"/>
              <a:t>abdominis</a:t>
            </a:r>
            <a:r>
              <a:rPr lang="en-US" dirty="0"/>
              <a:t> (Singleton) and is preferred in pediatric patients</a:t>
            </a:r>
          </a:p>
          <a:p>
            <a:pPr lvl="1"/>
            <a:r>
              <a:rPr lang="en-US" dirty="0" err="1"/>
              <a:t>Thoracoabdominal</a:t>
            </a:r>
            <a:r>
              <a:rPr lang="en-US" dirty="0"/>
              <a:t> incision - Rarely, this is required in cases where massive pleural involvement by the abscess necessitates open thoracic access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387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40514"/>
          </a:xfrm>
        </p:spPr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62746"/>
            <a:ext cx="8042276" cy="5581209"/>
          </a:xfrm>
        </p:spPr>
        <p:txBody>
          <a:bodyPr>
            <a:normAutofit fontScale="77500" lnSpcReduction="20000"/>
          </a:bodyPr>
          <a:lstStyle/>
          <a:p>
            <a:r>
              <a:rPr lang="en-US" sz="3900" dirty="0"/>
              <a:t>Complications of treated splenic abscesses </a:t>
            </a:r>
            <a:r>
              <a:rPr lang="en-US" sz="3900" dirty="0" smtClean="0"/>
              <a:t>can </a:t>
            </a:r>
            <a:r>
              <a:rPr lang="en-US" sz="3900" dirty="0"/>
              <a:t>include the following</a:t>
            </a:r>
            <a:r>
              <a:rPr lang="en-US" sz="3900" dirty="0" smtClean="0"/>
              <a:t>:</a:t>
            </a:r>
          </a:p>
          <a:p>
            <a:endParaRPr lang="en-US" sz="4500" dirty="0"/>
          </a:p>
          <a:p>
            <a:pPr lvl="1"/>
            <a:r>
              <a:rPr lang="en-US" sz="2900" dirty="0"/>
              <a:t>Life-threatening hemorrhage from the splenic parenchyma or </a:t>
            </a:r>
            <a:r>
              <a:rPr lang="en-US" sz="2900" dirty="0" err="1"/>
              <a:t>hilar</a:t>
            </a:r>
            <a:r>
              <a:rPr lang="en-US" sz="2900" dirty="0"/>
              <a:t> vessels</a:t>
            </a:r>
          </a:p>
          <a:p>
            <a:pPr lvl="1"/>
            <a:r>
              <a:rPr lang="en-US" sz="2900" dirty="0"/>
              <a:t>Pneumothorax</a:t>
            </a:r>
          </a:p>
          <a:p>
            <a:pPr lvl="1"/>
            <a:r>
              <a:rPr lang="en-US" sz="2900" dirty="0"/>
              <a:t>Left-side pleural effusion</a:t>
            </a:r>
          </a:p>
          <a:p>
            <a:pPr lvl="1"/>
            <a:r>
              <a:rPr lang="en-US" sz="2900" dirty="0" err="1"/>
              <a:t>Subphrenic</a:t>
            </a:r>
            <a:r>
              <a:rPr lang="en-US" sz="2900" dirty="0"/>
              <a:t> abscess</a:t>
            </a:r>
          </a:p>
          <a:p>
            <a:pPr lvl="1"/>
            <a:r>
              <a:rPr lang="en-US" sz="2900" dirty="0"/>
              <a:t>Perforation of the colon, stomach, or small intestine</a:t>
            </a:r>
          </a:p>
          <a:p>
            <a:pPr lvl="1"/>
            <a:r>
              <a:rPr lang="en-US" sz="2900" dirty="0"/>
              <a:t>Pancreatic </a:t>
            </a:r>
            <a:r>
              <a:rPr lang="en-US" sz="2900" dirty="0" err="1"/>
              <a:t>pseudocyst</a:t>
            </a:r>
            <a:r>
              <a:rPr lang="en-US" sz="2900" dirty="0"/>
              <a:t> or fistula</a:t>
            </a:r>
          </a:p>
          <a:p>
            <a:pPr lvl="1"/>
            <a:r>
              <a:rPr lang="en-US" sz="2900" dirty="0" err="1"/>
              <a:t>Postsplenectomy</a:t>
            </a:r>
            <a:r>
              <a:rPr lang="en-US" sz="2900" dirty="0"/>
              <a:t> </a:t>
            </a:r>
            <a:r>
              <a:rPr lang="en-US" sz="2900" dirty="0" smtClean="0"/>
              <a:t>thrombocytosis </a:t>
            </a:r>
            <a:r>
              <a:rPr lang="en-US" sz="2900" dirty="0"/>
              <a:t>(&gt;1,000,000/</a:t>
            </a:r>
            <a:r>
              <a:rPr lang="en-US" sz="2900" dirty="0" err="1"/>
              <a:t>uL</a:t>
            </a:r>
            <a:r>
              <a:rPr lang="en-US" sz="2900" dirty="0" smtClean="0"/>
              <a:t>)</a:t>
            </a:r>
            <a:endParaRPr lang="en-US" sz="2900" dirty="0"/>
          </a:p>
          <a:p>
            <a:pPr lvl="1"/>
            <a:r>
              <a:rPr lang="en-US" sz="2900" dirty="0"/>
              <a:t>Overwhelming, </a:t>
            </a:r>
            <a:r>
              <a:rPr lang="en-US" sz="2900" dirty="0" err="1"/>
              <a:t>postsplenectomy</a:t>
            </a:r>
            <a:r>
              <a:rPr lang="en-US" sz="2900" dirty="0"/>
              <a:t> sepsis</a:t>
            </a:r>
          </a:p>
          <a:p>
            <a:pPr lvl="1"/>
            <a:r>
              <a:rPr lang="en-US" sz="2900" dirty="0"/>
              <a:t>Atelectasis or </a:t>
            </a:r>
            <a:r>
              <a:rPr lang="en-US" sz="2900" dirty="0" smtClean="0"/>
              <a:t>pneumonia</a:t>
            </a:r>
          </a:p>
          <a:p>
            <a:pPr marL="349250" lvl="1" indent="0">
              <a:buNone/>
            </a:pPr>
            <a:endParaRPr lang="en-US" sz="29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2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Patients should undergo immunization against </a:t>
            </a:r>
            <a:r>
              <a:rPr lang="en-US" i="1" dirty="0"/>
              <a:t>Streptococcus </a:t>
            </a:r>
            <a:r>
              <a:rPr lang="en-US" i="1" dirty="0" err="1"/>
              <a:t>pneumoniae</a:t>
            </a:r>
            <a:r>
              <a:rPr lang="en-US" i="1" dirty="0"/>
              <a:t>, </a:t>
            </a:r>
            <a:r>
              <a:rPr lang="en-US" i="1" dirty="0" err="1"/>
              <a:t>Meningococcus</a:t>
            </a:r>
            <a:r>
              <a:rPr lang="en-US" i="1" dirty="0"/>
              <a:t>,</a:t>
            </a:r>
            <a:r>
              <a:rPr lang="en-US" dirty="0"/>
              <a:t> and </a:t>
            </a:r>
            <a:r>
              <a:rPr lang="en-US" i="1" dirty="0" err="1"/>
              <a:t>Haemophilus</a:t>
            </a:r>
            <a:r>
              <a:rPr lang="en-US" i="1" dirty="0"/>
              <a:t> </a:t>
            </a:r>
            <a:r>
              <a:rPr lang="en-US" i="1" dirty="0" err="1"/>
              <a:t>influenzae</a:t>
            </a:r>
            <a:r>
              <a:rPr lang="en-US" dirty="0"/>
              <a:t> type b. </a:t>
            </a:r>
          </a:p>
          <a:p>
            <a:r>
              <a:rPr lang="en-US" dirty="0"/>
              <a:t>The administration of oral antibiotics to </a:t>
            </a:r>
            <a:r>
              <a:rPr lang="en-US" dirty="0" err="1"/>
              <a:t>splenectomized</a:t>
            </a:r>
            <a:r>
              <a:rPr lang="en-US" dirty="0"/>
              <a:t> individuals is the mainstay of prophylaxis (and initial therapy). </a:t>
            </a:r>
          </a:p>
          <a:p>
            <a:r>
              <a:rPr lang="en-US" dirty="0"/>
              <a:t>Daily antibiotic prophylaxis and empiric antibiotic therapy for fever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859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Chang </a:t>
            </a:r>
            <a:r>
              <a:rPr lang="en-US" dirty="0"/>
              <a:t>KC, </a:t>
            </a:r>
            <a:r>
              <a:rPr lang="en-US" dirty="0" err="1"/>
              <a:t>Chuah</a:t>
            </a:r>
            <a:r>
              <a:rPr lang="en-US" dirty="0"/>
              <a:t> SK, </a:t>
            </a:r>
            <a:r>
              <a:rPr lang="en-US" dirty="0" err="1"/>
              <a:t>Changchien</a:t>
            </a:r>
            <a:r>
              <a:rPr lang="en-US" dirty="0"/>
              <a:t> CS, Tsai TL, Lu SN, Chiu YC, Chen YS, Wang CC, Lin JW, Lee CM, Hu TH. Clinical characteristics and prognostic factors of splenic abscess: A review of 67 cases in a single medical center of Taiwan. </a:t>
            </a:r>
            <a:r>
              <a:rPr lang="en-US" i="1" dirty="0"/>
              <a:t>World J </a:t>
            </a:r>
            <a:r>
              <a:rPr lang="en-US" i="1" dirty="0" err="1"/>
              <a:t>Gastroenterol</a:t>
            </a:r>
            <a:r>
              <a:rPr lang="en-US" dirty="0"/>
              <a:t> 2006; 12(3): 460-464</a:t>
            </a:r>
          </a:p>
          <a:p>
            <a:r>
              <a:rPr lang="en-US" dirty="0" err="1"/>
              <a:t>Westh</a:t>
            </a:r>
            <a:r>
              <a:rPr lang="en-US" dirty="0"/>
              <a:t>, H., E. </a:t>
            </a:r>
            <a:r>
              <a:rPr lang="en-US" dirty="0" err="1"/>
              <a:t>Reines</a:t>
            </a:r>
            <a:r>
              <a:rPr lang="en-US" dirty="0"/>
              <a:t>, and L. </a:t>
            </a:r>
            <a:r>
              <a:rPr lang="en-US" dirty="0" err="1"/>
              <a:t>Skibsted</a:t>
            </a:r>
            <a:r>
              <a:rPr lang="en-US" dirty="0"/>
              <a:t>, </a:t>
            </a:r>
            <a:r>
              <a:rPr lang="en-US" i="1" dirty="0"/>
              <a:t>Splenic abscesses: a review of 20 cases.</a:t>
            </a:r>
            <a:r>
              <a:rPr lang="en-US" dirty="0"/>
              <a:t> </a:t>
            </a:r>
            <a:r>
              <a:rPr lang="en-US" dirty="0" err="1"/>
              <a:t>Scand</a:t>
            </a:r>
            <a:r>
              <a:rPr lang="en-US" dirty="0"/>
              <a:t> J Infect Dis, 1990. </a:t>
            </a:r>
            <a:r>
              <a:rPr lang="en-US" b="1" dirty="0"/>
              <a:t>22</a:t>
            </a:r>
            <a:r>
              <a:rPr lang="en-US" dirty="0"/>
              <a:t>(5): p. 569-73.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Smyrniotis</a:t>
            </a:r>
            <a:r>
              <a:rPr lang="en-US" dirty="0"/>
              <a:t> V, </a:t>
            </a:r>
            <a:r>
              <a:rPr lang="en-US" dirty="0" err="1"/>
              <a:t>Kehagias</a:t>
            </a:r>
            <a:r>
              <a:rPr lang="en-US" dirty="0"/>
              <a:t> D, </a:t>
            </a:r>
            <a:r>
              <a:rPr lang="en-US" dirty="0" err="1"/>
              <a:t>Voros</a:t>
            </a:r>
            <a:r>
              <a:rPr lang="en-US" dirty="0"/>
              <a:t> D, Fotopoulos A, </a:t>
            </a:r>
            <a:r>
              <a:rPr lang="en-US" dirty="0" err="1"/>
              <a:t>Lambrou</a:t>
            </a:r>
            <a:r>
              <a:rPr lang="en-US" dirty="0"/>
              <a:t> A, </a:t>
            </a:r>
            <a:r>
              <a:rPr lang="en-US" dirty="0" err="1"/>
              <a:t>Kostopanagiotou</a:t>
            </a:r>
            <a:r>
              <a:rPr lang="en-US" dirty="0"/>
              <a:t> G, </a:t>
            </a:r>
            <a:r>
              <a:rPr lang="en-US" dirty="0" err="1"/>
              <a:t>Kostopanagiotou</a:t>
            </a:r>
            <a:r>
              <a:rPr lang="en-US" dirty="0"/>
              <a:t> E, Papadimitriou J, Splenic Abscess. Dig </a:t>
            </a:r>
            <a:r>
              <a:rPr lang="en-US" dirty="0" err="1"/>
              <a:t>Surg</a:t>
            </a:r>
            <a:r>
              <a:rPr lang="en-US" dirty="0"/>
              <a:t> 2000;17:354-357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Fotiadis C, </a:t>
            </a:r>
            <a:r>
              <a:rPr lang="en-US" dirty="0" err="1"/>
              <a:t>Lavranos</a:t>
            </a:r>
            <a:r>
              <a:rPr lang="en-US" dirty="0"/>
              <a:t> G, </a:t>
            </a:r>
            <a:r>
              <a:rPr lang="en-US" dirty="0" err="1"/>
              <a:t>Patapis</a:t>
            </a:r>
            <a:r>
              <a:rPr lang="en-US" dirty="0"/>
              <a:t> P, </a:t>
            </a:r>
            <a:r>
              <a:rPr lang="en-US" dirty="0" err="1"/>
              <a:t>Karatzas</a:t>
            </a:r>
            <a:r>
              <a:rPr lang="en-US" dirty="0"/>
              <a:t> G. Abscesses of the spleen: Report of three cases. </a:t>
            </a:r>
            <a:r>
              <a:rPr lang="en-US" i="1" dirty="0"/>
              <a:t>World J </a:t>
            </a:r>
            <a:r>
              <a:rPr lang="en-US" i="1" dirty="0" err="1"/>
              <a:t>Gastroenterol</a:t>
            </a:r>
            <a:r>
              <a:rPr lang="en-US" dirty="0"/>
              <a:t> 2008; 14(19): 3088-</a:t>
            </a:r>
            <a:r>
              <a:rPr lang="en-US" dirty="0" smtClean="0"/>
              <a:t>3091</a:t>
            </a:r>
          </a:p>
          <a:p>
            <a:r>
              <a:rPr lang="en-US" dirty="0" err="1"/>
              <a:t>Klimpel</a:t>
            </a:r>
            <a:r>
              <a:rPr lang="en-US" dirty="0"/>
              <a:t>, V. </a:t>
            </a:r>
            <a:r>
              <a:rPr lang="en-US" dirty="0" err="1"/>
              <a:t>Chirurg</a:t>
            </a:r>
            <a:r>
              <a:rPr lang="en-US" dirty="0"/>
              <a:t> (2004) 75: 80. doi:10.1007/s00104-003-0796-2</a:t>
            </a:r>
          </a:p>
          <a:p>
            <a:r>
              <a:rPr lang="en-US" dirty="0"/>
              <a:t>Utility of ultrasound-guided fine-needle aspiration in splenic lesions.</a:t>
            </a:r>
          </a:p>
          <a:p>
            <a:r>
              <a:rPr lang="en-US" b="1" u="sng" dirty="0">
                <a:hlinkClick r:id="rId2"/>
              </a:rPr>
              <a:t>Diagn Cytopathol.  2013; 41(12):1038-42</a:t>
            </a:r>
            <a:r>
              <a:rPr lang="en-US" b="1" dirty="0"/>
              <a:t> (ISSN: 1097-0339)</a:t>
            </a:r>
            <a:r>
              <a:rPr lang="en-US" dirty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217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868521"/>
            <a:ext cx="8042276" cy="4343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Splenic abscess is a rare entity, with a reported frequency of 0.05-0.7%.</a:t>
            </a:r>
          </a:p>
          <a:p>
            <a:r>
              <a:rPr lang="en-US" dirty="0"/>
              <a:t>M</a:t>
            </a:r>
            <a:r>
              <a:rPr lang="en-US" dirty="0" smtClean="0"/>
              <a:t>ortality </a:t>
            </a:r>
            <a:r>
              <a:rPr lang="en-US" dirty="0"/>
              <a:t>is still high, up to 47%, and has the potential to reach 100% among patients who do not receive antibiotic treatment.</a:t>
            </a:r>
          </a:p>
          <a:p>
            <a:r>
              <a:rPr lang="en-US" dirty="0"/>
              <a:t>Appropriate management can lower mortality to less than 10%.</a:t>
            </a:r>
          </a:p>
          <a:p>
            <a:r>
              <a:rPr lang="en-US" dirty="0"/>
              <a:t>Widespread use of imaging methods (</a:t>
            </a:r>
            <a:r>
              <a:rPr lang="en-US" dirty="0" err="1"/>
              <a:t>eg</a:t>
            </a:r>
            <a:r>
              <a:rPr lang="en-US" dirty="0"/>
              <a:t>, CT and US) has facilitated early diagnosis and guided treatment.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138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850633"/>
            <a:ext cx="8042276" cy="4343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normal adult spleen weighs up to 150 g</a:t>
            </a:r>
          </a:p>
          <a:p>
            <a:r>
              <a:rPr lang="en-US" dirty="0"/>
              <a:t>M</a:t>
            </a:r>
            <a:r>
              <a:rPr lang="en-US" dirty="0" smtClean="0"/>
              <a:t>easures </a:t>
            </a:r>
            <a:r>
              <a:rPr lang="en-US" dirty="0"/>
              <a:t>4 × 7 × 11 </a:t>
            </a:r>
            <a:r>
              <a:rPr lang="en-US" dirty="0" smtClean="0"/>
              <a:t>cm</a:t>
            </a:r>
          </a:p>
          <a:p>
            <a:r>
              <a:rPr lang="en-US" dirty="0"/>
              <a:t>The spleen lies beneath the left </a:t>
            </a:r>
            <a:r>
              <a:rPr lang="en-US" dirty="0" err="1"/>
              <a:t>hemidiaphragm</a:t>
            </a:r>
            <a:r>
              <a:rPr lang="en-US" dirty="0"/>
              <a:t> and is attached to the stomach, left kidney, and </a:t>
            </a:r>
            <a:r>
              <a:rPr lang="en-US" dirty="0" smtClean="0"/>
              <a:t>diaphragm</a:t>
            </a:r>
          </a:p>
          <a:p>
            <a:r>
              <a:rPr lang="en-US" dirty="0" err="1"/>
              <a:t>G</a:t>
            </a:r>
            <a:r>
              <a:rPr lang="en-US" dirty="0" err="1" smtClean="0"/>
              <a:t>astrosplenic</a:t>
            </a:r>
            <a:r>
              <a:rPr lang="en-US" dirty="0"/>
              <a:t>, </a:t>
            </a:r>
            <a:r>
              <a:rPr lang="en-US" dirty="0" err="1"/>
              <a:t>lienorenal</a:t>
            </a:r>
            <a:r>
              <a:rPr lang="en-US" dirty="0"/>
              <a:t>, and </a:t>
            </a:r>
            <a:r>
              <a:rPr lang="en-US" dirty="0" err="1"/>
              <a:t>phrenolienal</a:t>
            </a:r>
            <a:r>
              <a:rPr lang="en-US" dirty="0"/>
              <a:t> </a:t>
            </a:r>
            <a:r>
              <a:rPr lang="en-US" dirty="0" smtClean="0"/>
              <a:t>ligaments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largest single accumulation of lymphoid tissue in the body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968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32792"/>
            <a:ext cx="8042276" cy="679518"/>
          </a:xfrm>
        </p:spPr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49747"/>
            <a:ext cx="8042276" cy="503643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Splenic abscesses have diverse </a:t>
            </a:r>
            <a:r>
              <a:rPr lang="en-US" dirty="0" smtClean="0"/>
              <a:t>etiologies:</a:t>
            </a:r>
          </a:p>
          <a:p>
            <a:pPr lvl="1"/>
            <a:r>
              <a:rPr lang="en-US" dirty="0" err="1" smtClean="0"/>
              <a:t>Hematogenous</a:t>
            </a:r>
            <a:r>
              <a:rPr lang="en-US" dirty="0" smtClean="0"/>
              <a:t> </a:t>
            </a:r>
            <a:r>
              <a:rPr lang="en-US" dirty="0"/>
              <a:t>spread originating from an infective </a:t>
            </a:r>
            <a:r>
              <a:rPr lang="en-US" dirty="0" smtClean="0"/>
              <a:t>endocarditis ( IV drug use)</a:t>
            </a:r>
          </a:p>
          <a:p>
            <a:pPr lvl="1"/>
            <a:r>
              <a:rPr lang="en-US" dirty="0"/>
              <a:t>Other infective sources include typhoid, paratyphoid, malaria, urinary tract infection, pneumonias, osteomyelitis, otitis, </a:t>
            </a:r>
            <a:r>
              <a:rPr lang="en-US" dirty="0" err="1"/>
              <a:t>mastoiditis</a:t>
            </a:r>
            <a:r>
              <a:rPr lang="en-US" dirty="0"/>
              <a:t>, and pelvic infections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Aerobes</a:t>
            </a:r>
            <a:endParaRPr lang="en-US" dirty="0"/>
          </a:p>
          <a:p>
            <a:pPr lvl="1"/>
            <a:r>
              <a:rPr lang="en-US" dirty="0"/>
              <a:t>Gram-positive </a:t>
            </a:r>
            <a:r>
              <a:rPr lang="en-US" dirty="0" err="1"/>
              <a:t>cocci</a:t>
            </a:r>
            <a:r>
              <a:rPr lang="en-US" dirty="0"/>
              <a:t> (</a:t>
            </a:r>
            <a:r>
              <a:rPr lang="en-US" i="1" dirty="0"/>
              <a:t>Streptococcus</a:t>
            </a:r>
            <a:r>
              <a:rPr lang="en-US" dirty="0"/>
              <a:t>,</a:t>
            </a:r>
            <a:r>
              <a:rPr lang="en-US" baseline="30000" dirty="0"/>
              <a:t>  </a:t>
            </a:r>
            <a:r>
              <a:rPr lang="en-US" i="1" dirty="0"/>
              <a:t>Staphylococcus, </a:t>
            </a:r>
            <a:r>
              <a:rPr lang="en-US" dirty="0"/>
              <a:t>and </a:t>
            </a:r>
            <a:r>
              <a:rPr lang="en-US" i="1" dirty="0"/>
              <a:t>Enterococcus)</a:t>
            </a:r>
            <a:endParaRPr lang="en-US" dirty="0"/>
          </a:p>
          <a:p>
            <a:pPr lvl="1"/>
            <a:r>
              <a:rPr lang="en-US" dirty="0"/>
              <a:t>Gram-negative bacilli ( </a:t>
            </a:r>
            <a:r>
              <a:rPr lang="en-US" i="1" dirty="0"/>
              <a:t>Escherichia coli, </a:t>
            </a:r>
            <a:r>
              <a:rPr lang="en-US" i="1" dirty="0" err="1"/>
              <a:t>Klebsiella</a:t>
            </a:r>
            <a:r>
              <a:rPr lang="en-US" i="1" dirty="0"/>
              <a:t> </a:t>
            </a:r>
            <a:r>
              <a:rPr lang="en-US" i="1" dirty="0" err="1"/>
              <a:t>pneumoniae</a:t>
            </a:r>
            <a:r>
              <a:rPr lang="en-US" i="1" dirty="0"/>
              <a:t>, </a:t>
            </a:r>
            <a:r>
              <a:rPr lang="en-US" i="1" dirty="0" err="1"/>
              <a:t>Proteus,Pseudomonas</a:t>
            </a:r>
            <a:r>
              <a:rPr lang="en-US" dirty="0"/>
              <a:t>, and </a:t>
            </a:r>
            <a:r>
              <a:rPr lang="en-US" i="1" dirty="0"/>
              <a:t>Salmonella</a:t>
            </a:r>
            <a:r>
              <a:rPr lang="en-US" dirty="0" smtClean="0"/>
              <a:t>)</a:t>
            </a:r>
          </a:p>
          <a:p>
            <a:pPr marL="349250" lvl="1" indent="0">
              <a:buNone/>
            </a:pPr>
            <a:endParaRPr lang="en-US" dirty="0"/>
          </a:p>
          <a:p>
            <a:r>
              <a:rPr lang="en-US" dirty="0"/>
              <a:t>Anaerobes</a:t>
            </a:r>
          </a:p>
          <a:p>
            <a:pPr lvl="1"/>
            <a:r>
              <a:rPr lang="en-US" i="1" dirty="0" err="1"/>
              <a:t>Peptostreptococcus</a:t>
            </a:r>
            <a:r>
              <a:rPr lang="en-US" i="1" dirty="0"/>
              <a:t>, </a:t>
            </a:r>
            <a:r>
              <a:rPr lang="en-US" i="1" dirty="0" err="1"/>
              <a:t>Bacteroides</a:t>
            </a:r>
            <a:r>
              <a:rPr lang="en-US" i="1" dirty="0"/>
              <a:t>, </a:t>
            </a:r>
            <a:r>
              <a:rPr lang="en-US" i="1" dirty="0" err="1"/>
              <a:t>Fusobacterium,Clostridium</a:t>
            </a:r>
            <a:r>
              <a:rPr lang="en-US" i="1" dirty="0"/>
              <a:t>, </a:t>
            </a:r>
            <a:r>
              <a:rPr lang="en-US" dirty="0"/>
              <a:t>and </a:t>
            </a:r>
            <a:r>
              <a:rPr lang="en-US" i="1" dirty="0" err="1"/>
              <a:t>Propionibacterium</a:t>
            </a:r>
            <a:r>
              <a:rPr lang="en-US" i="1" dirty="0"/>
              <a:t> </a:t>
            </a:r>
            <a:r>
              <a:rPr lang="en-US" i="1" dirty="0" smtClean="0"/>
              <a:t>acnes</a:t>
            </a:r>
          </a:p>
          <a:p>
            <a:pPr lvl="1"/>
            <a:endParaRPr lang="en-US" i="1" dirty="0"/>
          </a:p>
          <a:p>
            <a:pPr lvl="1"/>
            <a:r>
              <a:rPr lang="en-US" dirty="0" err="1"/>
              <a:t>Polymicrobial</a:t>
            </a:r>
            <a:r>
              <a:rPr lang="en-US" dirty="0"/>
              <a:t> (up to 50% of cases)</a:t>
            </a:r>
          </a:p>
          <a:p>
            <a:pPr lvl="1"/>
            <a:endParaRPr lang="en-US" i="1" dirty="0" smtClean="0"/>
          </a:p>
          <a:p>
            <a:pPr marL="349250" lvl="1" indent="0">
              <a:buNone/>
            </a:pPr>
            <a:endParaRPr lang="en-US" dirty="0" smtClean="0"/>
          </a:p>
          <a:p>
            <a:pPr lvl="1"/>
            <a:endParaRPr lang="en-US" i="1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20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33183"/>
          </a:xfrm>
        </p:spPr>
        <p:txBody>
          <a:bodyPr/>
          <a:lstStyle/>
          <a:p>
            <a:r>
              <a:rPr lang="en-US" dirty="0"/>
              <a:t>Etiology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13993"/>
            <a:ext cx="8042276" cy="4343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Fungi - </a:t>
            </a:r>
            <a:r>
              <a:rPr lang="en-US" i="1" dirty="0"/>
              <a:t>Candida</a:t>
            </a:r>
            <a:endParaRPr lang="en-US" dirty="0"/>
          </a:p>
          <a:p>
            <a:r>
              <a:rPr lang="en-US" dirty="0"/>
              <a:t>Unusual flora - </a:t>
            </a:r>
            <a:r>
              <a:rPr lang="en-US" i="1" dirty="0" err="1"/>
              <a:t>Burkholderia</a:t>
            </a:r>
            <a:r>
              <a:rPr lang="en-US" i="1" dirty="0"/>
              <a:t> </a:t>
            </a:r>
            <a:r>
              <a:rPr lang="en-US" i="1" dirty="0" err="1"/>
              <a:t>pseudomallei</a:t>
            </a:r>
            <a:r>
              <a:rPr lang="en-US" dirty="0"/>
              <a:t> (occasionally reported in </a:t>
            </a:r>
            <a:r>
              <a:rPr lang="en-US" dirty="0" err="1"/>
              <a:t>melioidosis</a:t>
            </a:r>
            <a:r>
              <a:rPr lang="en-US" dirty="0"/>
              <a:t>); </a:t>
            </a:r>
            <a:r>
              <a:rPr lang="en-US" dirty="0" err="1"/>
              <a:t>actinomycetes</a:t>
            </a:r>
            <a:r>
              <a:rPr lang="en-US" dirty="0"/>
              <a:t> and mycobacteria (most typically seen in immunosuppressed patients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Splenic infarction from systemic disorders, such as </a:t>
            </a:r>
            <a:r>
              <a:rPr lang="en-US" dirty="0" err="1"/>
              <a:t>hemoglobinopathies</a:t>
            </a:r>
            <a:r>
              <a:rPr lang="en-US" dirty="0"/>
              <a:t> (sickle cell disease)</a:t>
            </a:r>
          </a:p>
          <a:p>
            <a:r>
              <a:rPr lang="en-US" dirty="0" smtClean="0"/>
              <a:t>Splenic trauma</a:t>
            </a:r>
          </a:p>
          <a:p>
            <a:r>
              <a:rPr lang="en-US" dirty="0" smtClean="0"/>
              <a:t>Leukemia</a:t>
            </a:r>
          </a:p>
          <a:p>
            <a:r>
              <a:rPr lang="en-US" dirty="0"/>
              <a:t>Polycythemia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795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65733"/>
          </a:xfrm>
        </p:spPr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21320"/>
            <a:ext cx="8042276" cy="4964875"/>
          </a:xfrm>
        </p:spPr>
        <p:txBody>
          <a:bodyPr>
            <a:normAutofit fontScale="92500"/>
          </a:bodyPr>
          <a:lstStyle/>
          <a:p>
            <a:r>
              <a:rPr lang="en-US" dirty="0"/>
              <a:t>The history and physical examination are not sufficiently reliable to make the diagnosis of splenic abscess</a:t>
            </a:r>
          </a:p>
          <a:p>
            <a:r>
              <a:rPr lang="en-US" dirty="0"/>
              <a:t>However, information derived from the history and physical examination can suggest </a:t>
            </a:r>
            <a:r>
              <a:rPr lang="en-US" dirty="0" smtClean="0"/>
              <a:t>the </a:t>
            </a:r>
            <a:r>
              <a:rPr lang="en-US" dirty="0"/>
              <a:t>diagnosis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Fever </a:t>
            </a:r>
            <a:r>
              <a:rPr lang="en-US" dirty="0"/>
              <a:t>(&gt;90%) can be moderate, continuous, intermittent, or even absent</a:t>
            </a:r>
          </a:p>
          <a:p>
            <a:pPr lvl="1"/>
            <a:r>
              <a:rPr lang="en-US" dirty="0"/>
              <a:t>Abdominal pain (&gt;60%) typically occurs suddenly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nvolvement </a:t>
            </a:r>
            <a:r>
              <a:rPr lang="en-US" dirty="0"/>
              <a:t>of the diaphragmatic pleura can cause shoulder </a:t>
            </a:r>
            <a:r>
              <a:rPr lang="en-US" dirty="0" smtClean="0"/>
              <a:t>pain</a:t>
            </a:r>
          </a:p>
          <a:p>
            <a:pPr lvl="1"/>
            <a:r>
              <a:rPr lang="en-US" dirty="0" err="1"/>
              <a:t>Pleuritic</a:t>
            </a:r>
            <a:r>
              <a:rPr lang="en-US" dirty="0"/>
              <a:t> chest pain around the left lung base (&gt;15%), which can be aggravated by coughing or forced expiration</a:t>
            </a:r>
          </a:p>
          <a:p>
            <a:pPr lvl="1"/>
            <a:r>
              <a:rPr lang="en-US" dirty="0"/>
              <a:t>General </a:t>
            </a:r>
            <a:r>
              <a:rPr lang="en-US" dirty="0" smtClean="0"/>
              <a:t>malaise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264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Abdominal tenderness (&gt;50% of cases) </a:t>
            </a:r>
            <a:r>
              <a:rPr lang="en-US" dirty="0" smtClean="0"/>
              <a:t>that can </a:t>
            </a:r>
            <a:r>
              <a:rPr lang="en-US" dirty="0"/>
              <a:t>be accompanied by muscle guarding in the left upper </a:t>
            </a:r>
            <a:r>
              <a:rPr lang="en-US" dirty="0" smtClean="0"/>
              <a:t>quadrant</a:t>
            </a:r>
          </a:p>
          <a:p>
            <a:r>
              <a:rPr lang="en-US" dirty="0"/>
              <a:t>E</a:t>
            </a:r>
            <a:r>
              <a:rPr lang="en-US" dirty="0" smtClean="0"/>
              <a:t>dema </a:t>
            </a:r>
            <a:r>
              <a:rPr lang="en-US" dirty="0"/>
              <a:t>of the soft tissues overlying the </a:t>
            </a:r>
            <a:r>
              <a:rPr lang="en-US" dirty="0" smtClean="0"/>
              <a:t>spleen</a:t>
            </a:r>
            <a:endParaRPr lang="en-US" dirty="0"/>
          </a:p>
          <a:p>
            <a:r>
              <a:rPr lang="en-US" dirty="0" err="1"/>
              <a:t>Costovertebral</a:t>
            </a:r>
            <a:r>
              <a:rPr lang="en-US" dirty="0"/>
              <a:t> tenderness</a:t>
            </a:r>
          </a:p>
          <a:p>
            <a:r>
              <a:rPr lang="en-US" dirty="0"/>
              <a:t>Splenomegaly (&lt;50%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Chest findings are nonspecific and reportedly include:</a:t>
            </a:r>
          </a:p>
          <a:p>
            <a:pPr lvl="1"/>
            <a:r>
              <a:rPr lang="en-US" dirty="0"/>
              <a:t>Dullness at the left lung base (&gt;30%)</a:t>
            </a:r>
          </a:p>
          <a:p>
            <a:pPr lvl="1"/>
            <a:r>
              <a:rPr lang="en-US" dirty="0"/>
              <a:t>Left basilar </a:t>
            </a:r>
            <a:r>
              <a:rPr lang="en-US" dirty="0" err="1"/>
              <a:t>rales</a:t>
            </a:r>
            <a:r>
              <a:rPr lang="en-US" dirty="0"/>
              <a:t> (&gt;21%)</a:t>
            </a:r>
          </a:p>
          <a:p>
            <a:pPr lvl="1"/>
            <a:r>
              <a:rPr lang="en-US" dirty="0"/>
              <a:t>Elevation of the left </a:t>
            </a:r>
            <a:r>
              <a:rPr lang="en-US" dirty="0" err="1"/>
              <a:t>hemidiaphragm</a:t>
            </a:r>
            <a:r>
              <a:rPr lang="en-US" dirty="0"/>
              <a:t> (&gt;15%)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89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complete blood count (CBC) demonstrates leukocytosis (white blood cell [WBC] count, &gt;20,000/</a:t>
            </a:r>
            <a:r>
              <a:rPr lang="en-US" dirty="0" err="1"/>
              <a:t>μL</a:t>
            </a:r>
            <a:r>
              <a:rPr lang="en-US" dirty="0"/>
              <a:t>)</a:t>
            </a:r>
          </a:p>
          <a:p>
            <a:r>
              <a:rPr lang="en-US" dirty="0"/>
              <a:t>Recurrent positive blood cultures can further suggest the diagnosis</a:t>
            </a:r>
          </a:p>
          <a:p>
            <a:r>
              <a:rPr lang="en-US" dirty="0"/>
              <a:t>X-ray</a:t>
            </a:r>
          </a:p>
          <a:p>
            <a:pPr lvl="1"/>
            <a:r>
              <a:rPr lang="en-US" dirty="0"/>
              <a:t>Abnormal chest radiograph findings (most patients)</a:t>
            </a:r>
          </a:p>
          <a:p>
            <a:pPr lvl="1"/>
            <a:r>
              <a:rPr lang="en-US" dirty="0"/>
              <a:t>Elevated left </a:t>
            </a:r>
            <a:r>
              <a:rPr lang="en-US" dirty="0" err="1"/>
              <a:t>hemidiaphragm</a:t>
            </a:r>
            <a:r>
              <a:rPr lang="en-US" dirty="0"/>
              <a:t> (&gt;30%)</a:t>
            </a:r>
          </a:p>
          <a:p>
            <a:pPr lvl="1"/>
            <a:r>
              <a:rPr lang="en-US" dirty="0"/>
              <a:t>Pleural effusion (&gt;20%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Ultrasound</a:t>
            </a:r>
          </a:p>
          <a:p>
            <a:r>
              <a:rPr lang="en-US" dirty="0" smtClean="0"/>
              <a:t>CT scanning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930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12068"/>
          </a:xfrm>
        </p:spPr>
        <p:txBody>
          <a:bodyPr/>
          <a:lstStyle/>
          <a:p>
            <a:r>
              <a:rPr lang="en-US" dirty="0" smtClean="0"/>
              <a:t>Diagnostic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93755"/>
            <a:ext cx="8042276" cy="4343400"/>
          </a:xfrm>
        </p:spPr>
        <p:txBody>
          <a:bodyPr/>
          <a:lstStyle/>
          <a:p>
            <a:r>
              <a:rPr lang="en-US" dirty="0"/>
              <a:t>Diagnostic percutaneous aspiration guided by ultrasonography or CT</a:t>
            </a:r>
          </a:p>
          <a:p>
            <a:r>
              <a:rPr lang="en-US" dirty="0"/>
              <a:t>Both are useful in helping to confirm the diagnosis of splenic abscess and in providing a specimen for bacteriology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56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631</TotalTime>
  <Words>786</Words>
  <Application>Microsoft Macintosh PowerPoint</Application>
  <PresentationFormat>On-screen Show (4:3)</PresentationFormat>
  <Paragraphs>131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Breeze</vt:lpstr>
      <vt:lpstr>Splenic Abscess </vt:lpstr>
      <vt:lpstr>Background</vt:lpstr>
      <vt:lpstr>Anatomy</vt:lpstr>
      <vt:lpstr>Etiology</vt:lpstr>
      <vt:lpstr>Etiology</vt:lpstr>
      <vt:lpstr>Clinical Presentation</vt:lpstr>
      <vt:lpstr>Physical Examination</vt:lpstr>
      <vt:lpstr>Work-Up</vt:lpstr>
      <vt:lpstr>Diagnostic Procedures</vt:lpstr>
      <vt:lpstr>Contraindications</vt:lpstr>
      <vt:lpstr>Surgery</vt:lpstr>
      <vt:lpstr>Considerations</vt:lpstr>
      <vt:lpstr>Procedure Details</vt:lpstr>
      <vt:lpstr>Complications</vt:lpstr>
      <vt:lpstr>Long Term Care</vt:lpstr>
      <vt:lpstr>Refernce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Splenic Abscess </dc:title>
  <dc:creator>Ray Runyan</dc:creator>
  <cp:lastModifiedBy>Ray Runyan</cp:lastModifiedBy>
  <cp:revision>17</cp:revision>
  <dcterms:created xsi:type="dcterms:W3CDTF">2017-06-27T03:52:40Z</dcterms:created>
  <dcterms:modified xsi:type="dcterms:W3CDTF">2017-06-27T14:24:14Z</dcterms:modified>
</cp:coreProperties>
</file>