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2" r:id="rId4"/>
    <p:sldId id="263" r:id="rId5"/>
    <p:sldId id="264" r:id="rId6"/>
    <p:sldId id="265" r:id="rId7"/>
    <p:sldId id="276" r:id="rId8"/>
    <p:sldId id="268" r:id="rId9"/>
    <p:sldId id="266" r:id="rId10"/>
    <p:sldId id="272" r:id="rId11"/>
    <p:sldId id="267" r:id="rId12"/>
    <p:sldId id="269" r:id="rId13"/>
    <p:sldId id="270" r:id="rId14"/>
    <p:sldId id="271" r:id="rId15"/>
    <p:sldId id="261" r:id="rId16"/>
    <p:sldId id="258" r:id="rId17"/>
    <p:sldId id="257" r:id="rId18"/>
    <p:sldId id="273" r:id="rId19"/>
    <p:sldId id="274" r:id="rId20"/>
    <p:sldId id="275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-96" y="-1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Small Bowel Obstruction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Lorin Mowrey, MS3</a:t>
            </a:r>
            <a:endParaRPr lang="en-US" dirty="0"/>
          </a:p>
        </p:txBody>
      </p:sp>
      <p:pic>
        <p:nvPicPr>
          <p:cNvPr id="4" name="Picture 6" descr="http://nch.adam.com/graphics/images/en/71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78" y="2008725"/>
            <a:ext cx="4373979" cy="34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689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vs. Partial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428" y="1439913"/>
            <a:ext cx="6057503" cy="44931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 gas or stool passing from the rectum indicates complete. </a:t>
            </a:r>
          </a:p>
          <a:p>
            <a:pPr lvl="1"/>
            <a:r>
              <a:rPr lang="en-US" dirty="0" smtClean="0"/>
              <a:t>More likely to lead to ischemia, necrosis and perforation. </a:t>
            </a:r>
          </a:p>
          <a:p>
            <a:pPr lvl="1"/>
            <a:r>
              <a:rPr lang="en-US" dirty="0" smtClean="0"/>
              <a:t>Remember: for 12 </a:t>
            </a:r>
            <a:r>
              <a:rPr lang="en-US" dirty="0" smtClean="0">
                <a:sym typeface="Wingdings"/>
              </a:rPr>
              <a:t> 24 hours after complete SBO, distal bowel can continue to decompress and pass remaining contents. </a:t>
            </a:r>
          </a:p>
          <a:p>
            <a:pPr lvl="1"/>
            <a:r>
              <a:rPr lang="en-US" dirty="0" smtClean="0">
                <a:sym typeface="Wingdings"/>
              </a:rPr>
              <a:t>Distal bowel will have no stool, flatus or fluid compared to proximal bowel. </a:t>
            </a:r>
          </a:p>
          <a:p>
            <a:r>
              <a:rPr lang="en-US" dirty="0" smtClean="0">
                <a:sym typeface="Wingdings"/>
              </a:rPr>
              <a:t>Closed-loop is a special type of complete obstruction.</a:t>
            </a:r>
          </a:p>
          <a:p>
            <a:pPr lvl="1"/>
            <a:r>
              <a:rPr lang="en-US" dirty="0" smtClean="0">
                <a:sym typeface="Wingdings"/>
              </a:rPr>
              <a:t>Segment of intestines is obstructed in 2 areas w/ no proximal or distal outlet.</a:t>
            </a:r>
          </a:p>
          <a:p>
            <a:pPr lvl="1"/>
            <a:r>
              <a:rPr lang="en-US" dirty="0" smtClean="0">
                <a:sym typeface="Wingdings"/>
              </a:rPr>
              <a:t>More difficult to recognize on imaging.</a:t>
            </a:r>
            <a:endParaRPr lang="en-US" dirty="0"/>
          </a:p>
        </p:txBody>
      </p:sp>
      <p:pic>
        <p:nvPicPr>
          <p:cNvPr id="4" name="Picture 3" descr="2080b02ec030c2dc3126c3abe4a26b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02" y="166499"/>
            <a:ext cx="2834409" cy="3867287"/>
          </a:xfrm>
          <a:prstGeom prst="rect">
            <a:avLst/>
          </a:prstGeom>
        </p:spPr>
      </p:pic>
      <p:pic>
        <p:nvPicPr>
          <p:cNvPr id="5" name="Picture 4" descr="pathopyshiology-of-intestinal-obstruction-chirantan-mandal-medical-college-kolkata-6-6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960" y="4034250"/>
            <a:ext cx="3761070" cy="282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3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88728"/>
            <a:ext cx="8946541" cy="4759671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Acute SBO</a:t>
            </a:r>
          </a:p>
          <a:p>
            <a:pPr lvl="1"/>
            <a:r>
              <a:rPr lang="en-US" dirty="0" smtClean="0"/>
              <a:t>Can be partial or complete.</a:t>
            </a:r>
          </a:p>
          <a:p>
            <a:pPr lvl="1"/>
            <a:r>
              <a:rPr lang="en-US" dirty="0" smtClean="0"/>
              <a:t>Abrupt pain onset, n/v, cramping abdomen distension. </a:t>
            </a:r>
          </a:p>
          <a:p>
            <a:pPr lvl="2"/>
            <a:r>
              <a:rPr lang="en-US" dirty="0" smtClean="0"/>
              <a:t>Pain often described as “</a:t>
            </a:r>
            <a:r>
              <a:rPr lang="en-US" dirty="0" err="1" smtClean="0"/>
              <a:t>periumbilical</a:t>
            </a:r>
            <a:r>
              <a:rPr lang="en-US" dirty="0"/>
              <a:t> </a:t>
            </a:r>
            <a:r>
              <a:rPr lang="en-US" dirty="0" smtClean="0"/>
              <a:t>and paroxysmal cramping q4-5mins.</a:t>
            </a:r>
          </a:p>
          <a:p>
            <a:pPr lvl="2"/>
            <a:r>
              <a:rPr lang="en-US" dirty="0" smtClean="0"/>
              <a:t>Pain that progresses from cramping to more focal and constant may indicate worsening and new peritoneal irritation (2/2 ischemia or bowel necrosis). </a:t>
            </a:r>
          </a:p>
          <a:p>
            <a:pPr lvl="2"/>
            <a:r>
              <a:rPr lang="en-US" dirty="0" smtClean="0"/>
              <a:t>Decreased PO intake!</a:t>
            </a:r>
          </a:p>
          <a:p>
            <a:pPr lvl="1"/>
            <a:r>
              <a:rPr lang="en-US" dirty="0" smtClean="0"/>
              <a:t>No stool or flatus passing (obstipation).</a:t>
            </a:r>
          </a:p>
          <a:p>
            <a:r>
              <a:rPr lang="en-US" sz="2600" dirty="0" smtClean="0"/>
              <a:t>Chronic SBO </a:t>
            </a:r>
          </a:p>
          <a:p>
            <a:pPr lvl="1"/>
            <a:r>
              <a:rPr lang="en-US" dirty="0" smtClean="0"/>
              <a:t>Partial</a:t>
            </a:r>
          </a:p>
          <a:p>
            <a:pPr lvl="1"/>
            <a:r>
              <a:rPr lang="en-US" dirty="0" smtClean="0"/>
              <a:t>Intermittent or less acute symptoms compared to acute complete. </a:t>
            </a:r>
          </a:p>
          <a:p>
            <a:pPr lvl="1"/>
            <a:r>
              <a:rPr lang="en-US" dirty="0" smtClean="0"/>
              <a:t>Still passing stool and gas.</a:t>
            </a:r>
          </a:p>
          <a:p>
            <a:pPr lvl="1"/>
            <a:r>
              <a:rPr lang="en-US" dirty="0" smtClean="0"/>
              <a:t>Can become complete and develop acute </a:t>
            </a:r>
            <a:r>
              <a:rPr lang="en-US" dirty="0" err="1" smtClean="0"/>
              <a:t>Sx’s</a:t>
            </a:r>
            <a:endParaRPr lang="en-US" dirty="0" smtClean="0"/>
          </a:p>
          <a:p>
            <a:r>
              <a:rPr lang="en-US" sz="2600" dirty="0" smtClean="0"/>
              <a:t>Closed-loop SBO</a:t>
            </a:r>
          </a:p>
          <a:p>
            <a:pPr lvl="1"/>
            <a:r>
              <a:rPr lang="en-US" dirty="0" smtClean="0"/>
              <a:t>Similar to acute SBO but w/</a:t>
            </a:r>
            <a:r>
              <a:rPr lang="en-US" dirty="0"/>
              <a:t> </a:t>
            </a:r>
            <a:r>
              <a:rPr lang="en-US" dirty="0" smtClean="0"/>
              <a:t>less distension and greater risk of progressing to strangulated bowel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65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51446"/>
            <a:ext cx="8946541" cy="4496954"/>
          </a:xfrm>
        </p:spPr>
        <p:txBody>
          <a:bodyPr/>
          <a:lstStyle/>
          <a:p>
            <a:r>
              <a:rPr lang="en-US" dirty="0" smtClean="0"/>
              <a:t>General: Look for systemic signs of SBO complications, toxic appearance, assess hydration status. </a:t>
            </a:r>
          </a:p>
          <a:p>
            <a:r>
              <a:rPr lang="en-US" dirty="0" smtClean="0"/>
              <a:t>GU: Digital rectal exam to assess for gross or occult blood in stool or rectal fecal impaction, and perform pelvic exam to look for possible herniation.</a:t>
            </a:r>
          </a:p>
          <a:p>
            <a:r>
              <a:rPr lang="en-US" dirty="0" smtClean="0"/>
              <a:t>Abdomen: Assess for distension, past surgical scars, signs of possible herniation sites, auscultation reveals “tinkling” high-pitched sounds in acute mechanical SBO (can progress to hypoactive sounds if distended too much and ischemic), hyper-resonance to percussion 2/2 distension, assess for tenderness and peritoneal signs, palpation to assess for hernias or abnormal palpable masses (Abscess, intussusception, e.g.), psoas sign, etc.</a:t>
            </a:r>
          </a:p>
        </p:txBody>
      </p:sp>
    </p:spTree>
    <p:extLst>
      <p:ext uri="{BB962C8B-B14F-4D97-AF65-F5344CB8AC3E}">
        <p14:creationId xmlns:p14="http://schemas.microsoft.com/office/powerpoint/2010/main" val="2915880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20086"/>
            <a:ext cx="8946541" cy="46283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CBC w/ diff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Leukocytosis w/ Left shift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HCT, </a:t>
            </a:r>
            <a:r>
              <a:rPr lang="en-US" dirty="0" err="1" smtClean="0"/>
              <a:t>Hgb</a:t>
            </a:r>
            <a:r>
              <a:rPr lang="en-US" dirty="0" smtClean="0"/>
              <a:t>, MCV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CMP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Electrolytes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err="1" smtClean="0"/>
              <a:t>Creatinine</a:t>
            </a:r>
            <a:r>
              <a:rPr lang="en-US" dirty="0" smtClean="0"/>
              <a:t> &amp; BUN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At least in those concerning for SIRS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ABG (alkalosis w/emesis, acidosis w/ ischemic/</a:t>
            </a:r>
            <a:r>
              <a:rPr lang="en-US" dirty="0" err="1" smtClean="0"/>
              <a:t>hypoperfused</a:t>
            </a:r>
            <a:r>
              <a:rPr lang="en-US" dirty="0" smtClean="0"/>
              <a:t> bowel)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Lactate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Blood cultures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27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20086"/>
            <a:ext cx="8946541" cy="4628313"/>
          </a:xfrm>
        </p:spPr>
        <p:txBody>
          <a:bodyPr/>
          <a:lstStyle/>
          <a:p>
            <a:r>
              <a:rPr lang="en-US" dirty="0" smtClean="0"/>
              <a:t>The more episodes of SBO you have, the greater chance of future SBOs.</a:t>
            </a:r>
          </a:p>
          <a:p>
            <a:r>
              <a:rPr lang="en-US" dirty="0" smtClean="0"/>
              <a:t>The more SBOs, the shorter the asymptomatic time periods in between episodes gets. Overall, recurrence increases and time between recurrences decreases as # of prior SBOs increases. </a:t>
            </a:r>
          </a:p>
          <a:p>
            <a:r>
              <a:rPr lang="en-US" dirty="0" smtClean="0"/>
              <a:t>Those w/ focal adhesions as opposed to diffuse adhesions have less recurrence.</a:t>
            </a:r>
          </a:p>
          <a:p>
            <a:r>
              <a:rPr lang="en-US" dirty="0" smtClean="0"/>
              <a:t>Some patients have acute SBO that spontaneously resolves itself, and there may be </a:t>
            </a:r>
            <a:r>
              <a:rPr lang="en-US" dirty="0" err="1" smtClean="0"/>
              <a:t>postobstructive</a:t>
            </a:r>
            <a:r>
              <a:rPr lang="en-US" dirty="0" smtClean="0"/>
              <a:t> diarrhea experienced. In the periods between obstructive episodes, patients can be asymptomatic w/ normal abdomen exam.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44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Imaging: X-ray</a:t>
            </a:r>
            <a:endParaRPr lang="en-US" dirty="0"/>
          </a:p>
        </p:txBody>
      </p:sp>
      <p:pic>
        <p:nvPicPr>
          <p:cNvPr id="5122" name="Picture 2" descr="http://www.oncallradiology.com/getimage.cgi?i=bilder/127-3&amp;r=1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63" y="1450537"/>
            <a:ext cx="6239544" cy="499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680" y="1992268"/>
            <a:ext cx="404469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initial imaging modality</a:t>
            </a:r>
          </a:p>
          <a:p>
            <a:r>
              <a:rPr lang="en-US" dirty="0"/>
              <a:t>o</a:t>
            </a:r>
            <a:r>
              <a:rPr lang="en-US" dirty="0" smtClean="0"/>
              <a:t>btained in most cases. Can</a:t>
            </a:r>
          </a:p>
          <a:p>
            <a:r>
              <a:rPr lang="en-US" dirty="0" smtClean="0"/>
              <a:t>Reveal Immediately the SBO </a:t>
            </a:r>
          </a:p>
          <a:p>
            <a:r>
              <a:rPr lang="en-US" dirty="0" smtClean="0"/>
              <a:t>In many cases. </a:t>
            </a:r>
          </a:p>
          <a:p>
            <a:endParaRPr lang="en-US" dirty="0"/>
          </a:p>
          <a:p>
            <a:r>
              <a:rPr lang="en-US" dirty="0" smtClean="0"/>
              <a:t>Can see: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Air-fluid levels</a:t>
            </a:r>
          </a:p>
          <a:p>
            <a:pPr marL="342900" indent="-342900">
              <a:buAutoNum type="arabicPeriod"/>
            </a:pPr>
            <a:r>
              <a:rPr lang="en-US" dirty="0" smtClean="0"/>
              <a:t>Proximal bowel dilation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Distal bowel decompression</a:t>
            </a:r>
          </a:p>
          <a:p>
            <a:pPr marL="342900" indent="-342900">
              <a:buAutoNum type="arabicPeriod"/>
            </a:pPr>
            <a:r>
              <a:rPr lang="en-US" dirty="0" smtClean="0"/>
              <a:t>Possible </a:t>
            </a:r>
            <a:r>
              <a:rPr lang="en-US" dirty="0" err="1" smtClean="0"/>
              <a:t>pneumoperitoneum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Lungs if aspiration has occurred</a:t>
            </a:r>
          </a:p>
          <a:p>
            <a:pPr marL="342900" indent="-342900">
              <a:buAutoNum type="arabicPeriod"/>
            </a:pPr>
            <a:r>
              <a:rPr lang="en-US" dirty="0" smtClean="0"/>
              <a:t>If CT or surgery are immediately </a:t>
            </a:r>
          </a:p>
          <a:p>
            <a:r>
              <a:rPr lang="en-US" dirty="0"/>
              <a:t>n</a:t>
            </a:r>
            <a:r>
              <a:rPr lang="en-US" dirty="0" smtClean="0"/>
              <a:t>eeded.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47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Imaging: 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9738" y="2911777"/>
            <a:ext cx="30828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Shows the same as X-ray, </a:t>
            </a:r>
          </a:p>
          <a:p>
            <a:r>
              <a:rPr lang="en-US" dirty="0" smtClean="0"/>
              <a:t>but better characterizes: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Nature</a:t>
            </a:r>
          </a:p>
          <a:p>
            <a:pPr marL="342900" indent="-342900">
              <a:buAutoNum type="arabicPeriod"/>
            </a:pPr>
            <a:r>
              <a:rPr lang="en-US" dirty="0" smtClean="0"/>
              <a:t>Severity</a:t>
            </a:r>
          </a:p>
          <a:p>
            <a:pPr marL="342900" indent="-342900">
              <a:buAutoNum type="arabicPeriod"/>
            </a:pPr>
            <a:r>
              <a:rPr lang="en-US" dirty="0" smtClean="0"/>
              <a:t>Possible etiology</a:t>
            </a:r>
          </a:p>
          <a:p>
            <a:pPr marL="342900" indent="-342900">
              <a:buAutoNum type="arabicPeriod"/>
            </a:pPr>
            <a:r>
              <a:rPr lang="en-US" dirty="0" smtClean="0"/>
              <a:t>Partial vs. Complete</a:t>
            </a:r>
          </a:p>
          <a:p>
            <a:pPr marL="342900" indent="-342900">
              <a:buAutoNum type="arabicPeriod"/>
            </a:pPr>
            <a:r>
              <a:rPr lang="en-US" dirty="0" smtClean="0"/>
              <a:t>Pinpoint transition zone</a:t>
            </a:r>
            <a:endParaRPr lang="en-US" dirty="0"/>
          </a:p>
        </p:txBody>
      </p:sp>
      <p:pic>
        <p:nvPicPr>
          <p:cNvPr id="5" name="Picture 2" descr="http://epmonthly.com/wp-content/uploads/2015/10/SmallBowe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892" y="1106880"/>
            <a:ext cx="6696075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39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Imaging: CT </a:t>
            </a:r>
            <a:endParaRPr lang="en-US" dirty="0"/>
          </a:p>
        </p:txBody>
      </p:sp>
      <p:pic>
        <p:nvPicPr>
          <p:cNvPr id="4" name="Picture 2" descr="http://epmonthly.com/wp-content/uploads/2015/10/SmallBowel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659" y="2101732"/>
            <a:ext cx="5682508" cy="425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0376" y="2167413"/>
            <a:ext cx="543083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Additional findings on abdominal CT scan consistent with a diagnosis of bowel obstruction include [52­55]:</a:t>
            </a:r>
          </a:p>
          <a:p>
            <a:endParaRPr lang="en-US" sz="1400" dirty="0"/>
          </a:p>
          <a:p>
            <a:r>
              <a:rPr lang="en-US" sz="1400" dirty="0"/>
              <a:t>● Bowel wall thickening &gt;3 mm (nonspecific)</a:t>
            </a:r>
          </a:p>
          <a:p>
            <a:endParaRPr lang="en-US" sz="1400" dirty="0"/>
          </a:p>
          <a:p>
            <a:r>
              <a:rPr lang="en-US" sz="1400" dirty="0"/>
              <a:t>● </a:t>
            </a:r>
            <a:r>
              <a:rPr lang="en-US" sz="1400" dirty="0" err="1"/>
              <a:t>Submucosal</a:t>
            </a:r>
            <a:r>
              <a:rPr lang="en-US" sz="1400" dirty="0"/>
              <a:t> edema/hemorrhage</a:t>
            </a:r>
          </a:p>
          <a:p>
            <a:endParaRPr lang="en-US" sz="1400" dirty="0"/>
          </a:p>
          <a:p>
            <a:r>
              <a:rPr lang="en-US" sz="1400" dirty="0"/>
              <a:t>● Mesenteric edema</a:t>
            </a:r>
          </a:p>
          <a:p>
            <a:endParaRPr lang="en-US" sz="1400" dirty="0"/>
          </a:p>
          <a:p>
            <a:r>
              <a:rPr lang="en-US" sz="1400" dirty="0"/>
              <a:t>● Ascites</a:t>
            </a:r>
          </a:p>
          <a:p>
            <a:endParaRPr lang="en-US" sz="1400" dirty="0"/>
          </a:p>
          <a:p>
            <a:r>
              <a:rPr lang="en-US" sz="1400" dirty="0"/>
              <a:t>● “Target sign”– alternating hypo/</a:t>
            </a:r>
            <a:r>
              <a:rPr lang="en-US" sz="1400" dirty="0" err="1"/>
              <a:t>hyperdense</a:t>
            </a:r>
            <a:r>
              <a:rPr lang="en-US" sz="1400" dirty="0"/>
              <a:t> layers, indicative of intussusception</a:t>
            </a:r>
          </a:p>
          <a:p>
            <a:endParaRPr lang="en-US" sz="1400" dirty="0"/>
          </a:p>
          <a:p>
            <a:r>
              <a:rPr lang="en-US" sz="1400" dirty="0"/>
              <a:t>● “Whirl sign” – rotation of small bowel mesentery, suggesting a twist or a volvulus</a:t>
            </a:r>
          </a:p>
          <a:p>
            <a:endParaRPr lang="en-US" sz="1400" dirty="0"/>
          </a:p>
          <a:p>
            <a:r>
              <a:rPr lang="en-US" sz="1400" dirty="0"/>
              <a:t>● “Venous Cut­off Sign” – venous flow to a loop of small bowel that is “cut off” suggests thrombosis</a:t>
            </a:r>
          </a:p>
        </p:txBody>
      </p:sp>
    </p:spTree>
    <p:extLst>
      <p:ext uri="{BB962C8B-B14F-4D97-AF65-F5344CB8AC3E}">
        <p14:creationId xmlns:p14="http://schemas.microsoft.com/office/powerpoint/2010/main" val="3385627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Imaging: CT Closed-Loop</a:t>
            </a:r>
            <a:endParaRPr lang="en-US" dirty="0"/>
          </a:p>
        </p:txBody>
      </p:sp>
      <p:pic>
        <p:nvPicPr>
          <p:cNvPr id="4" name="Picture 3" descr="Screen Shot 2017-05-31 at 12.10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486" y="1225116"/>
            <a:ext cx="5819531" cy="52607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768" y="2408236"/>
            <a:ext cx="426695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Often appears as a distended,</a:t>
            </a:r>
          </a:p>
          <a:p>
            <a:r>
              <a:rPr lang="en-US" dirty="0"/>
              <a:t>f</a:t>
            </a:r>
            <a:r>
              <a:rPr lang="en-US" dirty="0" smtClean="0"/>
              <a:t>luid-filled, sometimes C-shaped</a:t>
            </a:r>
          </a:p>
          <a:p>
            <a:r>
              <a:rPr lang="en-US" dirty="0" smtClean="0"/>
              <a:t>or U-shaped structure. Prominent</a:t>
            </a:r>
          </a:p>
          <a:p>
            <a:r>
              <a:rPr lang="en-US" dirty="0" smtClean="0"/>
              <a:t>Mesenteric vessels converging </a:t>
            </a:r>
          </a:p>
          <a:p>
            <a:r>
              <a:rPr lang="en-US" dirty="0"/>
              <a:t>o</a:t>
            </a:r>
            <a:r>
              <a:rPr lang="en-US" dirty="0" smtClean="0"/>
              <a:t>n a point of torsion or incarceration</a:t>
            </a:r>
          </a:p>
          <a:p>
            <a:r>
              <a:rPr lang="en-US" dirty="0" smtClean="0"/>
              <a:t>on CT scan (“whirl sign”).</a:t>
            </a:r>
          </a:p>
        </p:txBody>
      </p:sp>
    </p:spTree>
    <p:extLst>
      <p:ext uri="{BB962C8B-B14F-4D97-AF65-F5344CB8AC3E}">
        <p14:creationId xmlns:p14="http://schemas.microsoft.com/office/powerpoint/2010/main" val="1202477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648763" cy="425228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Bowel Ischemia and Perforation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Patient toxic in appearance Bowel Ischemia and Necrosis almost always occurs if completely obstructed.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To diagnose: 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dirty="0" err="1"/>
              <a:t>Pneumatosis</a:t>
            </a:r>
            <a:r>
              <a:rPr lang="en-US" dirty="0"/>
              <a:t> </a:t>
            </a:r>
            <a:r>
              <a:rPr lang="en-US" dirty="0" err="1" smtClean="0"/>
              <a:t>Intestinalis</a:t>
            </a:r>
            <a:endParaRPr lang="en-US" dirty="0" smtClean="0"/>
          </a:p>
          <a:p>
            <a:pPr marL="1257300" lvl="2" indent="-457200">
              <a:buFont typeface="+mj-lt"/>
              <a:buAutoNum type="arabicPeriod"/>
            </a:pPr>
            <a:r>
              <a:rPr lang="en-US" dirty="0" err="1" smtClean="0"/>
              <a:t>Pneumoperitoneum</a:t>
            </a:r>
            <a:endParaRPr lang="en-US" dirty="0" smtClean="0"/>
          </a:p>
          <a:p>
            <a:pPr marL="1257300" lvl="2" indent="-457200">
              <a:buFont typeface="+mj-lt"/>
              <a:buAutoNum type="arabicPeriod"/>
            </a:pPr>
            <a:r>
              <a:rPr lang="en-US" dirty="0" err="1" smtClean="0"/>
              <a:t>Pneumoretroperitoneum</a:t>
            </a:r>
            <a:endParaRPr lang="en-US" dirty="0" smtClean="0"/>
          </a:p>
        </p:txBody>
      </p:sp>
      <p:pic>
        <p:nvPicPr>
          <p:cNvPr id="5" name="Picture 4" descr="b4d2a8813c6712b08aadb952a91460_big_galle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180" y="0"/>
            <a:ext cx="3595935" cy="3595935"/>
          </a:xfrm>
          <a:prstGeom prst="rect">
            <a:avLst/>
          </a:prstGeom>
        </p:spPr>
      </p:pic>
      <p:pic>
        <p:nvPicPr>
          <p:cNvPr id="6" name="Picture 5" descr="Pneumatosis_intestinalis_C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79" y="3502889"/>
            <a:ext cx="3579805" cy="3179966"/>
          </a:xfrm>
          <a:prstGeom prst="rect">
            <a:avLst/>
          </a:prstGeom>
        </p:spPr>
      </p:pic>
      <p:pic>
        <p:nvPicPr>
          <p:cNvPr id="7" name="Picture 6" descr="Pneumoperitoneum_modifica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559" y="3524782"/>
            <a:ext cx="3018156" cy="33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3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</a:t>
            </a:r>
            <a:endParaRPr lang="en-US" dirty="0"/>
          </a:p>
        </p:txBody>
      </p:sp>
      <p:pic>
        <p:nvPicPr>
          <p:cNvPr id="6" name="Picture 5" descr="CDR7513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848" y="490526"/>
            <a:ext cx="6790762" cy="5623109"/>
          </a:xfrm>
          <a:prstGeom prst="rect">
            <a:avLst/>
          </a:prstGeom>
        </p:spPr>
      </p:pic>
      <p:pic>
        <p:nvPicPr>
          <p:cNvPr id="9" name="Picture 8" descr="Fig 10-15 Structure of Epithelium of Small Intest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4" y="1342106"/>
            <a:ext cx="4778443" cy="3583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" y="5008490"/>
            <a:ext cx="492716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Microvilli</a:t>
            </a:r>
          </a:p>
          <a:p>
            <a:pPr marL="342900" indent="-342900">
              <a:buAutoNum type="arabicPeriod"/>
            </a:pPr>
            <a:r>
              <a:rPr lang="en-US" dirty="0" smtClean="0"/>
              <a:t>Circular Folds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err="1" smtClean="0"/>
              <a:t>Valvulae</a:t>
            </a:r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err="1" smtClean="0"/>
              <a:t>onniventes</a:t>
            </a:r>
            <a:endParaRPr lang="en-US" dirty="0"/>
          </a:p>
          <a:p>
            <a:pPr marL="800100" lvl="1" indent="-342900">
              <a:buFont typeface="+mj-lt"/>
              <a:buAutoNum type="alphaLcPeriod"/>
            </a:pPr>
            <a:r>
              <a:rPr lang="en-US" dirty="0" err="1"/>
              <a:t>P</a:t>
            </a:r>
            <a:r>
              <a:rPr lang="en-US" dirty="0" err="1" smtClean="0"/>
              <a:t>licae</a:t>
            </a:r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err="1" smtClean="0"/>
              <a:t>irculares</a:t>
            </a:r>
            <a:endParaRPr lang="en-US" dirty="0"/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Valves of </a:t>
            </a:r>
            <a:r>
              <a:rPr lang="en-US" dirty="0" err="1" smtClean="0"/>
              <a:t>Kerkring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Relatively free of commensal bacteria</a:t>
            </a:r>
          </a:p>
        </p:txBody>
      </p:sp>
    </p:spTree>
    <p:extLst>
      <p:ext uri="{BB962C8B-B14F-4D97-AF65-F5344CB8AC3E}">
        <p14:creationId xmlns:p14="http://schemas.microsoft.com/office/powerpoint/2010/main" val="1028495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Ischemia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73028" y="1510621"/>
            <a:ext cx="5246064" cy="501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Poor or absent segmental bowel wall enhancement</a:t>
            </a:r>
          </a:p>
          <a:p>
            <a:endParaRPr lang="en-US" sz="1600" dirty="0"/>
          </a:p>
          <a:p>
            <a:r>
              <a:rPr lang="en-US" sz="1600" dirty="0"/>
              <a:t>● Delayed </a:t>
            </a:r>
            <a:r>
              <a:rPr lang="en-US" sz="1600" dirty="0" err="1"/>
              <a:t>hyperenhancement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● Bowel wall thickening</a:t>
            </a:r>
          </a:p>
          <a:p>
            <a:endParaRPr lang="en-US" sz="1600" dirty="0"/>
          </a:p>
          <a:p>
            <a:r>
              <a:rPr lang="en-US" sz="1600" dirty="0"/>
              <a:t>● Small bowel feces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● </a:t>
            </a:r>
            <a:r>
              <a:rPr lang="en-US" sz="1600" dirty="0"/>
              <a:t>Air in the bowel wall (</a:t>
            </a:r>
            <a:r>
              <a:rPr lang="en-US" sz="1600" dirty="0" err="1"/>
              <a:t>pneumatosis</a:t>
            </a:r>
            <a:r>
              <a:rPr lang="en-US" sz="1600" dirty="0"/>
              <a:t> </a:t>
            </a:r>
            <a:r>
              <a:rPr lang="en-US" sz="1600" dirty="0" err="1"/>
              <a:t>intestinalis</a:t>
            </a:r>
            <a:r>
              <a:rPr lang="en-US" sz="1600" dirty="0"/>
              <a:t>)</a:t>
            </a:r>
          </a:p>
          <a:p>
            <a:endParaRPr lang="en-US" sz="1600" dirty="0"/>
          </a:p>
          <a:p>
            <a:r>
              <a:rPr lang="en-US" sz="1600" dirty="0"/>
              <a:t>● Edematous, thickened mesentery</a:t>
            </a:r>
          </a:p>
          <a:p>
            <a:endParaRPr lang="en-US" sz="1600" dirty="0"/>
          </a:p>
          <a:p>
            <a:r>
              <a:rPr lang="en-US" sz="1600" dirty="0"/>
              <a:t>● Engorgement of mesenteric vessels</a:t>
            </a:r>
          </a:p>
          <a:p>
            <a:endParaRPr lang="en-US" sz="1600" dirty="0"/>
          </a:p>
          <a:p>
            <a:r>
              <a:rPr lang="en-US" sz="1600" dirty="0"/>
              <a:t>● Hemorrhage in the mesentery</a:t>
            </a:r>
          </a:p>
          <a:p>
            <a:endParaRPr lang="en-US" sz="1600" dirty="0"/>
          </a:p>
          <a:p>
            <a:r>
              <a:rPr lang="en-US" sz="1600" dirty="0"/>
              <a:t>● Portal or mesenteric venous gas</a:t>
            </a:r>
          </a:p>
          <a:p>
            <a:endParaRPr lang="en-US" sz="1600" dirty="0"/>
          </a:p>
          <a:p>
            <a:r>
              <a:rPr lang="en-US" sz="1600" dirty="0"/>
              <a:t>● Ascites</a:t>
            </a:r>
          </a:p>
        </p:txBody>
      </p:sp>
      <p:pic>
        <p:nvPicPr>
          <p:cNvPr id="5" name="Picture 4" descr="Screen Shot 2017-05-31 at 12.27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847" y="875722"/>
            <a:ext cx="5870472" cy="48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3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58" y="1401156"/>
            <a:ext cx="8970006" cy="507918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Nasogastric </a:t>
            </a:r>
            <a:r>
              <a:rPr lang="en-US" dirty="0" err="1" smtClean="0"/>
              <a:t>tubedecompression</a:t>
            </a:r>
            <a:r>
              <a:rPr lang="en-US" dirty="0" smtClean="0"/>
              <a:t> to manage proximal bowel dilation, nausea and emesis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IV fluid therapy w/ electrolyte replacement using 2 large-bore peripheral lines w/ LR or NS + possible K+ repletion therapy (r/o AKI).</a:t>
            </a:r>
          </a:p>
          <a:p>
            <a:pPr marL="857250" lvl="1" indent="-457200"/>
            <a:r>
              <a:rPr lang="en-US" dirty="0" smtClean="0"/>
              <a:t>Correct possible </a:t>
            </a:r>
            <a:r>
              <a:rPr lang="en-US" dirty="0" err="1" smtClean="0"/>
              <a:t>hyochloremic</a:t>
            </a:r>
            <a:r>
              <a:rPr lang="en-US" dirty="0" smtClean="0"/>
              <a:t>, </a:t>
            </a:r>
            <a:r>
              <a:rPr lang="en-US" dirty="0" err="1" smtClean="0"/>
              <a:t>hyokalemic</a:t>
            </a:r>
            <a:r>
              <a:rPr lang="en-US" dirty="0" smtClean="0"/>
              <a:t>, metabolic alkalosis.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Prompt surgical consultation</a:t>
            </a:r>
          </a:p>
          <a:p>
            <a:pPr marL="857250" lvl="1" indent="-457200"/>
            <a:r>
              <a:rPr lang="en-US" dirty="0" smtClean="0"/>
              <a:t>Admission to dedicated surgical service w/ or w/o immediate surgery.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NPO to limit proximal bowel distension and in case of surgery.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Serial monitoring for resolution of symptoms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Only repeat abdominal CT imaging if patient does not clinically improve.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Repeat labs only to monitor electrolyte disturbances and/or based on clinical parameters (e.g. lactate of ischemia present).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Antibiotics not indicated for uncomplicated SBO cases (although given still often).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047" y="1839015"/>
            <a:ext cx="3103953" cy="310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262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for Surgical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98193"/>
            <a:ext cx="5203461" cy="49697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Must all be taken into consideration together: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Fever, Leukocytosis, Tachycardia, Continuous/worsening abdominal pain, Metabolic acidosis, Peritonitis, SIRS.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Free air on imaging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Intestinal Ischemia (</a:t>
            </a:r>
            <a:r>
              <a:rPr lang="en-US" dirty="0" err="1" smtClean="0"/>
              <a:t>Pneumatosis</a:t>
            </a:r>
            <a:r>
              <a:rPr lang="en-US" dirty="0" smtClean="0"/>
              <a:t> </a:t>
            </a:r>
            <a:r>
              <a:rPr lang="en-US" dirty="0" err="1" smtClean="0"/>
              <a:t>intestinalis</a:t>
            </a:r>
            <a:r>
              <a:rPr lang="en-US" dirty="0" smtClean="0"/>
              <a:t>, portal venous gas).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 or closed-loop obstruction.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Abnormal course of mesenteric vessel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</a:t>
            </a:r>
            <a:r>
              <a:rPr lang="en-US" dirty="0" smtClean="0"/>
              <a:t>igh-grade obstruction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Transition zone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Peritoneal fluid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no improvement after 12-24 hours, explore surgically if concern for complicated.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 regaining of bowel function after 5 days.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20849" y="1598194"/>
            <a:ext cx="5203461" cy="460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 smtClean="0"/>
              <a:t>Bowel Resections correlated w/: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Hx</a:t>
            </a:r>
            <a:r>
              <a:rPr lang="en-US" dirty="0" smtClean="0"/>
              <a:t> pain &gt; 4 days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Abdominal guarding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CRP &gt;75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WBC &gt;10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&gt;500 mL </a:t>
            </a:r>
            <a:r>
              <a:rPr lang="en-US" dirty="0" err="1" smtClean="0"/>
              <a:t>intraabdominal</a:t>
            </a:r>
            <a:r>
              <a:rPr lang="en-US" dirty="0" smtClean="0"/>
              <a:t> free fluid on 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Reduced wall contrast enhancement on 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Delaying patients who need surgery &gt;1 day </a:t>
            </a:r>
            <a:r>
              <a:rPr lang="en-US" dirty="0" smtClean="0">
                <a:sym typeface="Wingdings"/>
              </a:rPr>
              <a:t> bowel resection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801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415" y="0"/>
            <a:ext cx="9404723" cy="1057903"/>
          </a:xfrm>
        </p:spPr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88150"/>
            <a:ext cx="7642582" cy="5610096"/>
          </a:xfrm>
        </p:spPr>
        <p:txBody>
          <a:bodyPr>
            <a:noAutofit/>
          </a:bodyPr>
          <a:lstStyle/>
          <a:p>
            <a:r>
              <a:rPr lang="en-US" dirty="0"/>
              <a:t>Extrinsic </a:t>
            </a:r>
            <a:r>
              <a:rPr lang="en-US" dirty="0" smtClean="0"/>
              <a:t>Obstruction</a:t>
            </a:r>
          </a:p>
          <a:p>
            <a:r>
              <a:rPr lang="en-US" dirty="0" smtClean="0"/>
              <a:t>Intrinsic Obstruction</a:t>
            </a:r>
          </a:p>
          <a:p>
            <a:r>
              <a:rPr lang="en-US" dirty="0" smtClean="0"/>
              <a:t>Luminal Obstruction</a:t>
            </a:r>
          </a:p>
          <a:p>
            <a:r>
              <a:rPr lang="en-US" dirty="0" smtClean="0"/>
              <a:t>Partial vs. Complete </a:t>
            </a:r>
          </a:p>
          <a:p>
            <a:pPr lvl="1"/>
            <a:r>
              <a:rPr lang="en-US" sz="2000" dirty="0" smtClean="0"/>
              <a:t>Chronic vs. Acute</a:t>
            </a:r>
          </a:p>
          <a:p>
            <a:pPr lvl="1"/>
            <a:r>
              <a:rPr lang="en-US" sz="2000" dirty="0" smtClean="0"/>
              <a:t>Closed-</a:t>
            </a:r>
            <a:r>
              <a:rPr lang="en-US" sz="2000" dirty="0"/>
              <a:t>l</a:t>
            </a:r>
            <a:r>
              <a:rPr lang="en-US" sz="2000" dirty="0" smtClean="0"/>
              <a:t>oop Obstruction</a:t>
            </a:r>
          </a:p>
          <a:p>
            <a:r>
              <a:rPr lang="en-US" dirty="0" smtClean="0"/>
              <a:t>Bowel content passage slowed or stopped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/>
              <a:t>air and fermentation gases </a:t>
            </a:r>
            <a:r>
              <a:rPr lang="en-US" dirty="0" smtClean="0"/>
              <a:t>accumulate </a:t>
            </a:r>
            <a:r>
              <a:rPr lang="en-US" dirty="0" smtClean="0">
                <a:sym typeface="Wingdings"/>
              </a:rPr>
              <a:t> Bowel Edema 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Absorptive Function  Fluid accumulation  Dilation </a:t>
            </a:r>
            <a:r>
              <a:rPr lang="en-US" dirty="0" smtClean="0"/>
              <a:t>of proximal </a:t>
            </a:r>
            <a:r>
              <a:rPr lang="en-US" dirty="0"/>
              <a:t>b</a:t>
            </a:r>
            <a:r>
              <a:rPr lang="en-US" dirty="0" smtClean="0"/>
              <a:t>owel while distal bowel empties and decompresses</a:t>
            </a:r>
            <a:endParaRPr lang="en-US" dirty="0">
              <a:sym typeface="Wingdings"/>
            </a:endParaRPr>
          </a:p>
          <a:p>
            <a:pPr lvl="1"/>
            <a:r>
              <a:rPr lang="en-US" sz="2000" dirty="0" smtClean="0">
                <a:sym typeface="Wingdings"/>
              </a:rPr>
              <a:t>Intramural vessel compromise (compression) if dilation is extreme  Ischemia  Necrosis  Perforation</a:t>
            </a:r>
          </a:p>
          <a:p>
            <a:pPr lvl="1"/>
            <a:r>
              <a:rPr lang="en-US" sz="2000" dirty="0" smtClean="0">
                <a:sym typeface="Wingdings"/>
              </a:rPr>
              <a:t>Emesis and dehydration  Hypovolemia, electrolyte (</a:t>
            </a:r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K+, </a:t>
            </a:r>
            <a:r>
              <a:rPr lang="en-US" sz="2000" dirty="0" err="1" smtClean="0">
                <a:sym typeface="Wingdings"/>
              </a:rPr>
              <a:t>Cl</a:t>
            </a:r>
            <a:r>
              <a:rPr lang="en-US" sz="2000" dirty="0" smtClean="0">
                <a:sym typeface="Wingdings"/>
              </a:rPr>
              <a:t>-, Na+, H+) abnormalities and metabolic alkalosis.</a:t>
            </a:r>
            <a:endParaRPr lang="en-US" sz="2000" dirty="0" smtClean="0"/>
          </a:p>
        </p:txBody>
      </p:sp>
      <p:pic>
        <p:nvPicPr>
          <p:cNvPr id="4" name="Picture 4" descr="Image result for small bowel ob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140" y="593252"/>
            <a:ext cx="4562451" cy="595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11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Obstruction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69" y="1702629"/>
            <a:ext cx="6758256" cy="471203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Adhesions (2/2 , e.g., surgery, IBD, diverticulitis)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Hernias (abdominal, inguinal, femoral, diaphragm)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Volvulus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Intra-abdominal abscess (diverticulitis, appendicitis, IBD, etc.)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Peritoneal </a:t>
            </a:r>
            <a:r>
              <a:rPr lang="en-US" dirty="0" err="1" smtClean="0"/>
              <a:t>Carcinomatosis</a:t>
            </a:r>
            <a:r>
              <a:rPr lang="en-US" dirty="0" smtClean="0"/>
              <a:t> (2/2 ovarian, colon, gastric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Metastatic Disease (</a:t>
            </a:r>
            <a:r>
              <a:rPr lang="en-US" dirty="0"/>
              <a:t>Colonic, ovarian, pancreatic, gastric. </a:t>
            </a:r>
            <a:r>
              <a:rPr lang="en-US" dirty="0" smtClean="0"/>
              <a:t>)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Endometriosis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Sclerosing</a:t>
            </a:r>
            <a:r>
              <a:rPr lang="en-US" dirty="0" smtClean="0"/>
              <a:t> </a:t>
            </a:r>
            <a:r>
              <a:rPr lang="en-US" dirty="0" err="1" smtClean="0"/>
              <a:t>Mesenteritis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Superior Mesenteric Artery Syndrome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ag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744" y="1475385"/>
            <a:ext cx="5056966" cy="379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8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Intrinsic Obstruction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6254590" cy="4274175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Congenital malformations (e.g. </a:t>
            </a:r>
            <a:r>
              <a:rPr lang="en-US" dirty="0" err="1" smtClean="0"/>
              <a:t>atresias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Neoplasms of the large bowel (adenocarcinoma, </a:t>
            </a:r>
            <a:r>
              <a:rPr lang="en-US" dirty="0" err="1" smtClean="0"/>
              <a:t>desmoid</a:t>
            </a:r>
            <a:r>
              <a:rPr lang="en-US" dirty="0" smtClean="0"/>
              <a:t>, carcinoid, neuroendocrine tumor, lymphomas).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Neoplasms of small bowel (adenocarcinoma, </a:t>
            </a:r>
            <a:r>
              <a:rPr lang="en-US" dirty="0" err="1" smtClean="0"/>
              <a:t>leiomyosarcoma</a:t>
            </a:r>
            <a:r>
              <a:rPr lang="en-US" dirty="0" smtClean="0"/>
              <a:t>, </a:t>
            </a:r>
            <a:r>
              <a:rPr lang="en-US" dirty="0" err="1" smtClean="0"/>
              <a:t>paraganglioma</a:t>
            </a:r>
            <a:r>
              <a:rPr lang="en-US" dirty="0" smtClean="0"/>
              <a:t>, </a:t>
            </a:r>
            <a:r>
              <a:rPr lang="en-US" dirty="0" err="1" smtClean="0"/>
              <a:t>schwannomas</a:t>
            </a:r>
            <a:r>
              <a:rPr lang="en-US" dirty="0" smtClean="0"/>
              <a:t>, metastases, lymphomas, neuroendocrine tumors, benign tumors).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Strictures </a:t>
            </a:r>
            <a:r>
              <a:rPr lang="en-US" dirty="0" smtClean="0"/>
              <a:t>(2/2 IBD or prior anastomotic surgery).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Ischemic Strictures (2/2 PAD, aortic surgery, colon resection).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Radiation enteritis/stricture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 descr="h9991434_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249" y="1335149"/>
            <a:ext cx="4935664" cy="321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5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Intraluminal Obstruction (of an otherwise normal bowel)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6429778" cy="433985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Intussusception (2/2 anything that creates an anchor for involution)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Gallstones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Impacted feces (severe constipation)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Meconium (newborn)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Bezoars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Intramural Hematoma (2/2 blunt trauma or coagulopathy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Foreign body ingestion (2/2 psych, iatrogenic tubes, accident)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Parasites (</a:t>
            </a:r>
            <a:r>
              <a:rPr lang="en-US" dirty="0" err="1" smtClean="0"/>
              <a:t>Ascaris</a:t>
            </a:r>
            <a:r>
              <a:rPr lang="en-US" dirty="0" smtClean="0"/>
              <a:t>, </a:t>
            </a:r>
            <a:r>
              <a:rPr lang="en-US" dirty="0" err="1" smtClean="0"/>
              <a:t>Strongyloides</a:t>
            </a:r>
            <a:r>
              <a:rPr lang="en-US" dirty="0" smtClean="0"/>
              <a:t>). </a:t>
            </a:r>
          </a:p>
        </p:txBody>
      </p:sp>
      <p:pic>
        <p:nvPicPr>
          <p:cNvPr id="4" name="Picture 3" descr="pathopyshiology-of-intestinal-obstruction-chirantan-mandal-medical-college-kolkata-18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902" y="2112347"/>
            <a:ext cx="4571316" cy="343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1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Etiologies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Adhesions (~70%)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Tumors (~20%)</a:t>
            </a:r>
          </a:p>
          <a:p>
            <a:pPr marL="857250" lvl="1" indent="-457200"/>
            <a:r>
              <a:rPr lang="en-US" dirty="0" smtClean="0"/>
              <a:t>Metastatic most common (</a:t>
            </a:r>
            <a:r>
              <a:rPr lang="en-US" dirty="0"/>
              <a:t>Colonic, ovarian, pancreatic, </a:t>
            </a:r>
            <a:r>
              <a:rPr lang="en-US" dirty="0" smtClean="0"/>
              <a:t>gastric</a:t>
            </a:r>
            <a:r>
              <a:rPr lang="en-US" dirty="0"/>
              <a:t>)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Complicated Hernia (~10%)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Local  Infections (Appendix, Diverticulum, Abscess)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Traumatic Hematoma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Intestinal Strictures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Volvulus (cecum, sigmoid, small bowel if 2/2 abdominal surgery)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Gallstones or other foreign bodies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Intussusception (1-5% of SBO’s; &gt;50% malignant lead point in adults)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Medications </a:t>
            </a:r>
            <a:r>
              <a:rPr lang="en-US" dirty="0" smtClean="0">
                <a:sym typeface="Wingdings"/>
              </a:rPr>
              <a:t>Implicated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210" y="1702629"/>
            <a:ext cx="4064738" cy="44493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Antihistamines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Antispasmodics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Anti-depressants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Antipsychotics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Iron supplements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Aluminum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Barium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14270" y="1855029"/>
            <a:ext cx="4064738" cy="4449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Opiates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Antihypertensives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Ganglionic Blockers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Vinca</a:t>
            </a:r>
            <a:r>
              <a:rPr lang="en-US" sz="2400" dirty="0" smtClean="0"/>
              <a:t> Alkaloids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Ca2+ Channel Blockers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5-Ht3 antagonists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4206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4942"/>
            <a:ext cx="9583165" cy="51010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300,000 laparotomies per year for adhesion-related obstructions. </a:t>
            </a:r>
          </a:p>
          <a:p>
            <a:r>
              <a:rPr lang="en-US" dirty="0" smtClean="0"/>
              <a:t>Small Bowel involved 80% of the time in mechanical intestinal obstruction.</a:t>
            </a:r>
          </a:p>
          <a:p>
            <a:r>
              <a:rPr lang="en-US" dirty="0" smtClean="0"/>
              <a:t>Males ~= Females</a:t>
            </a:r>
          </a:p>
          <a:p>
            <a:r>
              <a:rPr lang="en-US" dirty="0" smtClean="0"/>
              <a:t>Average age ~</a:t>
            </a:r>
            <a:r>
              <a:rPr lang="en-US" dirty="0" err="1" smtClean="0"/>
              <a:t>miid</a:t>
            </a:r>
            <a:r>
              <a:rPr lang="en-US" dirty="0" smtClean="0"/>
              <a:t> 60’s</a:t>
            </a:r>
          </a:p>
          <a:p>
            <a:r>
              <a:rPr lang="en-US" dirty="0" smtClean="0"/>
              <a:t>Incidence of post-op bowel obstruction of any cause is 9.4%. </a:t>
            </a:r>
          </a:p>
          <a:p>
            <a:r>
              <a:rPr lang="en-US" dirty="0" smtClean="0"/>
              <a:t>Prior abdominal surgeries (colorectal surgery, appendectomy, gynecologic surgery, prior </a:t>
            </a:r>
            <a:r>
              <a:rPr lang="en-US" dirty="0" err="1" smtClean="0"/>
              <a:t>adhesiolysis</a:t>
            </a:r>
            <a:r>
              <a:rPr lang="en-US" dirty="0" smtClean="0"/>
              <a:t>, and resection of malignancy are prone to adhesive small bowel obstruction). </a:t>
            </a:r>
          </a:p>
          <a:p>
            <a:r>
              <a:rPr lang="en-US" dirty="0" smtClean="0"/>
              <a:t>Adhesions can occur w/o prior </a:t>
            </a:r>
            <a:r>
              <a:rPr lang="en-US" dirty="0" err="1" smtClean="0"/>
              <a:t>abdomina</a:t>
            </a:r>
            <a:r>
              <a:rPr lang="en-US" dirty="0" smtClean="0"/>
              <a:t> surgery: 29/34 patients in one study w/ SBO had adhesions as cause of obstruction. </a:t>
            </a:r>
            <a:endParaRPr lang="en-US" dirty="0" smtClean="0"/>
          </a:p>
          <a:p>
            <a:pPr lvl="1"/>
            <a:r>
              <a:rPr lang="en-US" dirty="0" smtClean="0"/>
              <a:t>70% w/ SBO 2/2 Adhesions</a:t>
            </a:r>
          </a:p>
          <a:p>
            <a:pPr lvl="2"/>
            <a:r>
              <a:rPr lang="en-US" dirty="0" smtClean="0"/>
              <a:t>80% of SBO w/ adhesions 2/2 prior </a:t>
            </a:r>
            <a:r>
              <a:rPr lang="en-US" dirty="0" err="1" smtClean="0"/>
              <a:t>intraabdominal</a:t>
            </a:r>
            <a:r>
              <a:rPr lang="en-US" dirty="0" smtClean="0"/>
              <a:t> surgery. </a:t>
            </a:r>
          </a:p>
          <a:p>
            <a:pPr lvl="3"/>
            <a:r>
              <a:rPr lang="en-US" dirty="0" smtClean="0"/>
              <a:t>20% of adhesions </a:t>
            </a:r>
            <a:r>
              <a:rPr lang="en-US" dirty="0" smtClean="0">
                <a:sym typeface="Wingdings"/>
              </a:rPr>
              <a:t> SBO 2/2</a:t>
            </a:r>
            <a:r>
              <a:rPr lang="en-US" dirty="0" smtClean="0"/>
              <a:t> prior peritonitis or no known cause. </a:t>
            </a:r>
          </a:p>
          <a:p>
            <a:pPr lvl="1"/>
            <a:r>
              <a:rPr lang="en-US" dirty="0" smtClean="0"/>
              <a:t>&gt;90% of patients after open abdominal surgery develop adhesions. 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2959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860</TotalTime>
  <Words>1671</Words>
  <Application>Microsoft Macintosh PowerPoint</Application>
  <PresentationFormat>Custom</PresentationFormat>
  <Paragraphs>230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Ion</vt:lpstr>
      <vt:lpstr>Small Bowel Obstruction</vt:lpstr>
      <vt:lpstr>Normal </vt:lpstr>
      <vt:lpstr>Pathophysiology</vt:lpstr>
      <vt:lpstr>Extrinsic Obstruction </vt:lpstr>
      <vt:lpstr>Intrinsic Obstruction</vt:lpstr>
      <vt:lpstr>Intraluminal Obstruction (of an otherwise normal bowel)</vt:lpstr>
      <vt:lpstr>Order of Etiologies</vt:lpstr>
      <vt:lpstr>Medications Implicated</vt:lpstr>
      <vt:lpstr>Epidemiology</vt:lpstr>
      <vt:lpstr>Complete vs. Partial</vt:lpstr>
      <vt:lpstr>Symptoms</vt:lpstr>
      <vt:lpstr>Physical Exam</vt:lpstr>
      <vt:lpstr>Laboratory Studies</vt:lpstr>
      <vt:lpstr>Random</vt:lpstr>
      <vt:lpstr>Imaging: X-ray</vt:lpstr>
      <vt:lpstr>Imaging: CT</vt:lpstr>
      <vt:lpstr>Imaging: CT </vt:lpstr>
      <vt:lpstr>Imaging: CT Closed-Loop</vt:lpstr>
      <vt:lpstr>Complications</vt:lpstr>
      <vt:lpstr>Signs of Ischemia</vt:lpstr>
      <vt:lpstr>Hospital Management</vt:lpstr>
      <vt:lpstr>Indications for Surgical Exploration</vt:lpstr>
    </vt:vector>
  </TitlesOfParts>
  <Company>Banner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Bowel Obstruction</dc:title>
  <dc:creator>AutoUPH10575</dc:creator>
  <cp:lastModifiedBy>Lorin Mowrey</cp:lastModifiedBy>
  <cp:revision>151</cp:revision>
  <dcterms:created xsi:type="dcterms:W3CDTF">2017-05-30T16:57:02Z</dcterms:created>
  <dcterms:modified xsi:type="dcterms:W3CDTF">2017-06-06T06:28:17Z</dcterms:modified>
</cp:coreProperties>
</file>