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9"/>
  </p:notesMasterIdLst>
  <p:sldIdLst>
    <p:sldId id="256" r:id="rId2"/>
    <p:sldId id="271" r:id="rId3"/>
    <p:sldId id="268" r:id="rId4"/>
    <p:sldId id="258" r:id="rId5"/>
    <p:sldId id="266" r:id="rId6"/>
    <p:sldId id="259" r:id="rId7"/>
    <p:sldId id="272" r:id="rId8"/>
    <p:sldId id="273" r:id="rId9"/>
    <p:sldId id="265" r:id="rId10"/>
    <p:sldId id="270" r:id="rId11"/>
    <p:sldId id="274" r:id="rId12"/>
    <p:sldId id="263" r:id="rId13"/>
    <p:sldId id="269" r:id="rId14"/>
    <p:sldId id="264" r:id="rId15"/>
    <p:sldId id="276" r:id="rId16"/>
    <p:sldId id="277" r:id="rId17"/>
    <p:sldId id="2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 P" initials="SP" lastIdx="1" clrIdx="0">
    <p:extLst>
      <p:ext uri="{19B8F6BF-5375-455C-9EA6-DF929625EA0E}">
        <p15:presenceInfo xmlns:p15="http://schemas.microsoft.com/office/powerpoint/2012/main" userId="6a738ff8794a64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14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8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A32FF-8487-174D-A380-33B8042A60CF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2A7C-388B-4F45-9A7F-E1D443830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aswcjournal/fulltext/2016/05000/Components_and_Quality_Measures_of_DIME.5.aspx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e.uiowa.edu/iowaprotocols/split-thickness-skin-graf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-clinicalkey-com.ezproxy2.library.arizona.edu/#!/content/book/3-s2.0-B9780323375672000876?scrollTo=%23hl0001232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clinicalkey-com.ezproxy2.library.arizona.edu/#!/content/book/3-s2.0-B9780323375672000876?scrollTo=%23hl000123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e.uiowa.edu/iowaprotocols/split-thickness-skin-graf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betes.org/resources/statistics/statistics-about-diabetes#:~:text=Prevalence%3A%20In%202018%2C%2034.2%20million,of%20the%20population%2C%20had%20diabetes.&amp;text=Undiagnosed%3A%20Of%20the%2034.2%20million,and%207.3%20million%20were%20undiagnosed.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woundsresearch.com/article/human-derived-acellular-dermal-matrix-grafts-treatment-diabetic-foot-ulcers-systematic" TargetMode="External"/><Relationship Id="rId4" Type="http://schemas.openxmlformats.org/officeDocument/2006/relationships/hyperlink" Target="https://www.fda.gov/news-events/press-announcements/fda-approves-integra-omnigraft-dermal-regeneration-matrix-treat-diabetic-foot-ulcers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gralife.com/file/general/1525975889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Debridement: remove nonviable tissue</a:t>
            </a:r>
          </a:p>
          <a:p>
            <a:r>
              <a:rPr lang="en-US" dirty="0"/>
              <a:t>Infection/inflammation: reduce/remove microbial colonization</a:t>
            </a:r>
          </a:p>
          <a:p>
            <a:r>
              <a:rPr lang="en-US" dirty="0"/>
              <a:t>Moisture: prevent tissue maceration/ensure optimal wound healing</a:t>
            </a:r>
          </a:p>
          <a:p>
            <a:r>
              <a:rPr lang="en-US" dirty="0"/>
              <a:t>Wound edge preparation: prepare wound for wound healing/to accept future skin graft/biologic skin substitute</a:t>
            </a:r>
          </a:p>
          <a:p>
            <a:r>
              <a:rPr lang="en-US" dirty="0">
                <a:hlinkClick r:id="rId3"/>
              </a:rPr>
              <a:t>https://journals.lww.com/aswcjournal/fulltext/2016/05000/Components_and_Quality_Measures_of_DIME.5.aspx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92A7C-388B-4F45-9A7F-E1D4438300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1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Keratinocytes, Merkel cells, adnexal structures, Langerhans cells, sweat glands, hair follicles </a:t>
            </a:r>
          </a:p>
          <a:p>
            <a:endParaRPr lang="en-US" dirty="0"/>
          </a:p>
          <a:p>
            <a:r>
              <a:rPr lang="en-US" dirty="0"/>
              <a:t>Accutane or cauterization of reticular layer = poor healing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https://medicine.uiowa.edu/iowaprotocols/split-thickness-skin-graft</a:t>
            </a:r>
            <a:endParaRPr lang="en-US" sz="1200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Source: Essential Surgical Procedures link: </a:t>
            </a:r>
            <a:r>
              <a:rPr lang="en-US" dirty="0">
                <a:hlinkClick r:id="rId4"/>
              </a:rPr>
              <a:t>https://www-clinicalkey-com.ezproxy2.library.arizona.edu/#!/content/book/3-s2.0-B9780323375672000876?scrollTo=%23hl0001232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92A7C-388B-4F45-9A7F-E1D4438300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Full thickness: The graft consists of the complete dermal and epidermal layer, including hair follicles and glandular structures. +hair growth in 2-3 months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FTSGs are indicated in the reconstruction of smaller lesions in aesthetic (face) or functional areas (hand). Larger FTSGs can be taken from the gluteal fold and the infra-abdominal fold. Hand reconstruction: hypothenar area and the anterior wrist fold. 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Flaps: block of tissue that contains its own blood supply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Source: Essential Surgical Procedures link: </a:t>
            </a:r>
            <a:r>
              <a:rPr lang="en-US" dirty="0">
                <a:hlinkClick r:id="rId3"/>
              </a:rPr>
              <a:t>https://www-clinicalkey-com.ezproxy2.library.arizona.edu/#!/content/book/3-s2.0-B9780323375672000876?scrollTo=%23hl0001232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92A7C-388B-4F45-9A7F-E1D4438300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1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92A7C-388B-4F45-9A7F-E1D4438300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5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92A7C-388B-4F45-9A7F-E1D4438300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92A7C-388B-4F45-9A7F-E1D4438300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8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https://medicine.uiowa.edu/iowaprotocols/split-thickness-skin-graft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92A7C-388B-4F45-9A7F-E1D4438300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3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34.2 million people in America w/ </a:t>
            </a:r>
            <a:r>
              <a:rPr lang="en-US" dirty="0" err="1"/>
              <a:t>DMtypeII</a:t>
            </a:r>
            <a:r>
              <a:rPr lang="en-US" dirty="0"/>
              <a:t> diagnosis</a:t>
            </a:r>
            <a:r>
              <a:rPr lang="en-US" dirty="0">
                <a:sym typeface="Wingdings" pitchFamily="2" charset="2"/>
              </a:rPr>
              <a:t> 25% will develop DFU</a:t>
            </a:r>
          </a:p>
          <a:p>
            <a:endParaRPr lang="en-US" dirty="0"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credit: http://</a:t>
            </a:r>
            <a:r>
              <a:rPr lang="en-US" dirty="0" err="1"/>
              <a:t>image.thelancet.com</a:t>
            </a:r>
            <a:r>
              <a:rPr lang="en-US" dirty="0"/>
              <a:t>/extras/02art6190web.pdf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1:</a:t>
            </a:r>
          </a:p>
          <a:p>
            <a:r>
              <a:rPr lang="en-US" dirty="0">
                <a:hlinkClick r:id="rId3"/>
              </a:rPr>
              <a:t>https://www.diabetes.org/resources/statistics/statistics-about-diabetes#:~:text=Prevalence%3A%20In%202018%2C%2034.2%20million,of%20the%20population%2C%20had%20diabetes.&amp;text=Undiagnosed%3A%20Of%20the%2034.2%20million,and%207.3%20million%20were%20undiagnosed.</a:t>
            </a:r>
            <a:endParaRPr lang="en-US" dirty="0"/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2:</a:t>
            </a:r>
          </a:p>
          <a:p>
            <a:r>
              <a:rPr lang="en-US" dirty="0">
                <a:hlinkClick r:id="rId4"/>
              </a:rPr>
              <a:t>https://www.fda.gov/news-events/press-announcements/fda-approves-integra-omnigraft-dermal-regeneration-matrix-treat-diabetic-foot-ulcers</a:t>
            </a:r>
            <a:endParaRPr lang="en-US" dirty="0"/>
          </a:p>
          <a:p>
            <a:endParaRPr lang="en-US" dirty="0"/>
          </a:p>
          <a:p>
            <a:r>
              <a:rPr lang="en-US" dirty="0"/>
              <a:t>3:</a:t>
            </a:r>
          </a:p>
          <a:p>
            <a:r>
              <a:rPr lang="en-US" dirty="0">
                <a:hlinkClick r:id="rId5"/>
              </a:rPr>
              <a:t>https://www.woundsresearch.com/article/human-derived-acellular-dermal-matrix-grafts-treatment-diabetic-foot-ulcers-systematic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92A7C-388B-4F45-9A7F-E1D4438300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66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https://www.integralife.com/file/general/1525975889.pdf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92A7C-388B-4F45-9A7F-E1D4438300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0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6/16/20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6/16/20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6/16/20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2695510/" TargetMode="External"/><Relationship Id="rId13" Type="http://schemas.openxmlformats.org/officeDocument/2006/relationships/hyperlink" Target="http://paacs.net/wp-content/uploads/downloads/2013/03/Chapter-3-Skin-Grafts.pdf" TargetMode="External"/><Relationship Id="rId3" Type="http://schemas.openxmlformats.org/officeDocument/2006/relationships/hyperlink" Target="https://pubmed.ncbi.nlm.nih.gov/15924899/" TargetMode="External"/><Relationship Id="rId7" Type="http://schemas.openxmlformats.org/officeDocument/2006/relationships/hyperlink" Target="https://www.ncbi.nlm.nih.gov/books/NBK507882/" TargetMode="External"/><Relationship Id="rId12" Type="http://schemas.openxmlformats.org/officeDocument/2006/relationships/hyperlink" Target="https://journals.lww.com/prsgo/pages/videogallery.aspx?autoPlay=false&amp;videoId=139" TargetMode="External"/><Relationship Id="rId2" Type="http://schemas.openxmlformats.org/officeDocument/2006/relationships/hyperlink" Target="https://www.sciencedirect.com/science/article/abs/pii/S0733862703000683?via%3Dihub" TargetMode="External"/><Relationship Id="rId16" Type="http://schemas.openxmlformats.org/officeDocument/2006/relationships/hyperlink" Target="https://www.cochranelibrary.com/cdsr/doi/10.1002/14651858.CD013146/ful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ink.springer.com/chapter/10.1007/978-3-642-59307-9_6" TargetMode="External"/><Relationship Id="rId11" Type="http://schemas.openxmlformats.org/officeDocument/2006/relationships/hyperlink" Target="https://www-clinicalkey-com.ezproxy2.library.arizona.edu/#!/content/book/3-s2.0-B9780323375672000876" TargetMode="External"/><Relationship Id="rId5" Type="http://schemas.openxmlformats.org/officeDocument/2006/relationships/hyperlink" Target="https://www.ncbi.nlm.nih.gov/pmc/articles/PMC2695510/figure/F1/" TargetMode="External"/><Relationship Id="rId15" Type="http://schemas.openxmlformats.org/officeDocument/2006/relationships/hyperlink" Target="https://www.woundsource.com/blog/four-stages-wound-healing" TargetMode="External"/><Relationship Id="rId10" Type="http://schemas.openxmlformats.org/officeDocument/2006/relationships/hyperlink" Target="https://academic.oup.com/jbcr/article-abstract/41/Supplement_1/S98/5776017?redirectedFrom=fulltext" TargetMode="External"/><Relationship Id="rId4" Type="http://schemas.openxmlformats.org/officeDocument/2006/relationships/hyperlink" Target="https://www.sciencedirect.com/science/article/abs/pii/S0733863505701996?via%3Dihub" TargetMode="External"/><Relationship Id="rId9" Type="http://schemas.openxmlformats.org/officeDocument/2006/relationships/hyperlink" Target="https://www.ncbi.nlm.nih.gov/books/NBK195739/pdf/Bookshelf_NBK195739.pdf" TargetMode="External"/><Relationship Id="rId14" Type="http://schemas.openxmlformats.org/officeDocument/2006/relationships/hyperlink" Target="https://accesssurgery.mhmedical.com/content.aspx?bookid=583&amp;sectionid=44223300#657457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abs/pii/S0733863505701996?via%3Dihub" TargetMode="External"/><Relationship Id="rId13" Type="http://schemas.openxmlformats.org/officeDocument/2006/relationships/hyperlink" Target="https://medicine.uiowa.edu/iowaprotocols/full-thickness-skin-graft" TargetMode="External"/><Relationship Id="rId3" Type="http://schemas.openxmlformats.org/officeDocument/2006/relationships/hyperlink" Target="https://www.ncbi.nlm.nih.gov/books/NBK195739/pdf/Bookshelf_NBK195739.pdf" TargetMode="External"/><Relationship Id="rId7" Type="http://schemas.openxmlformats.org/officeDocument/2006/relationships/hyperlink" Target="https://www.ncbi.nlm.nih.gov/books/NBK532874/" TargetMode="External"/><Relationship Id="rId12" Type="http://schemas.openxmlformats.org/officeDocument/2006/relationships/hyperlink" Target="https://medicine.uiowa.edu/iowaprotocols/split-thickness-skin-graft" TargetMode="External"/><Relationship Id="rId2" Type="http://schemas.openxmlformats.org/officeDocument/2006/relationships/hyperlink" Target="https://academic.oup.com/jbcr/article-abstract/41/Supplement_1/S98/5776017?redirectedFrom=fulltex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cbi.nlm.nih.gov/books/NBK532875/" TargetMode="External"/><Relationship Id="rId11" Type="http://schemas.openxmlformats.org/officeDocument/2006/relationships/hyperlink" Target="https://plasticsurgery.stanford.edu/content/dam/sm/plasticsurgery/documents/education/microsurgery/FlapsSelectedReadings.pdf" TargetMode="External"/><Relationship Id="rId5" Type="http://schemas.openxmlformats.org/officeDocument/2006/relationships/hyperlink" Target="https://www.ncbi.nlm.nih.gov/books/NBK551561/" TargetMode="External"/><Relationship Id="rId15" Type="http://schemas.openxmlformats.org/officeDocument/2006/relationships/hyperlink" Target="https://clinical.diabetesjournals.org/content/24/2/91" TargetMode="External"/><Relationship Id="rId10" Type="http://schemas.openxmlformats.org/officeDocument/2006/relationships/hyperlink" Target="https://www.ncbi.nlm.nih.gov/pmc/articles/PMC3335647/#:~:text=Skin%20grafts%20are%20used%20in,%2C%20and%20nipple%2Dareola%20reconstruction." TargetMode="External"/><Relationship Id="rId4" Type="http://schemas.openxmlformats.org/officeDocument/2006/relationships/hyperlink" Target="http://downloads.hindawi.com/archive/2012/563493.pdf" TargetMode="External"/><Relationship Id="rId9" Type="http://schemas.openxmlformats.org/officeDocument/2006/relationships/hyperlink" Target="https://pubmed.ncbi.nlm.nih.gov/10943546/" TargetMode="External"/><Relationship Id="rId14" Type="http://schemas.openxmlformats.org/officeDocument/2006/relationships/hyperlink" Target="https://www.uptodate.com/contents/skin-autograft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ACF9-79C3-BC49-A0FE-8F96807884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Split Thickness &amp; full thickness Skin Grafts: an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B6928-4D31-0648-8411-7BD86CA7B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Surbhi Patel, MS3</a:t>
            </a:r>
          </a:p>
          <a:p>
            <a:r>
              <a:rPr lang="en-US" dirty="0"/>
              <a:t>Surgery Clerkship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4229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3023-A9F8-E44A-AB27-CD5991F1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2EBAF-1BD3-7444-891E-2E8AECACD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Seroma, hematoma, wound contraction, infection, “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nontake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”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Donor site pain, scarring, hypertrophic scarring, wound infections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0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80D5-BD5C-724B-812B-F52C4A2D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Technique</a:t>
            </a:r>
          </a:p>
        </p:txBody>
      </p:sp>
      <p:pic>
        <p:nvPicPr>
          <p:cNvPr id="4" name="Picture 3" descr="A picture containing indoor, sitting, blue, small&#10;&#10;Description automatically generated">
            <a:extLst>
              <a:ext uri="{FF2B5EF4-FFF2-40B4-BE49-F238E27FC236}">
                <a16:creationId xmlns:a16="http://schemas.microsoft.com/office/drawing/2014/main" id="{B1D66576-34AA-5441-9E63-406A94DC6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86" y="2399820"/>
            <a:ext cx="1964633" cy="2123413"/>
          </a:xfrm>
          <a:prstGeom prst="rect">
            <a:avLst/>
          </a:prstGeom>
        </p:spPr>
      </p:pic>
      <p:pic>
        <p:nvPicPr>
          <p:cNvPr id="5" name="Picture 4" descr="A picture containing sitting, table, bag, blue&#10;&#10;Description automatically generated">
            <a:extLst>
              <a:ext uri="{FF2B5EF4-FFF2-40B4-BE49-F238E27FC236}">
                <a16:creationId xmlns:a16="http://schemas.microsoft.com/office/drawing/2014/main" id="{55FFD9B0-4256-594E-A61B-FE8FF620F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722" y="2367337"/>
            <a:ext cx="2835299" cy="2125988"/>
          </a:xfrm>
          <a:prstGeom prst="rect">
            <a:avLst/>
          </a:prstGeom>
        </p:spPr>
      </p:pic>
      <p:pic>
        <p:nvPicPr>
          <p:cNvPr id="6" name="Picture 5" descr="A picture containing man, sitting, table, display&#10;&#10;Description automatically generated">
            <a:extLst>
              <a:ext uri="{FF2B5EF4-FFF2-40B4-BE49-F238E27FC236}">
                <a16:creationId xmlns:a16="http://schemas.microsoft.com/office/drawing/2014/main" id="{F4F8972B-41BA-7848-84CD-32173331E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905" y="2399820"/>
            <a:ext cx="2525931" cy="2123413"/>
          </a:xfrm>
          <a:prstGeom prst="rect">
            <a:avLst/>
          </a:prstGeom>
        </p:spPr>
      </p:pic>
      <p:pic>
        <p:nvPicPr>
          <p:cNvPr id="7" name="Picture 6" descr="A picture containing table, sitting, bag, small&#10;&#10;Description automatically generated">
            <a:extLst>
              <a:ext uri="{FF2B5EF4-FFF2-40B4-BE49-F238E27FC236}">
                <a16:creationId xmlns:a16="http://schemas.microsoft.com/office/drawing/2014/main" id="{B035A3E4-FF67-F94F-85BA-9CEDBEA98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907" y="2367337"/>
            <a:ext cx="2835299" cy="2125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EE821C-2305-B040-9D1D-F2177064EA37}"/>
              </a:ext>
            </a:extLst>
          </p:cNvPr>
          <p:cNvSpPr txBox="1"/>
          <p:nvPr/>
        </p:nvSpPr>
        <p:spPr>
          <a:xfrm>
            <a:off x="266505" y="4704589"/>
            <a:ext cx="1964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Use Zimmer dermatome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74F495-C1C9-414D-8BD3-D46B64723E96}"/>
              </a:ext>
            </a:extLst>
          </p:cNvPr>
          <p:cNvSpPr txBox="1"/>
          <p:nvPr/>
        </p:nvSpPr>
        <p:spPr>
          <a:xfrm>
            <a:off x="2630905" y="4704588"/>
            <a:ext cx="2525931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Use correct settings/dermal blade for FTSG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C79E2-5394-814E-81EF-976D5AA6D34A}"/>
              </a:ext>
            </a:extLst>
          </p:cNvPr>
          <p:cNvSpPr txBox="1"/>
          <p:nvPr/>
        </p:nvSpPr>
        <p:spPr>
          <a:xfrm>
            <a:off x="5554722" y="4720916"/>
            <a:ext cx="283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Apply liberal mineral oil and angle dermatome at 45 degrees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C0B9EE-D551-AA41-AEC6-FD9BCE687E43}"/>
              </a:ext>
            </a:extLst>
          </p:cNvPr>
          <p:cNvSpPr txBox="1"/>
          <p:nvPr/>
        </p:nvSpPr>
        <p:spPr>
          <a:xfrm>
            <a:off x="8915400" y="4704588"/>
            <a:ext cx="270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4: Lift up the graft carefully</a:t>
            </a:r>
          </a:p>
        </p:txBody>
      </p:sp>
    </p:spTree>
    <p:extLst>
      <p:ext uri="{BB962C8B-B14F-4D97-AF65-F5344CB8AC3E}">
        <p14:creationId xmlns:p14="http://schemas.microsoft.com/office/powerpoint/2010/main" val="3036800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013A-E717-F340-8854-B98454A3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391" y="402341"/>
            <a:ext cx="7729728" cy="1188720"/>
          </a:xfrm>
        </p:spPr>
        <p:txBody>
          <a:bodyPr/>
          <a:lstStyle/>
          <a:p>
            <a:r>
              <a:rPr lang="en-US" dirty="0"/>
              <a:t>overview of technique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C1D4F-C048-5940-9D7B-E2F04CC1E303}"/>
              </a:ext>
            </a:extLst>
          </p:cNvPr>
          <p:cNvSpPr txBox="1"/>
          <p:nvPr/>
        </p:nvSpPr>
        <p:spPr>
          <a:xfrm>
            <a:off x="128588" y="5255330"/>
            <a:ext cx="2600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5: Mesh the harvested skin. Typical ratios are 1:1.5 for smaller wounds or 1:3 and 1:6 for larger wounds</a:t>
            </a: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68F052F4-DD61-C14F-9AA7-E7EFE94E6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9" y="2361104"/>
            <a:ext cx="2219366" cy="2725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8BF435-721C-8942-8B3F-858EC2B1B3F9}"/>
              </a:ext>
            </a:extLst>
          </p:cNvPr>
          <p:cNvSpPr txBox="1"/>
          <p:nvPr/>
        </p:nvSpPr>
        <p:spPr>
          <a:xfrm>
            <a:off x="2728913" y="5431643"/>
            <a:ext cx="1747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Alternatively: Pie-crusting technique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4169D-A1A8-B44A-B015-BDBA38AA3FD2}"/>
              </a:ext>
            </a:extLst>
          </p:cNvPr>
          <p:cNvSpPr txBox="1"/>
          <p:nvPr/>
        </p:nvSpPr>
        <p:spPr>
          <a:xfrm>
            <a:off x="5464420" y="5978885"/>
            <a:ext cx="214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Post-op Day 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D36B9-2693-0046-8622-ACD241108376}"/>
              </a:ext>
            </a:extLst>
          </p:cNvPr>
          <p:cNvSpPr txBox="1"/>
          <p:nvPr/>
        </p:nvSpPr>
        <p:spPr>
          <a:xfrm>
            <a:off x="8824597" y="5934771"/>
            <a:ext cx="227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Result: 6 months post-op</a:t>
            </a:r>
          </a:p>
        </p:txBody>
      </p:sp>
      <p:pic>
        <p:nvPicPr>
          <p:cNvPr id="11" name="Picture 10" descr="A picture containing indoor, table, food, sitting&#10;&#10;Description automatically generated">
            <a:extLst>
              <a:ext uri="{FF2B5EF4-FFF2-40B4-BE49-F238E27FC236}">
                <a16:creationId xmlns:a16="http://schemas.microsoft.com/office/drawing/2014/main" id="{1125A8FA-3C34-7145-8FDE-C7A00C337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954" y="2434751"/>
            <a:ext cx="3011131" cy="2651600"/>
          </a:xfrm>
          <a:prstGeom prst="rect">
            <a:avLst/>
          </a:prstGeom>
        </p:spPr>
      </p:pic>
      <p:pic>
        <p:nvPicPr>
          <p:cNvPr id="19" name="Picture 18" descr="A picture containing indoor, person, red, man&#10;&#10;Description automatically generated">
            <a:extLst>
              <a:ext uri="{FF2B5EF4-FFF2-40B4-BE49-F238E27FC236}">
                <a16:creationId xmlns:a16="http://schemas.microsoft.com/office/drawing/2014/main" id="{CD08170C-6553-B140-9121-E296E482F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420" y="2434750"/>
            <a:ext cx="3190161" cy="3113174"/>
          </a:xfrm>
          <a:prstGeom prst="rect">
            <a:avLst/>
          </a:prstGeom>
        </p:spPr>
      </p:pic>
      <p:pic>
        <p:nvPicPr>
          <p:cNvPr id="21" name="Picture 20" descr="A close up of a person&#10;&#10;Description automatically generated">
            <a:extLst>
              <a:ext uri="{FF2B5EF4-FFF2-40B4-BE49-F238E27FC236}">
                <a16:creationId xmlns:a16="http://schemas.microsoft.com/office/drawing/2014/main" id="{4E884AF4-BCDF-1D4C-9D46-8B6FFDDEF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4597" y="2434750"/>
            <a:ext cx="2967102" cy="31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3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A695-527B-074E-812A-B7523119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grafting: a simple recipe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9303A-6925-D143-91FC-C623401F9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Plasmatic Imbibition- </a:t>
            </a:r>
            <a:r>
              <a:rPr lang="en-US" dirty="0"/>
              <a:t>graft absorbs (imbibe) nutrients from underlying recipient bed within the first 24-28 hours</a:t>
            </a:r>
          </a:p>
          <a:p>
            <a:r>
              <a:rPr lang="en-US" b="1" dirty="0"/>
              <a:t>Revascularization</a:t>
            </a:r>
            <a:r>
              <a:rPr lang="en-US" dirty="0"/>
              <a:t> via </a:t>
            </a:r>
          </a:p>
          <a:p>
            <a:pPr lvl="1"/>
            <a:r>
              <a:rPr lang="en-US" dirty="0"/>
              <a:t>Inosculation- blood vessels in skin graft grow to meet the vessels of the recipient bed between 3-5 days</a:t>
            </a:r>
          </a:p>
          <a:p>
            <a:pPr lvl="1"/>
            <a:r>
              <a:rPr lang="en-US" dirty="0"/>
              <a:t>Neovascularization- new blood vessels from between the graft and recipient tissues in 7 days</a:t>
            </a:r>
          </a:p>
          <a:p>
            <a:r>
              <a:rPr lang="en-US" b="1" dirty="0"/>
              <a:t>Remodeling</a:t>
            </a:r>
            <a:r>
              <a:rPr lang="en-US" dirty="0"/>
              <a:t>: regaining the full adnexal structures, reinnervation and epidermal hyperplasia gradually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27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67BE-6176-044F-99F0-7B7AC511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15164"/>
            <a:ext cx="7729728" cy="1188720"/>
          </a:xfrm>
        </p:spPr>
        <p:txBody>
          <a:bodyPr/>
          <a:lstStyle/>
          <a:p>
            <a:r>
              <a:rPr lang="en-US" dirty="0"/>
              <a:t>Diabetic foot ulcers (DFU)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840B4-A4D7-024D-B3FA-E686C154C1B6}"/>
              </a:ext>
            </a:extLst>
          </p:cNvPr>
          <p:cNvSpPr txBox="1"/>
          <p:nvPr/>
        </p:nvSpPr>
        <p:spPr>
          <a:xfrm>
            <a:off x="4462273" y="2099523"/>
            <a:ext cx="77297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34.2 million people</a:t>
            </a:r>
            <a:r>
              <a:rPr lang="en-US" dirty="0">
                <a:sym typeface="Wingdings" pitchFamily="2" charset="2"/>
              </a:rPr>
              <a:t> approx. 25% will develop DFU</a:t>
            </a:r>
            <a:r>
              <a:rPr lang="en-US" baseline="30000" dirty="0">
                <a:sym typeface="Wingdings" pitchFamily="2" charset="2"/>
              </a:rPr>
              <a:t>1,2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Caused by peripheral sensory neuropathy, deformity, and trauma</a:t>
            </a: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Standard of care (SOC): pressure offloading, local wound care and infection control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Integra Dermal Regenerative Matrix</a:t>
            </a:r>
            <a:r>
              <a:rPr lang="en-US" dirty="0"/>
              <a:t>: made of silicone, bovine collagen, and shark cartilage. Matrix is placed over the debrided ulcer and the new skin and tissue regenerate by scaffolding onto it.</a:t>
            </a:r>
            <a:r>
              <a:rPr lang="en-US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Study: 51 percent of patients treated with Integra + SOC had healed ulcers after 16 weeks compared to 32 percent of patients treated with SOC alone. </a:t>
            </a:r>
            <a:r>
              <a:rPr lang="en-US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Human-derived acellular dermal matrix (H-ADM): </a:t>
            </a:r>
            <a:r>
              <a:rPr lang="en-US" dirty="0"/>
              <a:t>contain extracellular matrix. H-ADMs are associated with a higher likelihood of complete healing and fewer days to complete healing within a 12-week and 16-week periods when compared with SOC</a:t>
            </a:r>
            <a:r>
              <a:rPr lang="en-US" baseline="30000" dirty="0"/>
              <a:t>3</a:t>
            </a:r>
          </a:p>
        </p:txBody>
      </p:sp>
      <p:pic>
        <p:nvPicPr>
          <p:cNvPr id="10" name="Content Placeholder 9" descr="A picture containing person, hand, holding, indoor&#10;&#10;Description automatically generated">
            <a:extLst>
              <a:ext uri="{FF2B5EF4-FFF2-40B4-BE49-F238E27FC236}">
                <a16:creationId xmlns:a16="http://schemas.microsoft.com/office/drawing/2014/main" id="{E316D126-497D-854D-8671-E327B6448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686" y="2272518"/>
            <a:ext cx="3898900" cy="2895600"/>
          </a:xfrm>
        </p:spPr>
      </p:pic>
    </p:spTree>
    <p:extLst>
      <p:ext uri="{BB962C8B-B14F-4D97-AF65-F5344CB8AC3E}">
        <p14:creationId xmlns:p14="http://schemas.microsoft.com/office/powerpoint/2010/main" val="419705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4FD6B60-5BCC-B64B-9139-43B7E8871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41279"/>
          </a:xfrm>
        </p:spPr>
      </p:pic>
    </p:spTree>
    <p:extLst>
      <p:ext uri="{BB962C8B-B14F-4D97-AF65-F5344CB8AC3E}">
        <p14:creationId xmlns:p14="http://schemas.microsoft.com/office/powerpoint/2010/main" val="99067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4882-7DE8-4A4A-875B-2A04721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64642"/>
            <a:ext cx="7729728" cy="1188720"/>
          </a:xfrm>
        </p:spPr>
        <p:txBody>
          <a:bodyPr/>
          <a:lstStyle/>
          <a:p>
            <a:r>
              <a:rPr lang="en-US" dirty="0" err="1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B5D0D-50EA-BD41-AA4B-D7D3791A2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095118"/>
            <a:ext cx="11087100" cy="5220081"/>
          </a:xfrm>
        </p:spPr>
        <p:txBody>
          <a:bodyPr>
            <a:noAutofit/>
          </a:bodyPr>
          <a:lstStyle/>
          <a:p>
            <a:r>
              <a:rPr lang="en-US" sz="1200" dirty="0">
                <a:hlinkClick r:id="rId2"/>
              </a:rPr>
              <a:t>https://www.sciencedirect.com/science/article/abs/pii/S0733862703000683?via%3Dihub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https://pubmed.ncbi.nlm.nih.gov/15924899/</a:t>
            </a:r>
            <a:endParaRPr lang="en-US" sz="1200" dirty="0"/>
          </a:p>
          <a:p>
            <a:r>
              <a:rPr lang="en-US" sz="1200" dirty="0">
                <a:hlinkClick r:id="rId4"/>
              </a:rPr>
              <a:t>https://www.sciencedirect.com/science/article/abs/pii/S0733863505701996?via%3Dihub</a:t>
            </a:r>
            <a:endParaRPr lang="en-US" sz="1200" dirty="0"/>
          </a:p>
          <a:p>
            <a:r>
              <a:rPr lang="en-US" sz="1200" dirty="0">
                <a:hlinkClick r:id="rId5"/>
              </a:rPr>
              <a:t>https://www.ncbi.nlm.nih.gov/pmc/articles/PMC2695510/figure/F1/</a:t>
            </a:r>
            <a:endParaRPr lang="en-US" sz="1200" dirty="0"/>
          </a:p>
          <a:p>
            <a:r>
              <a:rPr lang="en-US" sz="1200" dirty="0">
                <a:hlinkClick r:id="rId6"/>
              </a:rPr>
              <a:t>https://link.springer.com/chapter/10.1007/978-3-642-59307-9_6</a:t>
            </a:r>
            <a:endParaRPr lang="en-US" sz="1200" dirty="0"/>
          </a:p>
          <a:p>
            <a:r>
              <a:rPr lang="en-US" sz="1200" dirty="0">
                <a:hlinkClick r:id="rId7"/>
              </a:rPr>
              <a:t>https://www.ncbi.nlm.nih.gov/books/NBK507882/</a:t>
            </a:r>
            <a:endParaRPr lang="en-US" sz="1200" dirty="0"/>
          </a:p>
          <a:p>
            <a:r>
              <a:rPr lang="en-US" sz="1200" dirty="0">
                <a:hlinkClick r:id="rId8"/>
              </a:rPr>
              <a:t>https://www.ncbi.nlm.nih.gov/pmc/articles/PMC2695510/</a:t>
            </a:r>
            <a:endParaRPr lang="en-US" sz="1200" dirty="0"/>
          </a:p>
          <a:p>
            <a:r>
              <a:rPr lang="en-US" sz="1200" dirty="0">
                <a:hlinkClick r:id="rId9"/>
              </a:rPr>
              <a:t>https://www.ncbi.nlm.nih.gov/books/NBK195739/pdf/Bookshelf_NBK195739.pdf</a:t>
            </a:r>
            <a:endParaRPr lang="en-US" sz="1200" dirty="0"/>
          </a:p>
          <a:p>
            <a:r>
              <a:rPr lang="en-US" sz="1200" dirty="0">
                <a:hlinkClick r:id="rId10"/>
              </a:rPr>
              <a:t>https://academic.oup.com/jbcr/article-abstract/41/Supplement_1/S98/5776017?redirectedFrom=fulltext</a:t>
            </a:r>
            <a:endParaRPr lang="en-US" sz="1200" dirty="0"/>
          </a:p>
          <a:p>
            <a:r>
              <a:rPr lang="en-US" sz="1200" dirty="0">
                <a:hlinkClick r:id="rId11"/>
              </a:rPr>
              <a:t>https://www-clinicalkey-com.ezproxy2.library.arizona.edu/#!/content/book/3-s2.0-B9780323375672000876</a:t>
            </a:r>
            <a:endParaRPr lang="en-US" sz="1200" dirty="0"/>
          </a:p>
          <a:p>
            <a:r>
              <a:rPr lang="en-US" sz="1200" dirty="0">
                <a:hlinkClick r:id="rId12"/>
              </a:rPr>
              <a:t>https://journals.lww.com/prsgo/pages/videogallery.aspx?autoPlay=false&amp;videoId=139</a:t>
            </a:r>
            <a:endParaRPr lang="en-US" sz="1200" dirty="0"/>
          </a:p>
          <a:p>
            <a:r>
              <a:rPr lang="en-US" sz="1200" dirty="0">
                <a:hlinkClick r:id="rId13"/>
              </a:rPr>
              <a:t>http://paacs.net/wp-content/uploads/downloads/2013/03/Chapter-3-Skin-Grafts.pdf</a:t>
            </a:r>
            <a:endParaRPr lang="en-US" sz="1200" dirty="0"/>
          </a:p>
          <a:p>
            <a:r>
              <a:rPr lang="en-US" sz="1200" dirty="0">
                <a:hlinkClick r:id="rId14"/>
              </a:rPr>
              <a:t>https://accesssurgery.mhmedical.com/content.aspx?bookid=583&amp;sectionid=44223300#6574578</a:t>
            </a:r>
            <a:endParaRPr lang="en-US" sz="1200" dirty="0"/>
          </a:p>
          <a:p>
            <a:r>
              <a:rPr lang="en-US" sz="1200" dirty="0">
                <a:hlinkClick r:id="rId15"/>
              </a:rPr>
              <a:t>https://www.woundsource.com/blog/four-stages-wound-healing</a:t>
            </a:r>
            <a:endParaRPr lang="en-US" sz="1200" dirty="0"/>
          </a:p>
          <a:p>
            <a:r>
              <a:rPr lang="en-US" sz="1200" dirty="0">
                <a:hlinkClick r:id="rId16"/>
              </a:rPr>
              <a:t>https://www.cochranelibrary.com/cdsr/doi/10.1002/14651858.CD013146/full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800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D4B-AD1B-4749-A4C9-3900262E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6030"/>
            <a:ext cx="7729728" cy="118872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6E922-4F9A-654F-B4F8-3AED759F1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59052"/>
            <a:ext cx="10529888" cy="4483402"/>
          </a:xfrm>
        </p:spPr>
        <p:txBody>
          <a:bodyPr>
            <a:noAutofit/>
          </a:bodyPr>
          <a:lstStyle/>
          <a:p>
            <a:r>
              <a:rPr lang="en-US" sz="1200" dirty="0">
                <a:hlinkClick r:id="rId2"/>
              </a:rPr>
              <a:t>https://academic.oup.com/jbcr/article-abstract/41/Supplement_1/S98/5776017?redirectedFrom=fulltext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https://www.ncbi.nlm.nih.gov/books/NBK195739/pdf/Bookshelf_NBK195739.pdf</a:t>
            </a:r>
            <a:endParaRPr lang="en-US" sz="1200" dirty="0"/>
          </a:p>
          <a:p>
            <a:r>
              <a:rPr lang="en-US" sz="1200" dirty="0">
                <a:hlinkClick r:id="rId4"/>
              </a:rPr>
              <a:t>http://downloads.hindawi.com/archive/2012/563493.pdf</a:t>
            </a:r>
            <a:endParaRPr lang="en-US" sz="1200" dirty="0"/>
          </a:p>
          <a:p>
            <a:r>
              <a:rPr lang="en-US" sz="1200" dirty="0">
                <a:hlinkClick r:id="rId5"/>
              </a:rPr>
              <a:t>https://www.ncbi.nlm.nih.gov/books/NBK551561/</a:t>
            </a:r>
            <a:endParaRPr lang="en-US" sz="1200" dirty="0"/>
          </a:p>
          <a:p>
            <a:r>
              <a:rPr lang="en-US" sz="1200" dirty="0">
                <a:hlinkClick r:id="rId6"/>
              </a:rPr>
              <a:t>https://www.ncbi.nlm.nih.gov/books/NBK532875/</a:t>
            </a:r>
            <a:endParaRPr lang="en-US" sz="1200" dirty="0"/>
          </a:p>
          <a:p>
            <a:r>
              <a:rPr lang="en-US" sz="1200" dirty="0">
                <a:hlinkClick r:id="rId7"/>
              </a:rPr>
              <a:t>https://www.ncbi.nlm.nih.gov/books/NBK532874/</a:t>
            </a:r>
            <a:endParaRPr lang="en-US" sz="1200" dirty="0"/>
          </a:p>
          <a:p>
            <a:r>
              <a:rPr lang="en-US" sz="1200" dirty="0">
                <a:hlinkClick r:id="rId8"/>
              </a:rPr>
              <a:t>https://www.sciencedirect.com/science/article/abs/pii/S0733863505701996?via%3Dihub</a:t>
            </a:r>
            <a:endParaRPr lang="en-US" sz="1200" dirty="0"/>
          </a:p>
          <a:p>
            <a:r>
              <a:rPr lang="en-US" sz="1200" dirty="0">
                <a:hlinkClick r:id="rId9"/>
              </a:rPr>
              <a:t>https://pubmed.ncbi.nlm.nih.gov/10943546/</a:t>
            </a:r>
            <a:endParaRPr lang="en-US" sz="1200" dirty="0"/>
          </a:p>
          <a:p>
            <a:r>
              <a:rPr lang="en-US" sz="1200" dirty="0">
                <a:hlinkClick r:id="rId10"/>
              </a:rPr>
              <a:t>https://www.ncbi.nlm.nih.gov/pmc/articles/PMC3335647/#:~:text=Skin%20grafts%20are%20used%20in,%2C%20and%20nipple%2Dareola%20reconstruction.</a:t>
            </a:r>
            <a:endParaRPr lang="en-US" sz="1200" dirty="0"/>
          </a:p>
          <a:p>
            <a:r>
              <a:rPr lang="en-US" sz="1200" dirty="0">
                <a:hlinkClick r:id="rId11"/>
              </a:rPr>
              <a:t>https://plasticsurgery.stanford.edu/content/dam/sm/plasticsurgery/documents/education/microsurgery/FlapsSelectedReadings.pdf</a:t>
            </a:r>
            <a:endParaRPr lang="en-US" sz="1200" dirty="0"/>
          </a:p>
          <a:p>
            <a:r>
              <a:rPr lang="en-US" sz="1200" dirty="0">
                <a:hlinkClick r:id="rId12"/>
              </a:rPr>
              <a:t>https://medicine.uiowa.edu/iowaprotocols/split-thickness-skin-graft</a:t>
            </a:r>
            <a:endParaRPr lang="en-US" sz="1200" dirty="0"/>
          </a:p>
          <a:p>
            <a:r>
              <a:rPr lang="en-US" sz="1200" dirty="0">
                <a:hlinkClick r:id="rId13"/>
              </a:rPr>
              <a:t>https://medicine.uiowa.edu/iowaprotocols/full-thickness-skin-graft</a:t>
            </a:r>
            <a:endParaRPr lang="en-US" sz="1200" dirty="0"/>
          </a:p>
          <a:p>
            <a:r>
              <a:rPr lang="en-US" sz="1200" dirty="0">
                <a:hlinkClick r:id="rId14"/>
              </a:rPr>
              <a:t>https://www.uptodate.com/contents/skin-autografting</a:t>
            </a:r>
            <a:endParaRPr lang="en-US" sz="1200" dirty="0"/>
          </a:p>
          <a:p>
            <a:r>
              <a:rPr lang="en-US" sz="1200" dirty="0">
                <a:hlinkClick r:id="rId15"/>
              </a:rPr>
              <a:t>https://clinical.diabetesjournals.org/content/24/2/91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294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7115-C026-A247-8300-CE5061E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293355"/>
            <a:ext cx="7729728" cy="1188720"/>
          </a:xfrm>
        </p:spPr>
        <p:txBody>
          <a:bodyPr/>
          <a:lstStyle/>
          <a:p>
            <a:r>
              <a:rPr lang="en-US" dirty="0"/>
              <a:t>Preparation of wound bed via D.I.M.E approach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7B6486-9F17-8B4A-9438-452C29C85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789" y="1616651"/>
            <a:ext cx="9330081" cy="50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6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7539-FC53-2E48-A81C-5D49686C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EFC67-4E6B-8D4C-B09C-CF37A11CF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76259"/>
          </a:xfrm>
        </p:spPr>
        <p:txBody>
          <a:bodyPr>
            <a:noAutofit/>
          </a:bodyPr>
          <a:lstStyle/>
          <a:p>
            <a:r>
              <a:rPr lang="en-US" sz="2400" dirty="0"/>
              <a:t>Autograft: same subject 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Split-thickness skin grafts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Full thickness skin grafts</a:t>
            </a:r>
          </a:p>
          <a:p>
            <a:r>
              <a:rPr lang="en-US" sz="2400" dirty="0"/>
              <a:t>Isograft: same species, same genetic background but different subject </a:t>
            </a:r>
          </a:p>
          <a:p>
            <a:r>
              <a:rPr lang="en-US" sz="2400" dirty="0"/>
              <a:t>Allograft: same species but different genetic background and subject</a:t>
            </a:r>
          </a:p>
          <a:p>
            <a:r>
              <a:rPr lang="en-US" sz="2400" dirty="0"/>
              <a:t>Xenograft: different species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152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5AD1-6EFF-B642-B8D0-C637CA88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8873"/>
            <a:ext cx="7729728" cy="618493"/>
          </a:xfrm>
        </p:spPr>
        <p:txBody>
          <a:bodyPr>
            <a:normAutofit fontScale="90000"/>
          </a:bodyPr>
          <a:lstStyle/>
          <a:p>
            <a:r>
              <a:rPr lang="en-US" dirty="0"/>
              <a:t>Split thickness skin grafts (STSG)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BC8E6-65B2-5744-BCEF-E0C988BCB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406" y="1498590"/>
            <a:ext cx="4271771" cy="4543863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Contain epidermis and portion of dermis</a:t>
            </a:r>
          </a:p>
          <a:p>
            <a:pPr lvl="1"/>
            <a:r>
              <a:rPr lang="en-US" sz="1800" dirty="0"/>
              <a:t>Lack blood supply but contain reticular structures from the dermis that will divide and differentiate to aide in healing</a:t>
            </a:r>
          </a:p>
          <a:p>
            <a:pPr lvl="1"/>
            <a:r>
              <a:rPr lang="en-US" sz="1800" dirty="0"/>
              <a:t>Thin: 0.15mm to 0.3mm</a:t>
            </a:r>
          </a:p>
          <a:p>
            <a:pPr lvl="1"/>
            <a:r>
              <a:rPr lang="en-US" sz="1800" dirty="0"/>
              <a:t>Thick: 0.45 to 0.6mm</a:t>
            </a:r>
          </a:p>
          <a:p>
            <a:pPr lvl="1"/>
            <a:r>
              <a:rPr lang="en-US" sz="1800" dirty="0"/>
              <a:t>Dry and brittle after take because sebaceous glands lose functionality.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8A3BA-A1D6-B94B-B9B1-5AA4BB15FB65}"/>
              </a:ext>
            </a:extLst>
          </p:cNvPr>
          <p:cNvSpPr txBox="1"/>
          <p:nvPr/>
        </p:nvSpPr>
        <p:spPr>
          <a:xfrm>
            <a:off x="9849151" y="784276"/>
            <a:ext cx="203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C4E9D4D-A540-9D48-9B74-04BEF85D4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813" y="1498591"/>
            <a:ext cx="51054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5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D00D-4C67-8641-BCC7-08F636DA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2015"/>
            <a:ext cx="7729728" cy="770731"/>
          </a:xfrm>
        </p:spPr>
        <p:txBody>
          <a:bodyPr/>
          <a:lstStyle/>
          <a:p>
            <a:r>
              <a:rPr lang="en-US" dirty="0"/>
              <a:t>Full thickness skin graft (FTSG)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404E-F581-2B44-9457-1986FAF67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87" y="2644099"/>
            <a:ext cx="4271771" cy="3101982"/>
          </a:xfrm>
        </p:spPr>
        <p:txBody>
          <a:bodyPr/>
          <a:lstStyle/>
          <a:p>
            <a:r>
              <a:rPr lang="en-US" dirty="0"/>
              <a:t>consist of complete epidermal and dermal layer including hair follicles and glandular structures. </a:t>
            </a:r>
          </a:p>
          <a:p>
            <a:r>
              <a:rPr lang="en-US" dirty="0"/>
              <a:t>Typically harvested from the dermal-subcutaneous junction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4C92D-EEEC-4E4D-BA97-A7408DED00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EE73E6-0B79-9749-9F2A-3DAAADE45ED1}"/>
              </a:ext>
            </a:extLst>
          </p:cNvPr>
          <p:cNvGrpSpPr/>
          <p:nvPr/>
        </p:nvGrpSpPr>
        <p:grpSpPr>
          <a:xfrm>
            <a:off x="5853683" y="2638044"/>
            <a:ext cx="5921236" cy="3717941"/>
            <a:chOff x="4790036" y="3166462"/>
            <a:chExt cx="5921236" cy="37179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5CD9EC-96C6-8148-B1AC-0ECBC99883F6}"/>
                </a:ext>
              </a:extLst>
            </p:cNvPr>
            <p:cNvSpPr/>
            <p:nvPr/>
          </p:nvSpPr>
          <p:spPr>
            <a:xfrm>
              <a:off x="4790036" y="3166462"/>
              <a:ext cx="5921236" cy="3717941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 l="-42916" t="447" r="-272" b="-447"/>
              </a:stretch>
            </a:blip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B4F301-0A6A-5B49-8605-A02988D4E727}"/>
                </a:ext>
              </a:extLst>
            </p:cNvPr>
            <p:cNvSpPr txBox="1"/>
            <p:nvPr/>
          </p:nvSpPr>
          <p:spPr>
            <a:xfrm>
              <a:off x="4790036" y="3166462"/>
              <a:ext cx="5921236" cy="3717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297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80E72-4F2C-8845-BA8B-839DF5D4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631545-9C7F-EF45-87AA-CD5E6185E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17422"/>
              </p:ext>
            </p:extLst>
          </p:nvPr>
        </p:nvGraphicFramePr>
        <p:xfrm>
          <a:off x="2032000" y="2668080"/>
          <a:ext cx="8128000" cy="402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457446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408457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96781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32700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Thin STSG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Thick STSG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FTSG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652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Indications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Large superficial dermal burns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Debrided burn wounds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Chronic wounds with less vascularized wound beds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Same as thin STSGs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Useful in areas of high mechanical friction: joints, plantar soles, palms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Avoid in unhealthy wound beds such as chronic ulcers.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Reconstruction of functional areas (hands)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Smaller aesthetically important lesions (eyelids, face, mouth)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Noninfected, well-vascularized wound beds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Small avascular areas &lt;1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108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17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44F4-03CC-7341-B5DB-00069D9A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9233"/>
            <a:ext cx="7729728" cy="1188720"/>
          </a:xfrm>
        </p:spPr>
        <p:txBody>
          <a:bodyPr/>
          <a:lstStyle/>
          <a:p>
            <a:r>
              <a:rPr lang="en-US" dirty="0"/>
              <a:t>Taken from</a:t>
            </a:r>
          </a:p>
        </p:txBody>
      </p:sp>
      <p:pic>
        <p:nvPicPr>
          <p:cNvPr id="15" name="Content Placeholder 14" descr="A close up of a womans face&#10;&#10;Description automatically generated">
            <a:extLst>
              <a:ext uri="{FF2B5EF4-FFF2-40B4-BE49-F238E27FC236}">
                <a16:creationId xmlns:a16="http://schemas.microsoft.com/office/drawing/2014/main" id="{615D2EFF-BA83-7449-AC6E-5D95C770F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4305" y="2279091"/>
            <a:ext cx="4836729" cy="4573117"/>
          </a:xfrm>
        </p:spPr>
      </p:pic>
      <p:pic>
        <p:nvPicPr>
          <p:cNvPr id="23" name="Picture 22" descr="A picture containing clothing&#10;&#10;Description automatically generated">
            <a:extLst>
              <a:ext uri="{FF2B5EF4-FFF2-40B4-BE49-F238E27FC236}">
                <a16:creationId xmlns:a16="http://schemas.microsoft.com/office/drawing/2014/main" id="{C3BB75B1-622A-314F-9E74-2365A1E7E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15" y="2273300"/>
            <a:ext cx="5283200" cy="45847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18AC92F-9014-CE4E-8DEF-6C56E0C8AFD3}"/>
              </a:ext>
            </a:extLst>
          </p:cNvPr>
          <p:cNvSpPr txBox="1"/>
          <p:nvPr/>
        </p:nvSpPr>
        <p:spPr>
          <a:xfrm>
            <a:off x="1201271" y="1792941"/>
            <a:ext cx="4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STSG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97F9AD-0075-394B-B6C0-EB0CE5B3C8A0}"/>
              </a:ext>
            </a:extLst>
          </p:cNvPr>
          <p:cNvSpPr txBox="1"/>
          <p:nvPr/>
        </p:nvSpPr>
        <p:spPr>
          <a:xfrm>
            <a:off x="6723529" y="1705960"/>
            <a:ext cx="2279140" cy="37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FTSG</a:t>
            </a:r>
          </a:p>
        </p:txBody>
      </p:sp>
    </p:spTree>
    <p:extLst>
      <p:ext uri="{BB962C8B-B14F-4D97-AF65-F5344CB8AC3E}">
        <p14:creationId xmlns:p14="http://schemas.microsoft.com/office/powerpoint/2010/main" val="299003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8E0-9787-1949-A685-71FF0141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B110-C76D-7043-8F0E-364AF397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Graft take</a:t>
            </a:r>
            <a:r>
              <a:rPr lang="en-US" dirty="0"/>
              <a:t>: metabolic demands of the graft, proper vascularization </a:t>
            </a:r>
          </a:p>
          <a:p>
            <a:pPr lvl="1"/>
            <a:r>
              <a:rPr lang="en-US" sz="1800" dirty="0"/>
              <a:t>will not take on exposed bone, tendon or cartilage, but they can be placed on periosteum, paratenon or perichondrium</a:t>
            </a:r>
          </a:p>
          <a:p>
            <a:r>
              <a:rPr lang="en-US" b="1" dirty="0"/>
              <a:t>Contracture</a:t>
            </a:r>
            <a:r>
              <a:rPr lang="en-US" dirty="0"/>
              <a:t>: </a:t>
            </a:r>
          </a:p>
          <a:p>
            <a:pPr lvl="1"/>
            <a:r>
              <a:rPr lang="en-US" sz="1800" dirty="0"/>
              <a:t>1°: immediate reduction in harvested graft due to recoil of elastin fibers in dermis</a:t>
            </a:r>
          </a:p>
          <a:p>
            <a:pPr lvl="1"/>
            <a:r>
              <a:rPr lang="en-US" sz="1800" dirty="0"/>
              <a:t>2° contraction: shrinkage of skin over time due to myofibroblasts over 6-18 months</a:t>
            </a:r>
          </a:p>
          <a:p>
            <a:r>
              <a:rPr lang="en-US" b="1" dirty="0"/>
              <a:t>Donor site morbidity</a:t>
            </a:r>
            <a:r>
              <a:rPr lang="en-US" dirty="0"/>
              <a:t>: reusability and healing rate of donor site</a:t>
            </a:r>
          </a:p>
          <a:p>
            <a:r>
              <a:rPr lang="en-US" b="1" dirty="0"/>
              <a:t>Aesthetic match</a:t>
            </a:r>
            <a:r>
              <a:rPr lang="en-US" dirty="0"/>
              <a:t>: color, texture and overall appearance</a:t>
            </a:r>
          </a:p>
          <a:p>
            <a:r>
              <a:rPr lang="en-US" b="1" dirty="0"/>
              <a:t>Durability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9373-5227-D843-8ED4-F51ADB9B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0355"/>
            <a:ext cx="7729728" cy="1188720"/>
          </a:xfrm>
        </p:spPr>
        <p:txBody>
          <a:bodyPr/>
          <a:lstStyle/>
          <a:p>
            <a:r>
              <a:rPr lang="en-US" dirty="0"/>
              <a:t>Advantages &amp; disadvantages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3169A8-8EF2-5D48-A738-3D4D5C201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57732"/>
              </p:ext>
            </p:extLst>
          </p:nvPr>
        </p:nvGraphicFramePr>
        <p:xfrm>
          <a:off x="478052" y="2039122"/>
          <a:ext cx="11442360" cy="439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0590">
                  <a:extLst>
                    <a:ext uri="{9D8B030D-6E8A-4147-A177-3AD203B41FA5}">
                      <a16:colId xmlns:a16="http://schemas.microsoft.com/office/drawing/2014/main" val="2209800604"/>
                    </a:ext>
                  </a:extLst>
                </a:gridCol>
                <a:gridCol w="2860590">
                  <a:extLst>
                    <a:ext uri="{9D8B030D-6E8A-4147-A177-3AD203B41FA5}">
                      <a16:colId xmlns:a16="http://schemas.microsoft.com/office/drawing/2014/main" val="734772269"/>
                    </a:ext>
                  </a:extLst>
                </a:gridCol>
                <a:gridCol w="2860590">
                  <a:extLst>
                    <a:ext uri="{9D8B030D-6E8A-4147-A177-3AD203B41FA5}">
                      <a16:colId xmlns:a16="http://schemas.microsoft.com/office/drawing/2014/main" val="2454733907"/>
                    </a:ext>
                  </a:extLst>
                </a:gridCol>
                <a:gridCol w="2860590">
                  <a:extLst>
                    <a:ext uri="{9D8B030D-6E8A-4147-A177-3AD203B41FA5}">
                      <a16:colId xmlns:a16="http://schemas.microsoft.com/office/drawing/2014/main" val="745099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Thin STSG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Thick STSG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FTSG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21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Advantages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Fast donor site re-epithelialization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Donor site can be reused multiple times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Excellent nutrient diffusion = good take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Less 2° contraction than thin STSG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Good graft take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Minimal to no 2° contraction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Excellent skin quality and stability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Hair regrowth, perspiration, oil secretion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91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Significant 2° contraction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Suboptimal aesthetic match at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Slower donor site re-epithelialization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Suboptimal aesthetic match at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Limited availability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Donor site is not reusable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1° contraction is high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Nutrient diffusion is difficult due to thickness so risk of nontake is much higher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75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01877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3028</TotalTime>
  <Words>1663</Words>
  <Application>Microsoft Macintosh PowerPoint</Application>
  <PresentationFormat>Widescreen</PresentationFormat>
  <Paragraphs>169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Parcel</vt:lpstr>
      <vt:lpstr>Split Thickness &amp; full thickness Skin Grafts: an overview</vt:lpstr>
      <vt:lpstr>Preparation of wound bed via D.I.M.E approach</vt:lpstr>
      <vt:lpstr>Graft types</vt:lpstr>
      <vt:lpstr>Split thickness skin grafts (STSG)</vt:lpstr>
      <vt:lpstr>Full thickness skin graft (FTSG)</vt:lpstr>
      <vt:lpstr>indications</vt:lpstr>
      <vt:lpstr>Taken from</vt:lpstr>
      <vt:lpstr>Considerations</vt:lpstr>
      <vt:lpstr>Advantages &amp; disadvantages</vt:lpstr>
      <vt:lpstr>complications</vt:lpstr>
      <vt:lpstr>overview of Technique</vt:lpstr>
      <vt:lpstr>overview of technique</vt:lpstr>
      <vt:lpstr>Skin grafting: a simple recipe</vt:lpstr>
      <vt:lpstr>Diabetic foot ulcers (DFU)</vt:lpstr>
      <vt:lpstr>PowerPoint Presentation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Grafts: an overview</dc:title>
  <dc:creator>S P</dc:creator>
  <cp:lastModifiedBy>S P</cp:lastModifiedBy>
  <cp:revision>61</cp:revision>
  <dcterms:created xsi:type="dcterms:W3CDTF">2020-06-07T19:02:51Z</dcterms:created>
  <dcterms:modified xsi:type="dcterms:W3CDTF">2020-06-16T11:26:07Z</dcterms:modified>
</cp:coreProperties>
</file>