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2" r:id="rId10"/>
    <p:sldId id="263" r:id="rId11"/>
    <p:sldId id="264" r:id="rId12"/>
    <p:sldId id="265" r:id="rId13"/>
    <p:sldId id="266" r:id="rId14"/>
    <p:sldId id="267"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7E398-4DAC-4FE8-BE9A-3593E5CA2274}" v="28" dt="2024-05-30T04:25:22.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603-60B4-4B25-2F4B-BFFF95608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076579-DF10-56BB-6A4C-171282018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EC3CD1-E650-29BE-90AD-DA0BD86E8F40}"/>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2D91C0A2-2E2A-2A9C-A6AA-6B2DD9ECF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FCC2-CE5E-0A0F-027E-479127191E6F}"/>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257850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6C28-7378-2B1F-8336-05ADEF1C1E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1C603-6BC1-45FC-59D3-8C4044ADE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E7DBB-6FA8-12F2-B745-C805C5A8FFDB}"/>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75777E15-FAAD-D5D2-1D53-FDAECF552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EED5E-F601-19BC-A599-71BEA9CBB3C1}"/>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286980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D6AF5-6EB0-9C3F-5B9D-18FF88CBFD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AC701-FCF0-4510-2A1C-B396CE686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1912C-2179-8B6D-AD92-2D4717202084}"/>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F69AD9C8-695D-0524-5B47-3E6D21AED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DD112-D74B-16A0-A46D-FC4C9D59B06E}"/>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182198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6CE9-7E02-40B2-DBE5-EA6B2C11F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EC237-A0FE-3599-C6AB-F3C749492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FAAEF-D95F-4101-18BF-8B18014F222B}"/>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703254AE-865A-A14D-997A-29E47BF89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8C7F4-FDF5-C74A-5328-61A73F2D0F28}"/>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160197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F520-8B02-0D1D-1AE2-677D3DFE50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D665A-2CE6-08C5-4926-DBAC5F4A00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B2203-8083-6851-F2C4-0FB681E61602}"/>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04CB0CB2-26F5-7546-61AC-A4085106C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83AFD-1AC0-9295-CA8F-CB483D7E22BB}"/>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41624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2AF3-D3B5-B867-AF78-3480CC7D3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02B51-9652-AE73-8994-C4F5BA70D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878C79-3B01-6561-FC7D-C9FEC11017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5B881C-F1A3-D9E7-37E7-4C9AD5D4BA76}"/>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6" name="Footer Placeholder 5">
            <a:extLst>
              <a:ext uri="{FF2B5EF4-FFF2-40B4-BE49-F238E27FC236}">
                <a16:creationId xmlns:a16="http://schemas.microsoft.com/office/drawing/2014/main" id="{D7C54CC7-0A2B-1D3E-7A4E-EFBC0C47A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4A9DB-46D7-10A1-EB09-EE89D13A6331}"/>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4070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633F-6193-5CC3-2FCA-A4674614B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60A91-15C0-F847-0D6B-06C023740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F0E82-2DEA-A033-37D6-CD3AAD352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6C491-3D86-3B83-F17F-1CDAEEAC0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3A257-7F6A-D6D8-462E-328077BD6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ACA4ED-5699-CC9C-7404-E9EFADAF7DA3}"/>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8" name="Footer Placeholder 7">
            <a:extLst>
              <a:ext uri="{FF2B5EF4-FFF2-40B4-BE49-F238E27FC236}">
                <a16:creationId xmlns:a16="http://schemas.microsoft.com/office/drawing/2014/main" id="{F393D683-DFB8-321A-9DB4-12D3DC3913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2F7531-5FD6-480B-0F47-8002D4E097F0}"/>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10947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C8C3-82A1-EF67-6056-213AAB5AF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7397F5-6D10-7598-CA1E-2F60A751F877}"/>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4" name="Footer Placeholder 3">
            <a:extLst>
              <a:ext uri="{FF2B5EF4-FFF2-40B4-BE49-F238E27FC236}">
                <a16:creationId xmlns:a16="http://schemas.microsoft.com/office/drawing/2014/main" id="{B161A220-437B-3C42-3E04-F6E1B5D365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851FF-3724-6AEA-39FD-854F07D2393D}"/>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7215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2225A-8810-E9ED-E1B6-80447E281491}"/>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3" name="Footer Placeholder 2">
            <a:extLst>
              <a:ext uri="{FF2B5EF4-FFF2-40B4-BE49-F238E27FC236}">
                <a16:creationId xmlns:a16="http://schemas.microsoft.com/office/drawing/2014/main" id="{C5E58CE3-A24D-030C-D96C-FE0EDE9BA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BB720-3A5C-EB6B-6D92-EB64428E852E}"/>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8343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2694-0A7A-8045-0BC8-545955D0A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AC5F6-DCA3-04AD-083F-5F8336F90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6FE866-0741-FFC5-6B34-7521A80B0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D8407-E6D5-3433-086F-3CC0D05E2010}"/>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6" name="Footer Placeholder 5">
            <a:extLst>
              <a:ext uri="{FF2B5EF4-FFF2-40B4-BE49-F238E27FC236}">
                <a16:creationId xmlns:a16="http://schemas.microsoft.com/office/drawing/2014/main" id="{CD6FFF3B-37FB-0326-25BE-ADCFFB7A9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9F4A7-3A91-5A94-5E68-795DFD9FF641}"/>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311960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E137-C152-644F-A782-89CE81273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37AF2D-CCC9-FA69-E984-FA0E26367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995BF-D656-57A5-6553-8FC4E6033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4C40A-C992-F99B-A000-407D1BE9FCBE}"/>
              </a:ext>
            </a:extLst>
          </p:cNvPr>
          <p:cNvSpPr>
            <a:spLocks noGrp="1"/>
          </p:cNvSpPr>
          <p:nvPr>
            <p:ph type="dt" sz="half" idx="10"/>
          </p:nvPr>
        </p:nvSpPr>
        <p:spPr/>
        <p:txBody>
          <a:bodyPr/>
          <a:lstStyle/>
          <a:p>
            <a:fld id="{407B3D31-537E-49B8-B35F-E5FF1448FBFF}" type="datetimeFigureOut">
              <a:rPr lang="en-US" smtClean="0"/>
              <a:t>5/29/2024</a:t>
            </a:fld>
            <a:endParaRPr lang="en-US"/>
          </a:p>
        </p:txBody>
      </p:sp>
      <p:sp>
        <p:nvSpPr>
          <p:cNvPr id="6" name="Footer Placeholder 5">
            <a:extLst>
              <a:ext uri="{FF2B5EF4-FFF2-40B4-BE49-F238E27FC236}">
                <a16:creationId xmlns:a16="http://schemas.microsoft.com/office/drawing/2014/main" id="{EA298C48-0735-4C3C-7CE9-59430B588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A0D06-D8B0-04AD-16BB-E0A3F341A6BC}"/>
              </a:ext>
            </a:extLst>
          </p:cNvPr>
          <p:cNvSpPr>
            <a:spLocks noGrp="1"/>
          </p:cNvSpPr>
          <p:nvPr>
            <p:ph type="sldNum" sz="quarter" idx="12"/>
          </p:nvPr>
        </p:nvSpPr>
        <p:spPr/>
        <p:txBody>
          <a:bodyPr/>
          <a:lstStyle/>
          <a:p>
            <a:fld id="{F6A7FA8A-7FCB-457E-B241-68CAE60196BA}" type="slidenum">
              <a:rPr lang="en-US" smtClean="0"/>
              <a:t>‹#›</a:t>
            </a:fld>
            <a:endParaRPr lang="en-US"/>
          </a:p>
        </p:txBody>
      </p:sp>
    </p:spTree>
    <p:extLst>
      <p:ext uri="{BB962C8B-B14F-4D97-AF65-F5344CB8AC3E}">
        <p14:creationId xmlns:p14="http://schemas.microsoft.com/office/powerpoint/2010/main" val="326553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99B72-5D16-E939-8E93-E1827C83B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FCBA0-F2FC-B71A-8A58-752C877F0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03244-D2DF-E4EA-9E21-0D10EE627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B3D31-537E-49B8-B35F-E5FF1448FBFF}" type="datetimeFigureOut">
              <a:rPr lang="en-US" smtClean="0"/>
              <a:t>5/29/2024</a:t>
            </a:fld>
            <a:endParaRPr lang="en-US"/>
          </a:p>
        </p:txBody>
      </p:sp>
      <p:sp>
        <p:nvSpPr>
          <p:cNvPr id="5" name="Footer Placeholder 4">
            <a:extLst>
              <a:ext uri="{FF2B5EF4-FFF2-40B4-BE49-F238E27FC236}">
                <a16:creationId xmlns:a16="http://schemas.microsoft.com/office/drawing/2014/main" id="{C3DE21E1-490F-A027-13BD-1D44BE70B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37B42C-54E2-B320-D89D-A03D29664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A7FA8A-7FCB-457E-B241-68CAE60196BA}" type="slidenum">
              <a:rPr lang="en-US" smtClean="0"/>
              <a:t>‹#›</a:t>
            </a:fld>
            <a:endParaRPr lang="en-US"/>
          </a:p>
        </p:txBody>
      </p:sp>
    </p:spTree>
    <p:extLst>
      <p:ext uri="{BB962C8B-B14F-4D97-AF65-F5344CB8AC3E}">
        <p14:creationId xmlns:p14="http://schemas.microsoft.com/office/powerpoint/2010/main" val="295537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86/1749-7922-9-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9240-249C-A782-3968-5D6867590A4E}"/>
              </a:ext>
            </a:extLst>
          </p:cNvPr>
          <p:cNvSpPr>
            <a:spLocks noGrp="1"/>
          </p:cNvSpPr>
          <p:nvPr>
            <p:ph type="ctrTitle"/>
          </p:nvPr>
        </p:nvSpPr>
        <p:spPr/>
        <p:txBody>
          <a:bodyPr>
            <a:normAutofit fontScale="90000"/>
          </a:bodyPr>
          <a:lstStyle/>
          <a:p>
            <a:r>
              <a:rPr lang="en-US" dirty="0"/>
              <a:t>Comparing primary closure to delayed primary closure &amp; wound vacs to wet-dry dressings</a:t>
            </a:r>
          </a:p>
        </p:txBody>
      </p:sp>
      <p:sp>
        <p:nvSpPr>
          <p:cNvPr id="3" name="Subtitle 2">
            <a:extLst>
              <a:ext uri="{FF2B5EF4-FFF2-40B4-BE49-F238E27FC236}">
                <a16:creationId xmlns:a16="http://schemas.microsoft.com/office/drawing/2014/main" id="{8EA8E13A-439D-FDF8-FCF8-2B878B2D21A6}"/>
              </a:ext>
            </a:extLst>
          </p:cNvPr>
          <p:cNvSpPr>
            <a:spLocks noGrp="1"/>
          </p:cNvSpPr>
          <p:nvPr>
            <p:ph type="subTitle" idx="1"/>
          </p:nvPr>
        </p:nvSpPr>
        <p:spPr/>
        <p:txBody>
          <a:bodyPr/>
          <a:lstStyle/>
          <a:p>
            <a:r>
              <a:rPr lang="en-US" dirty="0"/>
              <a:t>David Schaub</a:t>
            </a:r>
          </a:p>
        </p:txBody>
      </p:sp>
    </p:spTree>
    <p:extLst>
      <p:ext uri="{BB962C8B-B14F-4D97-AF65-F5344CB8AC3E}">
        <p14:creationId xmlns:p14="http://schemas.microsoft.com/office/powerpoint/2010/main" val="381474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FCAB-342D-7140-0ADD-8475B5E20C3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E5C9511-E006-693A-F770-EF0F8B8E66FB}"/>
              </a:ext>
            </a:extLst>
          </p:cNvPr>
          <p:cNvSpPr>
            <a:spLocks noGrp="1"/>
          </p:cNvSpPr>
          <p:nvPr>
            <p:ph idx="1"/>
          </p:nvPr>
        </p:nvSpPr>
        <p:spPr/>
        <p:txBody>
          <a:bodyPr/>
          <a:lstStyle/>
          <a:p>
            <a:r>
              <a:rPr lang="en-US" dirty="0"/>
              <a:t>DPC and PWC have similar rates of hospital length, surgical site infection rate, and rates of wound dehiscence. PDC tend to have wounds with higher mechanical strength.</a:t>
            </a:r>
          </a:p>
          <a:p>
            <a:r>
              <a:rPr lang="en-US" dirty="0"/>
              <a:t>Wet to Dry Dressing changes are thought to be an inferior method of wound care compared to other modalities like wound vacs. However, it is universally taught and simple to perform.</a:t>
            </a:r>
          </a:p>
        </p:txBody>
      </p:sp>
    </p:spTree>
    <p:extLst>
      <p:ext uri="{BB962C8B-B14F-4D97-AF65-F5344CB8AC3E}">
        <p14:creationId xmlns:p14="http://schemas.microsoft.com/office/powerpoint/2010/main" val="424198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4AC9-0D58-D40B-D8D4-50A3B7ADC64D}"/>
              </a:ext>
            </a:extLst>
          </p:cNvPr>
          <p:cNvSpPr>
            <a:spLocks noGrp="1"/>
          </p:cNvSpPr>
          <p:nvPr>
            <p:ph type="title"/>
          </p:nvPr>
        </p:nvSpPr>
        <p:spPr/>
        <p:txBody>
          <a:bodyPr/>
          <a:lstStyle/>
          <a:p>
            <a:r>
              <a:rPr lang="en-US" dirty="0"/>
              <a:t>Thank You All </a:t>
            </a:r>
          </a:p>
        </p:txBody>
      </p:sp>
      <p:sp>
        <p:nvSpPr>
          <p:cNvPr id="3" name="Content Placeholder 2">
            <a:extLst>
              <a:ext uri="{FF2B5EF4-FFF2-40B4-BE49-F238E27FC236}">
                <a16:creationId xmlns:a16="http://schemas.microsoft.com/office/drawing/2014/main" id="{C3B34ADC-B480-BD93-E524-D2435F8ADA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41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492F-4CC1-0B1C-8082-9BA41B804E7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E71C2F8D-58E7-500D-671E-DF3FBEC06C8A}"/>
              </a:ext>
            </a:extLst>
          </p:cNvPr>
          <p:cNvSpPr>
            <a:spLocks noGrp="1"/>
          </p:cNvSpPr>
          <p:nvPr>
            <p:ph idx="1"/>
          </p:nvPr>
        </p:nvSpPr>
        <p:spPr/>
        <p:txBody>
          <a:bodyPr>
            <a:normAutofit/>
          </a:bodyPr>
          <a:lstStyle/>
          <a:p>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1.)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ElHawary</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H,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Covone</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J,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Abdulkarim</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S, Janis JE. Practical Review on Delayed Primary Closure: Basic Science and Clinical Applications.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Plast</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Reconstr</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Surg Glob Open. 2023 Aug 4;11(8):e5172.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doi</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10.1097/GOX.0000000000005172. PMID: 37547342; PMCID: PMC10402984.</a:t>
            </a:r>
          </a:p>
          <a:p>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2.)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Fogdestam</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I, Jensen FT, Nilsson SK. Delayed primary closure. Blood-flow in healing rat skin incisions.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Scand</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J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Plast</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Reconstr</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Surg. 1981;15(2):81-5.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doi</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10.3109/02844318109103418. PMID: 7339876.</a:t>
            </a:r>
          </a:p>
          <a:p>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3.) Inyang AW,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Usang</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UE,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Talabi</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AO, Anyanwu LC,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Sowande</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OA,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Adejuyigbe</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O. Primary versus delayed primary closure of laparotomy wounds in children following typhoid ileal perforation in Ile-Ife, Nigeria.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Afr</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J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Paediatr</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Surg. 2017 Oct-Dec;14(4):70-73.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doi</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10.4103/ajps.AJPS_166_14. PMID: 30688281; PMCID: PMC6369596.</a:t>
            </a:r>
          </a:p>
          <a:p>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4.)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Siribumrungwong</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B.,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Noorit</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P.,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Wilasrusmee</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C. et al. A systematic review and meta-analysis of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randomised</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controlled trials of delayed primary wound closure in contaminated abdominal wounds. World J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Emerg</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Surg 9, 49 (2014). </a:t>
            </a:r>
            <a:r>
              <a:rPr lang="en-US" sz="1400" dirty="0">
                <a:solidFill>
                  <a:srgbClr val="212121"/>
                </a:solidFill>
                <a:highlight>
                  <a:srgbClr val="FFFFFF"/>
                </a:highlight>
                <a:latin typeface="Times New Roman" panose="02020603050405020304" pitchFamily="18" charset="0"/>
                <a:cs typeface="Times New Roman" panose="02020603050405020304" pitchFamily="18" charset="0"/>
                <a:hlinkClick r:id="rId2"/>
              </a:rPr>
              <a:t>https://doi.org/10.1186/1749-7922-9-49</a:t>
            </a:r>
            <a:endParaRPr lang="en-US" sz="1400" dirty="0">
              <a:solidFill>
                <a:srgbClr val="212121"/>
              </a:solidFill>
              <a:highlight>
                <a:srgbClr val="FFFFFF"/>
              </a:highlight>
              <a:latin typeface="Times New Roman" panose="02020603050405020304" pitchFamily="18" charset="0"/>
              <a:cs typeface="Times New Roman" panose="02020603050405020304" pitchFamily="18" charset="0"/>
            </a:endParaRPr>
          </a:p>
          <a:p>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5.) Fleck CA. Why "wet to dry"? J Am Col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Certif</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Wound Spec. 2009 Oct 6;1(4):109-13.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doi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10.1016/j.jcws.2009.09.003. PMID: 24527129; PMCID: PMC3601877.</a:t>
            </a:r>
          </a:p>
          <a:p>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6.)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Ravari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H,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Modaghegh</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MH,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Kazemzadeh</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GH, Johari HG,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Vatanchi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AM,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Sangaki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A,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Shahrodi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MV.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Comparision</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of vacuum-</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asisted</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closure and moist wound dressing in the treatment of diabetic foot ulcers. J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Cutan</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Aesthet</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Surg. 2013 Jan;6(1):17-20.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doi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10.4103/0974-2077.110091. PMID: 23723599; PMCID: PMC3663170.</a:t>
            </a:r>
          </a:p>
          <a:p>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7.) Spear M. Wet-to-dry dressings-evaluating the evidence.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Plast</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Surg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Nurs</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2008 Apr-Jun;28(2):92-5. </a:t>
            </a:r>
            <a:r>
              <a:rPr lang="en-US" sz="1400" dirty="0" err="1">
                <a:solidFill>
                  <a:srgbClr val="212121"/>
                </a:solidFill>
                <a:highlight>
                  <a:srgbClr val="FFFFFF"/>
                </a:highlight>
                <a:latin typeface="Times New Roman" panose="02020603050405020304" pitchFamily="18" charset="0"/>
                <a:cs typeface="Times New Roman" panose="02020603050405020304" pitchFamily="18" charset="0"/>
              </a:rPr>
              <a:t>doi</a:t>
            </a:r>
            <a:r>
              <a:rPr lang="en-US" sz="1400" dirty="0">
                <a:solidFill>
                  <a:srgbClr val="212121"/>
                </a:solidFill>
                <a:highlight>
                  <a:srgbClr val="FFFFFF"/>
                </a:highlight>
                <a:latin typeface="Times New Roman" panose="02020603050405020304" pitchFamily="18" charset="0"/>
                <a:cs typeface="Times New Roman" panose="02020603050405020304" pitchFamily="18" charset="0"/>
              </a:rPr>
              <a:t>: 10.1097/01.PSN.0000324782.18708.bd. PMID: 18562900.</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99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4A496-D2FC-F897-6A58-17B1323D132A}"/>
              </a:ext>
            </a:extLst>
          </p:cNvPr>
          <p:cNvSpPr>
            <a:spLocks noGrp="1"/>
          </p:cNvSpPr>
          <p:nvPr>
            <p:ph type="title"/>
          </p:nvPr>
        </p:nvSpPr>
        <p:spPr>
          <a:xfrm>
            <a:off x="1137035" y="603622"/>
            <a:ext cx="4282380" cy="1322944"/>
          </a:xfrm>
        </p:spPr>
        <p:txBody>
          <a:bodyPr>
            <a:normAutofit/>
          </a:bodyPr>
          <a:lstStyle/>
          <a:p>
            <a:r>
              <a:rPr lang="en-US" sz="2800" dirty="0">
                <a:solidFill>
                  <a:schemeClr val="tx1">
                    <a:lumMod val="85000"/>
                    <a:lumOff val="15000"/>
                  </a:schemeClr>
                </a:solidFill>
              </a:rPr>
              <a:t>Primary Wound Closure (PWC) (Primary Intention Wound Healing)</a:t>
            </a:r>
          </a:p>
        </p:txBody>
      </p:sp>
      <p:sp>
        <p:nvSpPr>
          <p:cNvPr id="3" name="Content Placeholder 2">
            <a:extLst>
              <a:ext uri="{FF2B5EF4-FFF2-40B4-BE49-F238E27FC236}">
                <a16:creationId xmlns:a16="http://schemas.microsoft.com/office/drawing/2014/main" id="{811F4BAB-0846-BFE8-8BBF-17793E7AB7FF}"/>
              </a:ext>
            </a:extLst>
          </p:cNvPr>
          <p:cNvSpPr>
            <a:spLocks noGrp="1"/>
          </p:cNvSpPr>
          <p:nvPr>
            <p:ph idx="1"/>
          </p:nvPr>
        </p:nvSpPr>
        <p:spPr>
          <a:xfrm>
            <a:off x="1137034" y="2207977"/>
            <a:ext cx="3968365" cy="4046401"/>
          </a:xfrm>
        </p:spPr>
        <p:txBody>
          <a:bodyPr>
            <a:normAutofit/>
          </a:bodyPr>
          <a:lstStyle/>
          <a:p>
            <a:r>
              <a:rPr lang="en-US" sz="2000" dirty="0">
                <a:solidFill>
                  <a:schemeClr val="tx1">
                    <a:lumMod val="85000"/>
                    <a:lumOff val="15000"/>
                  </a:schemeClr>
                </a:solidFill>
              </a:rPr>
              <a:t>Closure at the end of surgery.</a:t>
            </a:r>
          </a:p>
          <a:p>
            <a:r>
              <a:rPr lang="en-US" sz="2000" dirty="0">
                <a:solidFill>
                  <a:schemeClr val="tx1">
                    <a:lumMod val="85000"/>
                    <a:lumOff val="15000"/>
                  </a:schemeClr>
                </a:solidFill>
              </a:rPr>
              <a:t>Typically with sutures but can be with help of staples, surgical glue, surgical tape.</a:t>
            </a:r>
          </a:p>
        </p:txBody>
      </p:sp>
      <p:pic>
        <p:nvPicPr>
          <p:cNvPr id="5" name="Picture 4" descr="Close-up of a doctor performing surgery&#10;&#10;Description automatically generated">
            <a:extLst>
              <a:ext uri="{FF2B5EF4-FFF2-40B4-BE49-F238E27FC236}">
                <a16:creationId xmlns:a16="http://schemas.microsoft.com/office/drawing/2014/main" id="{DB42CB8F-117D-AC77-56B6-0962758C0C65}"/>
              </a:ext>
            </a:extLst>
          </p:cNvPr>
          <p:cNvPicPr>
            <a:picLocks noChangeAspect="1"/>
          </p:cNvPicPr>
          <p:nvPr/>
        </p:nvPicPr>
        <p:blipFill rotWithShape="1">
          <a:blip r:embed="rId2">
            <a:extLst>
              <a:ext uri="{28A0092B-C50C-407E-A947-70E740481C1C}">
                <a14:useLocalDpi xmlns:a14="http://schemas.microsoft.com/office/drawing/2010/main" val="0"/>
              </a:ext>
            </a:extLst>
          </a:blip>
          <a:srcRect t="5375" r="-2" b="15225"/>
          <a:stretch/>
        </p:blipFill>
        <p:spPr>
          <a:xfrm>
            <a:off x="5702174" y="0"/>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7" name="Picture 6" descr="A hand holding a surgical instrument&#10;&#10;Description automatically generated with medium confidence">
            <a:extLst>
              <a:ext uri="{FF2B5EF4-FFF2-40B4-BE49-F238E27FC236}">
                <a16:creationId xmlns:a16="http://schemas.microsoft.com/office/drawing/2014/main" id="{FC2F3189-D29F-A09D-A27A-3EE584C802A3}"/>
              </a:ext>
            </a:extLst>
          </p:cNvPr>
          <p:cNvPicPr>
            <a:picLocks noChangeAspect="1"/>
          </p:cNvPicPr>
          <p:nvPr/>
        </p:nvPicPr>
        <p:blipFill rotWithShape="1">
          <a:blip r:embed="rId3">
            <a:extLst>
              <a:ext uri="{28A0092B-C50C-407E-A947-70E740481C1C}">
                <a14:useLocalDpi xmlns:a14="http://schemas.microsoft.com/office/drawing/2010/main" val="0"/>
              </a:ext>
            </a:extLst>
          </a:blip>
          <a:srcRect t="1049" r="-1" b="23004"/>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p14="http://schemas.microsoft.com/office/powerpoint/2010/main" val="7572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9BCE9-6610-9DCC-AD18-BE01DAFF95FD}"/>
              </a:ext>
            </a:extLst>
          </p:cNvPr>
          <p:cNvSpPr>
            <a:spLocks noGrp="1"/>
          </p:cNvSpPr>
          <p:nvPr>
            <p:ph type="title"/>
          </p:nvPr>
        </p:nvSpPr>
        <p:spPr>
          <a:xfrm>
            <a:off x="4086447" y="1084521"/>
            <a:ext cx="4019107" cy="1361347"/>
          </a:xfrm>
        </p:spPr>
        <p:txBody>
          <a:bodyPr anchor="b">
            <a:normAutofit/>
          </a:bodyPr>
          <a:lstStyle/>
          <a:p>
            <a:pPr algn="ctr"/>
            <a:r>
              <a:rPr lang="en-US" sz="2800" dirty="0">
                <a:solidFill>
                  <a:schemeClr val="bg1">
                    <a:alpha val="60000"/>
                  </a:schemeClr>
                </a:solidFill>
              </a:rPr>
              <a:t>Delayed Primary Closure (DPC)</a:t>
            </a:r>
          </a:p>
        </p:txBody>
      </p:sp>
      <p:pic>
        <p:nvPicPr>
          <p:cNvPr id="5" name="Picture 4" descr="A person's stomach with stitches&#10;&#10;Description automatically generated">
            <a:extLst>
              <a:ext uri="{FF2B5EF4-FFF2-40B4-BE49-F238E27FC236}">
                <a16:creationId xmlns:a16="http://schemas.microsoft.com/office/drawing/2014/main" id="{A450139F-8D04-722A-7F7B-AB72A20DFEA7}"/>
              </a:ext>
            </a:extLst>
          </p:cNvPr>
          <p:cNvPicPr>
            <a:picLocks noChangeAspect="1"/>
          </p:cNvPicPr>
          <p:nvPr/>
        </p:nvPicPr>
        <p:blipFill rotWithShape="1">
          <a:blip r:embed="rId2">
            <a:extLst>
              <a:ext uri="{28A0092B-C50C-407E-A947-70E740481C1C}">
                <a14:useLocalDpi xmlns:a14="http://schemas.microsoft.com/office/drawing/2010/main" val="0"/>
              </a:ext>
            </a:extLst>
          </a:blip>
          <a:srcRect l="20629" r="17723"/>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6FDFFC13-4A70-74B8-5560-ABFB14C01DDD}"/>
              </a:ext>
            </a:extLst>
          </p:cNvPr>
          <p:cNvSpPr>
            <a:spLocks noGrp="1"/>
          </p:cNvSpPr>
          <p:nvPr>
            <p:ph idx="1"/>
          </p:nvPr>
        </p:nvSpPr>
        <p:spPr>
          <a:xfrm>
            <a:off x="4107712" y="2732739"/>
            <a:ext cx="3976577" cy="3083270"/>
          </a:xfrm>
        </p:spPr>
        <p:txBody>
          <a:bodyPr anchor="t">
            <a:normAutofit/>
          </a:bodyPr>
          <a:lstStyle/>
          <a:p>
            <a:pPr marL="0" indent="0" algn="ctr">
              <a:buNone/>
            </a:pPr>
            <a:r>
              <a:rPr lang="en-US" sz="2000" dirty="0">
                <a:solidFill>
                  <a:schemeClr val="bg1"/>
                </a:solidFill>
              </a:rPr>
              <a:t>Typically, 4-5 days post-operative wound is closed (can be shorter/longer). Closed with similar methods described in previous slide. </a:t>
            </a:r>
          </a:p>
          <a:p>
            <a:pPr marL="0" indent="0" algn="ctr">
              <a:buNone/>
            </a:pPr>
            <a:endParaRPr lang="en-US" sz="2000" dirty="0">
              <a:solidFill>
                <a:schemeClr val="bg1"/>
              </a:solidFill>
            </a:endParaRPr>
          </a:p>
          <a:p>
            <a:pPr marL="0" indent="0" algn="ctr">
              <a:buNone/>
            </a:pPr>
            <a:r>
              <a:rPr lang="en-US" sz="2000" dirty="0">
                <a:solidFill>
                  <a:schemeClr val="bg1"/>
                </a:solidFill>
              </a:rPr>
              <a:t>Also patients usually have daily wet  dressing changes to bridge them to a DPC</a:t>
            </a:r>
          </a:p>
        </p:txBody>
      </p:sp>
      <p:pic>
        <p:nvPicPr>
          <p:cNvPr id="7" name="Picture 6" descr="A wound on a person's back&#10;&#10;Description automatically generated">
            <a:extLst>
              <a:ext uri="{FF2B5EF4-FFF2-40B4-BE49-F238E27FC236}">
                <a16:creationId xmlns:a16="http://schemas.microsoft.com/office/drawing/2014/main" id="{7302D795-9085-9E67-5B41-A7A54257F5FA}"/>
              </a:ext>
            </a:extLst>
          </p:cNvPr>
          <p:cNvPicPr>
            <a:picLocks noChangeAspect="1"/>
          </p:cNvPicPr>
          <p:nvPr/>
        </p:nvPicPr>
        <p:blipFill rotWithShape="1">
          <a:blip r:embed="rId3">
            <a:extLst>
              <a:ext uri="{28A0092B-C50C-407E-A947-70E740481C1C}">
                <a14:useLocalDpi xmlns:a14="http://schemas.microsoft.com/office/drawing/2010/main" val="0"/>
              </a:ext>
            </a:extLst>
          </a:blip>
          <a:srcRect l="15733" r="13659"/>
          <a:stretch/>
        </p:blipFill>
        <p:spPr>
          <a:xfrm>
            <a:off x="8606117" y="685805"/>
            <a:ext cx="2905400" cy="5486399"/>
          </a:xfrm>
          <a:prstGeom prst="rect">
            <a:avLst/>
          </a:prstGeom>
        </p:spPr>
      </p:pic>
    </p:spTree>
    <p:extLst>
      <p:ext uri="{BB962C8B-B14F-4D97-AF65-F5344CB8AC3E}">
        <p14:creationId xmlns:p14="http://schemas.microsoft.com/office/powerpoint/2010/main" val="5614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F8B8-1180-6654-7C37-F4173C9F1322}"/>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2A0892B1-09C1-7E8D-51B6-8C019E24BCF4}"/>
              </a:ext>
            </a:extLst>
          </p:cNvPr>
          <p:cNvSpPr>
            <a:spLocks noGrp="1"/>
          </p:cNvSpPr>
          <p:nvPr>
            <p:ph idx="1"/>
          </p:nvPr>
        </p:nvSpPr>
        <p:spPr/>
        <p:txBody>
          <a:bodyPr>
            <a:normAutofit fontScale="92500" lnSpcReduction="10000"/>
          </a:bodyPr>
          <a:lstStyle/>
          <a:p>
            <a:pPr lvl="1"/>
            <a:r>
              <a:rPr lang="en-US" dirty="0"/>
              <a:t>Indications</a:t>
            </a:r>
          </a:p>
          <a:p>
            <a:pPr lvl="2"/>
            <a:r>
              <a:rPr lang="en-US" dirty="0"/>
              <a:t>PWC: Most surgeries</a:t>
            </a:r>
          </a:p>
          <a:p>
            <a:pPr lvl="2"/>
            <a:r>
              <a:rPr lang="en-US" dirty="0"/>
              <a:t>DPC: Generally reserved for contaminated abdominal surgery, sternal wound dehiscence post cardiac surgery, or open fractures.</a:t>
            </a:r>
          </a:p>
          <a:p>
            <a:pPr lvl="1"/>
            <a:r>
              <a:rPr lang="en-US" dirty="0"/>
              <a:t>Strength of Wound: </a:t>
            </a:r>
          </a:p>
          <a:p>
            <a:pPr lvl="2"/>
            <a:r>
              <a:rPr lang="en-US" dirty="0"/>
              <a:t>DPC has been reported to have more mechanical strength compared to PWC. This is thought to be because of higher blood flow, higher partial pressure of oxygen near the wound, higher rates of collagen synthesis, and greater remodeling activity. </a:t>
            </a:r>
          </a:p>
          <a:p>
            <a:pPr lvl="1"/>
            <a:r>
              <a:rPr lang="en-US" dirty="0"/>
              <a:t>Wound Dehiscence</a:t>
            </a:r>
          </a:p>
          <a:p>
            <a:pPr lvl="2"/>
            <a:r>
              <a:rPr lang="en-US" dirty="0"/>
              <a:t>3 Studies have shown no difference in the rate of wound dehiscence between the two. </a:t>
            </a:r>
          </a:p>
          <a:p>
            <a:pPr lvl="1"/>
            <a:r>
              <a:rPr lang="en-US" dirty="0"/>
              <a:t>Surgical Site Infections</a:t>
            </a:r>
          </a:p>
          <a:p>
            <a:pPr lvl="2"/>
            <a:r>
              <a:rPr lang="en-US" dirty="0"/>
              <a:t>Most studies find no statistical difference in surgical site infections. </a:t>
            </a:r>
          </a:p>
          <a:p>
            <a:pPr lvl="1"/>
            <a:r>
              <a:rPr lang="en-US" dirty="0"/>
              <a:t>Length of hospital stay</a:t>
            </a:r>
          </a:p>
          <a:p>
            <a:pPr lvl="2"/>
            <a:r>
              <a:rPr lang="en-US" dirty="0"/>
              <a:t>No consensus, mixed reports with most studies finding no statistical difference.</a:t>
            </a:r>
          </a:p>
        </p:txBody>
      </p:sp>
    </p:spTree>
    <p:extLst>
      <p:ext uri="{BB962C8B-B14F-4D97-AF65-F5344CB8AC3E}">
        <p14:creationId xmlns:p14="http://schemas.microsoft.com/office/powerpoint/2010/main" val="10750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6B89F-5BEA-BAB8-C4FA-C5B58445C914}"/>
              </a:ext>
            </a:extLst>
          </p:cNvPr>
          <p:cNvSpPr>
            <a:spLocks noGrp="1"/>
          </p:cNvSpPr>
          <p:nvPr>
            <p:ph type="title"/>
          </p:nvPr>
        </p:nvSpPr>
        <p:spPr>
          <a:xfrm>
            <a:off x="838199" y="1174819"/>
            <a:ext cx="4826795" cy="2858363"/>
          </a:xfrm>
        </p:spPr>
        <p:txBody>
          <a:bodyPr vert="horz" lIns="91440" tIns="45720" rIns="91440" bIns="45720" rtlCol="0" anchor="b">
            <a:normAutofit/>
          </a:bodyPr>
          <a:lstStyle/>
          <a:p>
            <a:r>
              <a:rPr lang="en-US" sz="7200">
                <a:solidFill>
                  <a:schemeClr val="bg1"/>
                </a:solidFill>
              </a:rPr>
              <a:t>Controversy </a:t>
            </a:r>
          </a:p>
        </p:txBody>
      </p:sp>
      <p:sp>
        <p:nvSpPr>
          <p:cNvPr id="3" name="Content Placeholder 2">
            <a:extLst>
              <a:ext uri="{FF2B5EF4-FFF2-40B4-BE49-F238E27FC236}">
                <a16:creationId xmlns:a16="http://schemas.microsoft.com/office/drawing/2014/main" id="{F7613224-A25B-72DE-1030-D19CA080D244}"/>
              </a:ext>
            </a:extLst>
          </p:cNvPr>
          <p:cNvSpPr>
            <a:spLocks noGrp="1"/>
          </p:cNvSpPr>
          <p:nvPr>
            <p:ph idx="1"/>
          </p:nvPr>
        </p:nvSpPr>
        <p:spPr>
          <a:xfrm>
            <a:off x="835024" y="4414180"/>
            <a:ext cx="4830283" cy="1594507"/>
          </a:xfrm>
        </p:spPr>
        <p:txBody>
          <a:bodyPr vert="horz" lIns="91440" tIns="45720" rIns="91440" bIns="45720" rtlCol="0">
            <a:normAutofit/>
          </a:bodyPr>
          <a:lstStyle/>
          <a:p>
            <a:pPr marL="0" indent="0">
              <a:buNone/>
            </a:pPr>
            <a:r>
              <a:rPr lang="en-US" sz="2400">
                <a:solidFill>
                  <a:schemeClr val="bg1"/>
                </a:solidFill>
              </a:rPr>
              <a:t>Ultimately most studies find inconclusive evidence for one over the other. </a:t>
            </a:r>
          </a:p>
        </p:txBody>
      </p:sp>
      <p:pic>
        <p:nvPicPr>
          <p:cNvPr id="1026" name="Picture 2" descr="A Foreign Official Head-Scratcher ...">
            <a:extLst>
              <a:ext uri="{FF2B5EF4-FFF2-40B4-BE49-F238E27FC236}">
                <a16:creationId xmlns:a16="http://schemas.microsoft.com/office/drawing/2014/main" id="{C9C85893-9F7B-57B8-39B9-D80C8F976D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58" r="14945" b="2"/>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875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4" name="Oval 33">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close-up of a wound&#10;&#10;Description automatically generated">
            <a:extLst>
              <a:ext uri="{FF2B5EF4-FFF2-40B4-BE49-F238E27FC236}">
                <a16:creationId xmlns:a16="http://schemas.microsoft.com/office/drawing/2014/main" id="{A49C7C15-6A95-1192-5FB7-41D69C538F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8" r="14437" b="3"/>
          <a:stretch/>
        </p:blipFill>
        <p:spPr>
          <a:xfrm>
            <a:off x="603504" y="417317"/>
            <a:ext cx="3549663" cy="3157838"/>
          </a:xfrm>
          <a:prstGeom prst="rect">
            <a:avLst/>
          </a:prstGeom>
        </p:spPr>
      </p:pic>
      <p:grpSp>
        <p:nvGrpSpPr>
          <p:cNvPr id="41" name="Group 40">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42" name="Straight Connector 41">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7" name="Picture 6" descr="A close-up of a foot&#10;&#10;Description automatically generated">
            <a:extLst>
              <a:ext uri="{FF2B5EF4-FFF2-40B4-BE49-F238E27FC236}">
                <a16:creationId xmlns:a16="http://schemas.microsoft.com/office/drawing/2014/main" id="{76E12EBC-C2E8-48BF-871F-61A2B381EF05}"/>
              </a:ext>
            </a:extLst>
          </p:cNvPr>
          <p:cNvPicPr>
            <a:picLocks noChangeAspect="1"/>
          </p:cNvPicPr>
          <p:nvPr/>
        </p:nvPicPr>
        <p:blipFill rotWithShape="1">
          <a:blip r:embed="rId3">
            <a:extLst>
              <a:ext uri="{28A0092B-C50C-407E-A947-70E740481C1C}">
                <a14:useLocalDpi xmlns:a14="http://schemas.microsoft.com/office/drawing/2010/main" val="0"/>
              </a:ext>
            </a:extLst>
          </a:blip>
          <a:srcRect l="23879" r="26740" b="1"/>
          <a:stretch/>
        </p:blipFill>
        <p:spPr>
          <a:xfrm>
            <a:off x="4280448" y="406043"/>
            <a:ext cx="3549663" cy="3162873"/>
          </a:xfrm>
          <a:prstGeom prst="rect">
            <a:avLst/>
          </a:prstGeom>
        </p:spPr>
      </p:pic>
      <p:sp>
        <p:nvSpPr>
          <p:cNvPr id="47" name="Rectangle 4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0" name="Straight Connector 4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6" name="Picture 15" descr="A close-up of several images of a patient's body&#10;&#10;Description automatically generated">
            <a:extLst>
              <a:ext uri="{FF2B5EF4-FFF2-40B4-BE49-F238E27FC236}">
                <a16:creationId xmlns:a16="http://schemas.microsoft.com/office/drawing/2014/main" id="{C7E33E9B-54BE-D4DB-ED79-61B3C95075F8}"/>
              </a:ext>
            </a:extLst>
          </p:cNvPr>
          <p:cNvPicPr>
            <a:picLocks noChangeAspect="1"/>
          </p:cNvPicPr>
          <p:nvPr/>
        </p:nvPicPr>
        <p:blipFill rotWithShape="1">
          <a:blip r:embed="rId4">
            <a:extLst>
              <a:ext uri="{28A0092B-C50C-407E-A947-70E740481C1C}">
                <a14:useLocalDpi xmlns:a14="http://schemas.microsoft.com/office/drawing/2010/main" val="0"/>
              </a:ext>
            </a:extLst>
          </a:blip>
          <a:srcRect l="8166" r="17205" b="4"/>
          <a:stretch/>
        </p:blipFill>
        <p:spPr>
          <a:xfrm>
            <a:off x="7949294" y="406043"/>
            <a:ext cx="3549663" cy="3162873"/>
          </a:xfrm>
          <a:prstGeom prst="rect">
            <a:avLst/>
          </a:prstGeom>
        </p:spPr>
      </p:pic>
      <p:sp>
        <p:nvSpPr>
          <p:cNvPr id="55" name="Rectangle 5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8" name="Straight Connector 5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41D805-5348-F41D-822D-4781D651A884}"/>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a:solidFill>
                  <a:schemeClr val="bg1"/>
                </a:solidFill>
                <a:latin typeface="+mj-lt"/>
                <a:ea typeface="+mj-ea"/>
                <a:cs typeface="+mj-cs"/>
              </a:rPr>
              <a:t>Wound Vacs</a:t>
            </a:r>
          </a:p>
        </p:txBody>
      </p:sp>
      <p:sp>
        <p:nvSpPr>
          <p:cNvPr id="8" name="TextBox 7">
            <a:extLst>
              <a:ext uri="{FF2B5EF4-FFF2-40B4-BE49-F238E27FC236}">
                <a16:creationId xmlns:a16="http://schemas.microsoft.com/office/drawing/2014/main" id="{15CA0387-2FE5-527D-9C2D-AAB3D2DA79CA}"/>
              </a:ext>
            </a:extLst>
          </p:cNvPr>
          <p:cNvSpPr txBox="1"/>
          <p:nvPr/>
        </p:nvSpPr>
        <p:spPr>
          <a:xfrm>
            <a:off x="5486080" y="4018143"/>
            <a:ext cx="5994666" cy="2129599"/>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solidFill>
                  <a:schemeClr val="bg1"/>
                </a:solidFill>
              </a:rPr>
              <a:t>The purpose of wound vacs are to help speed up the healing process of a wound by increasing blood flow to the wound, decreasing local inflammation, approximating the wounds closer, draining excess fluid from the wound.</a:t>
            </a:r>
          </a:p>
        </p:txBody>
      </p:sp>
    </p:spTree>
    <p:extLst>
      <p:ext uri="{BB962C8B-B14F-4D97-AF65-F5344CB8AC3E}">
        <p14:creationId xmlns:p14="http://schemas.microsoft.com/office/powerpoint/2010/main" val="14614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88995-682A-6A0A-9115-B876640589A5}"/>
              </a:ext>
            </a:extLst>
          </p:cNvPr>
          <p:cNvSpPr>
            <a:spLocks noGrp="1"/>
          </p:cNvSpPr>
          <p:nvPr>
            <p:ph type="title"/>
          </p:nvPr>
        </p:nvSpPr>
        <p:spPr>
          <a:xfrm>
            <a:off x="838200" y="4669978"/>
            <a:ext cx="4391024" cy="1173700"/>
          </a:xfrm>
        </p:spPr>
        <p:txBody>
          <a:bodyPr anchor="t">
            <a:normAutofit/>
          </a:bodyPr>
          <a:lstStyle/>
          <a:p>
            <a:endParaRPr lang="en-US" sz="4000">
              <a:solidFill>
                <a:schemeClr val="bg1"/>
              </a:solidFill>
            </a:endParaRPr>
          </a:p>
        </p:txBody>
      </p:sp>
      <p:pic>
        <p:nvPicPr>
          <p:cNvPr id="7" name="Picture 6" descr="A device with a stethoscope attached to a piece of paper&#10;&#10;Description automatically generated">
            <a:extLst>
              <a:ext uri="{FF2B5EF4-FFF2-40B4-BE49-F238E27FC236}">
                <a16:creationId xmlns:a16="http://schemas.microsoft.com/office/drawing/2014/main" id="{569A3296-48E4-D364-DF79-B7CD201986B9}"/>
              </a:ext>
            </a:extLst>
          </p:cNvPr>
          <p:cNvPicPr>
            <a:picLocks noChangeAspect="1"/>
          </p:cNvPicPr>
          <p:nvPr/>
        </p:nvPicPr>
        <p:blipFill rotWithShape="1">
          <a:blip r:embed="rId2">
            <a:extLst>
              <a:ext uri="{28A0092B-C50C-407E-A947-70E740481C1C}">
                <a14:useLocalDpi xmlns:a14="http://schemas.microsoft.com/office/drawing/2010/main" val="0"/>
              </a:ext>
            </a:extLst>
          </a:blip>
          <a:srcRect t="11790" r="1" b="14132"/>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Content Placeholder 4" descr="A medical device with a device on it&#10;&#10;Description automatically generated">
            <a:extLst>
              <a:ext uri="{FF2B5EF4-FFF2-40B4-BE49-F238E27FC236}">
                <a16:creationId xmlns:a16="http://schemas.microsoft.com/office/drawing/2014/main" id="{6B73D902-E129-60EC-FEBB-6451D8178B32}"/>
              </a:ext>
            </a:extLst>
          </p:cNvPr>
          <p:cNvPicPr>
            <a:picLocks noChangeAspect="1"/>
          </p:cNvPicPr>
          <p:nvPr/>
        </p:nvPicPr>
        <p:blipFill rotWithShape="1">
          <a:blip r:embed="rId3">
            <a:extLst>
              <a:ext uri="{28A0092B-C50C-407E-A947-70E740481C1C}">
                <a14:useLocalDpi xmlns:a14="http://schemas.microsoft.com/office/drawing/2010/main" val="0"/>
              </a:ext>
            </a:extLst>
          </a:blip>
          <a:srcRect r="1" b="16927"/>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6" name="Group 1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10">
            <a:extLst>
              <a:ext uri="{FF2B5EF4-FFF2-40B4-BE49-F238E27FC236}">
                <a16:creationId xmlns:a16="http://schemas.microsoft.com/office/drawing/2014/main" id="{B1C75152-326B-5A44-1CD6-25FE2F7D15DB}"/>
              </a:ext>
            </a:extLst>
          </p:cNvPr>
          <p:cNvSpPr>
            <a:spLocks noGrp="1"/>
          </p:cNvSpPr>
          <p:nvPr>
            <p:ph idx="1"/>
          </p:nvPr>
        </p:nvSpPr>
        <p:spPr>
          <a:xfrm>
            <a:off x="5664201" y="4766267"/>
            <a:ext cx="5692774" cy="1077411"/>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139741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483F1-6109-CC97-FE36-4F9DD5F2EFF8}"/>
              </a:ext>
            </a:extLst>
          </p:cNvPr>
          <p:cNvSpPr>
            <a:spLocks noGrp="1"/>
          </p:cNvSpPr>
          <p:nvPr>
            <p:ph type="title"/>
          </p:nvPr>
        </p:nvSpPr>
        <p:spPr>
          <a:xfrm>
            <a:off x="838201" y="365125"/>
            <a:ext cx="3816095" cy="1938076"/>
          </a:xfrm>
        </p:spPr>
        <p:txBody>
          <a:bodyPr>
            <a:normAutofit/>
          </a:bodyPr>
          <a:lstStyle/>
          <a:p>
            <a:r>
              <a:rPr lang="en-US" dirty="0"/>
              <a:t>Wet-Dry Dressings</a:t>
            </a:r>
          </a:p>
        </p:txBody>
      </p:sp>
      <p:sp>
        <p:nvSpPr>
          <p:cNvPr id="3" name="Content Placeholder 2">
            <a:extLst>
              <a:ext uri="{FF2B5EF4-FFF2-40B4-BE49-F238E27FC236}">
                <a16:creationId xmlns:a16="http://schemas.microsoft.com/office/drawing/2014/main" id="{762D8C6D-A460-3DA5-8371-739EA82F1E83}"/>
              </a:ext>
            </a:extLst>
          </p:cNvPr>
          <p:cNvSpPr>
            <a:spLocks noGrp="1"/>
          </p:cNvSpPr>
          <p:nvPr>
            <p:ph idx="1"/>
          </p:nvPr>
        </p:nvSpPr>
        <p:spPr>
          <a:xfrm>
            <a:off x="838201" y="2482589"/>
            <a:ext cx="3816096" cy="3694373"/>
          </a:xfrm>
        </p:spPr>
        <p:txBody>
          <a:bodyPr>
            <a:normAutofit/>
          </a:bodyPr>
          <a:lstStyle/>
          <a:p>
            <a:r>
              <a:rPr lang="en-US" sz="2000" dirty="0"/>
              <a:t>Dressing with a layer of wet gauze covered by a layer of dry gauze and then secured to the body surface.</a:t>
            </a:r>
          </a:p>
          <a:p>
            <a:r>
              <a:rPr lang="en-US" sz="2000" dirty="0"/>
              <a:t>Can use with NS or </a:t>
            </a:r>
            <a:r>
              <a:rPr lang="en-US" sz="2000" dirty="0" err="1"/>
              <a:t>Datkins</a:t>
            </a:r>
            <a:r>
              <a:rPr lang="en-US" sz="2000" dirty="0"/>
              <a:t> solution</a:t>
            </a:r>
          </a:p>
        </p:txBody>
      </p:sp>
      <p:pic>
        <p:nvPicPr>
          <p:cNvPr id="7" name="Picture 6" descr="A doctor bandaging a patient's leg&#10;&#10;Description automatically generated">
            <a:extLst>
              <a:ext uri="{FF2B5EF4-FFF2-40B4-BE49-F238E27FC236}">
                <a16:creationId xmlns:a16="http://schemas.microsoft.com/office/drawing/2014/main" id="{F78B27E2-3A59-6270-8A39-5C010A60F3C6}"/>
              </a:ext>
            </a:extLst>
          </p:cNvPr>
          <p:cNvPicPr>
            <a:picLocks noChangeAspect="1"/>
          </p:cNvPicPr>
          <p:nvPr/>
        </p:nvPicPr>
        <p:blipFill rotWithShape="1">
          <a:blip r:embed="rId2">
            <a:extLst>
              <a:ext uri="{28A0092B-C50C-407E-A947-70E740481C1C}">
                <a14:useLocalDpi xmlns:a14="http://schemas.microsoft.com/office/drawing/2010/main" val="0"/>
              </a:ext>
            </a:extLst>
          </a:blip>
          <a:srcRect t="25626" b="7590"/>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person with gloves holding a needle to a person's stomach&#10;&#10;Description automatically generated">
            <a:extLst>
              <a:ext uri="{FF2B5EF4-FFF2-40B4-BE49-F238E27FC236}">
                <a16:creationId xmlns:a16="http://schemas.microsoft.com/office/drawing/2014/main" id="{9FE84AA7-E5FC-DFF8-40AC-6B6EA2E33CC8}"/>
              </a:ext>
            </a:extLst>
          </p:cNvPr>
          <p:cNvPicPr>
            <a:picLocks noChangeAspect="1"/>
          </p:cNvPicPr>
          <p:nvPr/>
        </p:nvPicPr>
        <p:blipFill rotWithShape="1">
          <a:blip r:embed="rId3">
            <a:extLst>
              <a:ext uri="{28A0092B-C50C-407E-A947-70E740481C1C}">
                <a14:useLocalDpi xmlns:a14="http://schemas.microsoft.com/office/drawing/2010/main" val="0"/>
              </a:ext>
            </a:extLst>
          </a:blip>
          <a:srcRect t="11519" r="1" b="26820"/>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24107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ADCB-D983-B43E-2F92-A05A28E6E342}"/>
              </a:ext>
            </a:extLst>
          </p:cNvPr>
          <p:cNvSpPr>
            <a:spLocks noGrp="1"/>
          </p:cNvSpPr>
          <p:nvPr>
            <p:ph type="title"/>
          </p:nvPr>
        </p:nvSpPr>
        <p:spPr/>
        <p:txBody>
          <a:bodyPr/>
          <a:lstStyle/>
          <a:p>
            <a:r>
              <a:rPr lang="en-US" dirty="0"/>
              <a:t>Comparing Wound Vacs to Wet-Dry Dressings</a:t>
            </a:r>
          </a:p>
        </p:txBody>
      </p:sp>
      <p:sp>
        <p:nvSpPr>
          <p:cNvPr id="3" name="Content Placeholder 2">
            <a:extLst>
              <a:ext uri="{FF2B5EF4-FFF2-40B4-BE49-F238E27FC236}">
                <a16:creationId xmlns:a16="http://schemas.microsoft.com/office/drawing/2014/main" id="{A3921356-7D97-6484-8B0C-A5D2C1776DDA}"/>
              </a:ext>
            </a:extLst>
          </p:cNvPr>
          <p:cNvSpPr>
            <a:spLocks noGrp="1"/>
          </p:cNvSpPr>
          <p:nvPr>
            <p:ph idx="1"/>
          </p:nvPr>
        </p:nvSpPr>
        <p:spPr/>
        <p:txBody>
          <a:bodyPr/>
          <a:lstStyle/>
          <a:p>
            <a:r>
              <a:rPr lang="en-US" dirty="0"/>
              <a:t>There has been a great deal of articles arguing against the use of wet-dry dressings for several reasons (doesn’t support granulation, labor intensive dressing changes, excessive bleeding, increased pain, decreased oxygen to tissues from vasoconstriction, prolongs inflammatory phase). </a:t>
            </a:r>
          </a:p>
          <a:p>
            <a:r>
              <a:rPr lang="en-US" dirty="0"/>
              <a:t>A study that compared wound vacs and wet-dry dressings for treatment of diabetic foot ulcers found: faster time to healed wound, greater rate of complete tissue regeneration, no differences in infection rates, </a:t>
            </a:r>
          </a:p>
        </p:txBody>
      </p:sp>
    </p:spTree>
    <p:extLst>
      <p:ext uri="{BB962C8B-B14F-4D97-AF65-F5344CB8AC3E}">
        <p14:creationId xmlns:p14="http://schemas.microsoft.com/office/powerpoint/2010/main" val="176235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E79CCB0D35A846A48CBA4DE1C7108A" ma:contentTypeVersion="9" ma:contentTypeDescription="Create a new document." ma:contentTypeScope="" ma:versionID="147ed6718db74b8a319f8d5c01b11a8f">
  <xsd:schema xmlns:xsd="http://www.w3.org/2001/XMLSchema" xmlns:xs="http://www.w3.org/2001/XMLSchema" xmlns:p="http://schemas.microsoft.com/office/2006/metadata/properties" xmlns:ns3="251e3a25-7d05-4057-8924-4838a9b47ce1" xmlns:ns4="1ccb9f65-3c3c-4cbd-ae24-cacf6dd38382" targetNamespace="http://schemas.microsoft.com/office/2006/metadata/properties" ma:root="true" ma:fieldsID="99ec4c127230a800988985ab20f1d490" ns3:_="" ns4:_="">
    <xsd:import namespace="251e3a25-7d05-4057-8924-4838a9b47ce1"/>
    <xsd:import namespace="1ccb9f65-3c3c-4cbd-ae24-cacf6dd383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e3a25-7d05-4057-8924-4838a9b47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cb9f65-3c3c-4cbd-ae24-cacf6dd3838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51e3a25-7d05-4057-8924-4838a9b47ce1" xsi:nil="true"/>
  </documentManagement>
</p:properties>
</file>

<file path=customXml/itemProps1.xml><?xml version="1.0" encoding="utf-8"?>
<ds:datastoreItem xmlns:ds="http://schemas.openxmlformats.org/officeDocument/2006/customXml" ds:itemID="{D683F130-5980-4742-AC82-586ED3DA4587}">
  <ds:schemaRefs>
    <ds:schemaRef ds:uri="http://schemas.microsoft.com/sharepoint/v3/contenttype/forms"/>
  </ds:schemaRefs>
</ds:datastoreItem>
</file>

<file path=customXml/itemProps2.xml><?xml version="1.0" encoding="utf-8"?>
<ds:datastoreItem xmlns:ds="http://schemas.openxmlformats.org/officeDocument/2006/customXml" ds:itemID="{C8A74EA3-AF0A-41FB-8A63-3B9882450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e3a25-7d05-4057-8924-4838a9b47ce1"/>
    <ds:schemaRef ds:uri="1ccb9f65-3c3c-4cbd-ae24-cacf6dd38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9E7592-87A1-4771-8C48-24253D32D56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51e3a25-7d05-4057-8924-4838a9b47ce1"/>
    <ds:schemaRef ds:uri="http://purl.org/dc/elements/1.1/"/>
    <ds:schemaRef ds:uri="1ccb9f65-3c3c-4cbd-ae24-cacf6dd383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TotalTime>
  <Words>818</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Times New Roman</vt:lpstr>
      <vt:lpstr>Office Theme</vt:lpstr>
      <vt:lpstr>Comparing primary closure to delayed primary closure &amp; wound vacs to wet-dry dressings</vt:lpstr>
      <vt:lpstr>Primary Wound Closure (PWC) (Primary Intention Wound Healing)</vt:lpstr>
      <vt:lpstr>Delayed Primary Closure (DPC)</vt:lpstr>
      <vt:lpstr>Comparison</vt:lpstr>
      <vt:lpstr>Controversy </vt:lpstr>
      <vt:lpstr>Wound Vacs</vt:lpstr>
      <vt:lpstr>PowerPoint Presentation</vt:lpstr>
      <vt:lpstr>Wet-Dry Dressings</vt:lpstr>
      <vt:lpstr>Comparing Wound Vacs to Wet-Dry Dressings</vt:lpstr>
      <vt:lpstr>Summary</vt:lpstr>
      <vt:lpstr>Thank You All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primary closure to delayed primary closure &amp; wound vacs to wet-dry dressings</dc:title>
  <dc:creator>Schaub, David John - (davidschaub)</dc:creator>
  <cp:lastModifiedBy>Schaub, David John - (davidschaub)</cp:lastModifiedBy>
  <cp:revision>2</cp:revision>
  <dcterms:created xsi:type="dcterms:W3CDTF">2024-05-30T02:32:26Z</dcterms:created>
  <dcterms:modified xsi:type="dcterms:W3CDTF">2024-05-30T04:30:29Z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0x010100FBE79CCB0D35A846A48CBA4DE1C7108A</vt:lpwstr>
  </property>
</Properties>
</file>