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6" r:id="rId1"/>
  </p:sldMasterIdLst>
  <p:sldIdLst>
    <p:sldId id="256" r:id="rId2"/>
    <p:sldId id="260" r:id="rId3"/>
    <p:sldId id="274" r:id="rId4"/>
    <p:sldId id="283" r:id="rId5"/>
    <p:sldId id="259" r:id="rId6"/>
    <p:sldId id="261" r:id="rId7"/>
    <p:sldId id="262" r:id="rId8"/>
    <p:sldId id="282" r:id="rId9"/>
    <p:sldId id="277" r:id="rId10"/>
    <p:sldId id="263" r:id="rId11"/>
    <p:sldId id="278" r:id="rId12"/>
    <p:sldId id="279" r:id="rId13"/>
    <p:sldId id="271" r:id="rId14"/>
    <p:sldId id="280" r:id="rId15"/>
    <p:sldId id="272" r:id="rId16"/>
    <p:sldId id="270" r:id="rId17"/>
    <p:sldId id="269" r:id="rId18"/>
    <p:sldId id="268" r:id="rId19"/>
    <p:sldId id="281" r:id="rId20"/>
    <p:sldId id="267" r:id="rId21"/>
    <p:sldId id="266" r:id="rId22"/>
    <p:sldId id="265" r:id="rId23"/>
    <p:sldId id="285" r:id="rId24"/>
    <p:sldId id="286" r:id="rId25"/>
    <p:sldId id="257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494"/>
  </p:normalViewPr>
  <p:slideViewPr>
    <p:cSldViewPr snapToGrid="0" snapToObjects="1">
      <p:cViewPr varScale="1">
        <p:scale>
          <a:sx n="89" d="100"/>
          <a:sy n="89" d="100"/>
        </p:scale>
        <p:origin x="17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Tuesday, September 19, 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Tuesday, September 19,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Tuesday, September 19,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Tuesday, September 19,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Tuesday, September 19, 2017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4B82477-D5D3-4181-8C11-75D0F2433A87}" type="datetime2">
              <a:rPr lang="en-US" smtClean="0"/>
              <a:t>Tuesday, September 19,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Tuesday, September 19, 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Tuesday, September 19,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Tuesday, September 19,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Tuesday, September 19,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92EB412-E790-42EA-81FE-2925D3A43D91}" type="datetime2">
              <a:rPr lang="en-US" smtClean="0"/>
              <a:t>Tuesday, September 19,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B385921-A91A-409C-921C-0E0EC1E750EC}" type="datetime2">
              <a:rPr lang="en-US" smtClean="0"/>
              <a:t>Tuesday, September 19,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Julie </a:t>
            </a:r>
            <a:r>
              <a:rPr lang="en-US" sz="2000" dirty="0" err="1" smtClean="0"/>
              <a:t>tomkins</a:t>
            </a:r>
            <a:r>
              <a:rPr lang="en-US" sz="2000" dirty="0" smtClean="0"/>
              <a:t>, MS3, 9/19/2017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607" y="624637"/>
            <a:ext cx="7660766" cy="1478309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ook Antiqua"/>
                <a:cs typeface="Book Antiqua"/>
              </a:rPr>
              <a:t>Perioperative Management of Patients on Anti-thrombotic Agents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89177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 2: Estimate Bleeding Risk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b="1" dirty="0" smtClean="0"/>
              <a:t>Surgical Factors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High-risk procedures:</a:t>
            </a:r>
          </a:p>
          <a:p>
            <a:pPr lvl="1"/>
            <a:r>
              <a:rPr lang="en-US" dirty="0" smtClean="0"/>
              <a:t>2-day risk of major bleed is 2-4%</a:t>
            </a:r>
          </a:p>
          <a:p>
            <a:r>
              <a:rPr lang="en-US" dirty="0" smtClean="0"/>
              <a:t>Low-risk procedures:</a:t>
            </a:r>
          </a:p>
          <a:p>
            <a:pPr lvl="1"/>
            <a:r>
              <a:rPr lang="en-US" dirty="0" smtClean="0"/>
              <a:t>2-day risk of major bleed is 0-2%</a:t>
            </a:r>
          </a:p>
          <a:p>
            <a:pPr lvl="1"/>
            <a:endParaRPr lang="en-US" dirty="0"/>
          </a:p>
          <a:p>
            <a:r>
              <a:rPr lang="en-US" dirty="0" smtClean="0"/>
              <a:t>What constitutes a “major bleed”? Bleeding that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mr-IN" dirty="0" smtClean="0"/>
              <a:t>…</a:t>
            </a:r>
            <a:r>
              <a:rPr lang="en-US" dirty="0" smtClean="0"/>
              <a:t>is fatal</a:t>
            </a:r>
          </a:p>
          <a:p>
            <a:pPr lvl="1"/>
            <a:r>
              <a:rPr lang="mr-IN" dirty="0" smtClean="0"/>
              <a:t>…</a:t>
            </a:r>
            <a:r>
              <a:rPr lang="en-US" dirty="0" smtClean="0"/>
              <a:t>is intracranial</a:t>
            </a:r>
          </a:p>
          <a:p>
            <a:pPr lvl="1"/>
            <a:r>
              <a:rPr lang="mr-IN" dirty="0" smtClean="0"/>
              <a:t>…</a:t>
            </a:r>
            <a:r>
              <a:rPr lang="en-US" dirty="0" smtClean="0"/>
              <a:t>requires surgery to correct</a:t>
            </a:r>
          </a:p>
          <a:p>
            <a:pPr lvl="1"/>
            <a:r>
              <a:rPr lang="mr-IN" dirty="0" smtClean="0"/>
              <a:t>…</a:t>
            </a:r>
            <a:r>
              <a:rPr lang="en-US" dirty="0" smtClean="0"/>
              <a:t>lowers </a:t>
            </a:r>
            <a:r>
              <a:rPr lang="en-US" dirty="0" err="1" smtClean="0"/>
              <a:t>Hgb</a:t>
            </a:r>
            <a:r>
              <a:rPr lang="en-US" dirty="0" smtClean="0"/>
              <a:t> by 2 or more</a:t>
            </a:r>
          </a:p>
          <a:p>
            <a:pPr lvl="1"/>
            <a:r>
              <a:rPr lang="mr-IN" dirty="0" smtClean="0"/>
              <a:t>…</a:t>
            </a:r>
            <a:r>
              <a:rPr lang="en-US" dirty="0" smtClean="0"/>
              <a:t>requires transfusion of 2 or more </a:t>
            </a:r>
            <a:r>
              <a:rPr lang="en-US" dirty="0" err="1" smtClean="0"/>
              <a:t>pRBCs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74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81" y="228600"/>
            <a:ext cx="8989419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Step 2: Estimate Bleeding Risk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b="1" dirty="0"/>
              <a:t>Surgical Factors</a:t>
            </a:r>
            <a:endParaRPr lang="en-US" dirty="0"/>
          </a:p>
        </p:txBody>
      </p:sp>
      <p:pic>
        <p:nvPicPr>
          <p:cNvPr id="4" name="Content Placeholder 3" descr="Screen Shot 2017-09-18 at 3.15.19 PM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91" r="-439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8504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86" y="228600"/>
            <a:ext cx="9011314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Step 2: Estimate Bleeding Risk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b="1" dirty="0"/>
              <a:t>Surgical Factors</a:t>
            </a:r>
            <a:endParaRPr lang="en-US" dirty="0"/>
          </a:p>
        </p:txBody>
      </p:sp>
      <p:pic>
        <p:nvPicPr>
          <p:cNvPr id="4" name="Content Placeholder 3" descr="Screen Shot 2017-09-18 at 3.16.05 PM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03" b="-40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8355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077000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Step 2: Estimate Bleeding Risk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b="1" dirty="0"/>
              <a:t>Surgical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High-risk GI endoscopic procedures (&gt;1% chance of bleed)</a:t>
            </a:r>
            <a:endParaRPr lang="en-US" sz="2400" dirty="0"/>
          </a:p>
        </p:txBody>
      </p:sp>
      <p:pic>
        <p:nvPicPr>
          <p:cNvPr id="4" name="Picture 3" descr="Screen Shot 2017-09-18 at 4.41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0" y="2097102"/>
            <a:ext cx="43053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25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077000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Step 2: Estimate Bleeding Risk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b="1" dirty="0"/>
              <a:t>Surgical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Low-risk GI endoscopic procedures (&lt;1% risk of bleed)</a:t>
            </a:r>
            <a:endParaRPr lang="en-US" sz="2400" dirty="0"/>
          </a:p>
        </p:txBody>
      </p:sp>
      <p:pic>
        <p:nvPicPr>
          <p:cNvPr id="5" name="Picture 4" descr="Screen Shot 2017-09-18 at 4.43.0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79" y="2108199"/>
            <a:ext cx="8870321" cy="290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9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842248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Step 2: Estimate Bleeding Risk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b="1" dirty="0" smtClean="0"/>
              <a:t>Patient </a:t>
            </a:r>
            <a:r>
              <a:rPr lang="en-US" b="1" dirty="0"/>
              <a:t>Factors</a:t>
            </a:r>
          </a:p>
        </p:txBody>
      </p:sp>
      <p:pic>
        <p:nvPicPr>
          <p:cNvPr id="4" name="Content Placeholder 3" descr="Screen Shot 2017-09-18 at 4.54.27 PM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763" b="-23763"/>
          <a:stretch>
            <a:fillRect/>
          </a:stretch>
        </p:blipFill>
        <p:spPr>
          <a:xfrm>
            <a:off x="301752" y="770986"/>
            <a:ext cx="8503920" cy="4572000"/>
          </a:xfrm>
        </p:spPr>
      </p:pic>
      <p:pic>
        <p:nvPicPr>
          <p:cNvPr id="5" name="Picture 4" descr="Screen Shot 2017-09-18 at 4.55.2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990" y="4411639"/>
            <a:ext cx="4672433" cy="244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93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836152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Step 2: Estimate Bleeding Risk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b="1" dirty="0"/>
              <a:t>Patient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Bleed-MAP:</a:t>
            </a:r>
          </a:p>
          <a:p>
            <a:r>
              <a:rPr lang="en-US" b="1" dirty="0" smtClean="0"/>
              <a:t>Bleed</a:t>
            </a:r>
            <a:r>
              <a:rPr lang="en-US" dirty="0" smtClean="0"/>
              <a:t>ing history</a:t>
            </a:r>
          </a:p>
          <a:p>
            <a:r>
              <a:rPr lang="en-US" b="1" dirty="0" smtClean="0"/>
              <a:t>M</a:t>
            </a:r>
            <a:r>
              <a:rPr lang="en-US" dirty="0" smtClean="0"/>
              <a:t>itral mechanical heart valve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ctive cancer</a:t>
            </a:r>
          </a:p>
          <a:p>
            <a:r>
              <a:rPr lang="en-US" b="1" dirty="0" smtClean="0"/>
              <a:t>P</a:t>
            </a:r>
            <a:r>
              <a:rPr lang="en-US" dirty="0" smtClean="0"/>
              <a:t>latelets &lt;150K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49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Decide whether or not to interrupt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high risk of TE is transient (ex. recent stroke), </a:t>
            </a:r>
          </a:p>
          <a:p>
            <a:pPr lvl="1"/>
            <a:r>
              <a:rPr lang="en-US" dirty="0" smtClean="0"/>
              <a:t>try to delay elective surgery</a:t>
            </a:r>
          </a:p>
          <a:p>
            <a:r>
              <a:rPr lang="en-US" dirty="0" smtClean="0"/>
              <a:t>If high risk of TE but surgery can’t be delayed,</a:t>
            </a:r>
          </a:p>
          <a:p>
            <a:pPr lvl="1"/>
            <a:r>
              <a:rPr lang="en-US" dirty="0" smtClean="0"/>
              <a:t>Stop </a:t>
            </a:r>
            <a:r>
              <a:rPr lang="en-US" dirty="0" err="1" smtClean="0"/>
              <a:t>anticoag</a:t>
            </a:r>
            <a:r>
              <a:rPr lang="en-US" dirty="0" smtClean="0"/>
              <a:t> very close to </a:t>
            </a:r>
            <a:r>
              <a:rPr lang="en-US" dirty="0" err="1" smtClean="0"/>
              <a:t>sx</a:t>
            </a:r>
            <a:r>
              <a:rPr lang="en-US" dirty="0" smtClean="0"/>
              <a:t> and restart ASAP, using bridge or temporary IVC filter</a:t>
            </a:r>
          </a:p>
          <a:p>
            <a:r>
              <a:rPr lang="en-US" dirty="0" smtClean="0"/>
              <a:t>If chronically elevated risk of TE, </a:t>
            </a:r>
          </a:p>
          <a:p>
            <a:pPr lvl="1"/>
            <a:r>
              <a:rPr lang="en-US" dirty="0" smtClean="0"/>
              <a:t>use bridging anticoagulation</a:t>
            </a:r>
          </a:p>
          <a:p>
            <a:r>
              <a:rPr lang="en-US" dirty="0" smtClean="0"/>
              <a:t>If moderate TE risk only, </a:t>
            </a:r>
          </a:p>
          <a:p>
            <a:pPr lvl="1"/>
            <a:r>
              <a:rPr lang="en-US" dirty="0" smtClean="0"/>
              <a:t>then can hold </a:t>
            </a:r>
            <a:r>
              <a:rPr lang="en-US" dirty="0" err="1" smtClean="0"/>
              <a:t>anticoag</a:t>
            </a:r>
            <a:r>
              <a:rPr lang="en-US" dirty="0" smtClean="0"/>
              <a:t> without bridging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36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4: T</a:t>
            </a:r>
            <a:r>
              <a:rPr lang="en-US" dirty="0" smtClean="0"/>
              <a:t>iming </a:t>
            </a:r>
            <a:r>
              <a:rPr lang="en-US" dirty="0"/>
              <a:t>of anticoagulation interruption</a:t>
            </a:r>
          </a:p>
        </p:txBody>
      </p:sp>
      <p:pic>
        <p:nvPicPr>
          <p:cNvPr id="4" name="Content Placeholder 3" descr="Screen Shot 2017-09-18 at 6.41.51 PM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265" b="-35265"/>
          <a:stretch>
            <a:fillRect/>
          </a:stretch>
        </p:blipFill>
        <p:spPr>
          <a:xfrm>
            <a:off x="0" y="987552"/>
            <a:ext cx="9144000" cy="4916129"/>
          </a:xfrm>
        </p:spPr>
      </p:pic>
      <p:sp>
        <p:nvSpPr>
          <p:cNvPr id="6" name="TextBox 5"/>
          <p:cNvSpPr txBox="1"/>
          <p:nvPr/>
        </p:nvSpPr>
        <p:spPr>
          <a:xfrm>
            <a:off x="301752" y="4729338"/>
            <a:ext cx="8338181" cy="9233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Yurttas</a:t>
            </a:r>
            <a:r>
              <a:rPr lang="en-US" dirty="0"/>
              <a:t> T, </a:t>
            </a:r>
            <a:r>
              <a:rPr lang="en-US" dirty="0" err="1"/>
              <a:t>Wanner</a:t>
            </a:r>
            <a:r>
              <a:rPr lang="en-US" dirty="0"/>
              <a:t> PM, </a:t>
            </a:r>
            <a:r>
              <a:rPr lang="en-US" dirty="0" err="1"/>
              <a:t>Filipovic</a:t>
            </a:r>
            <a:r>
              <a:rPr lang="en-US" dirty="0"/>
              <a:t> M. Perioperative management of antithrombotic therapies. </a:t>
            </a:r>
            <a:r>
              <a:rPr lang="en-US" dirty="0" err="1"/>
              <a:t>Curr</a:t>
            </a:r>
            <a:r>
              <a:rPr lang="en-US" dirty="0"/>
              <a:t> </a:t>
            </a:r>
            <a:r>
              <a:rPr lang="en-US" dirty="0" err="1"/>
              <a:t>Opin</a:t>
            </a:r>
            <a:r>
              <a:rPr lang="en-US" dirty="0"/>
              <a:t> </a:t>
            </a:r>
            <a:r>
              <a:rPr lang="en-US" dirty="0" err="1"/>
              <a:t>Anaesthesiol</a:t>
            </a:r>
            <a:r>
              <a:rPr lang="en-US" dirty="0"/>
              <a:t>. 2017 Aug;30(4):466-473.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9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4: T</a:t>
            </a:r>
            <a:r>
              <a:rPr lang="en-US" dirty="0" smtClean="0"/>
              <a:t>iming </a:t>
            </a:r>
            <a:r>
              <a:rPr lang="en-US" dirty="0"/>
              <a:t>of anticoagulation interruption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1752" y="5442016"/>
            <a:ext cx="8338181" cy="9233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Yurttas</a:t>
            </a:r>
            <a:r>
              <a:rPr lang="en-US" dirty="0"/>
              <a:t> T, </a:t>
            </a:r>
            <a:r>
              <a:rPr lang="en-US" dirty="0" err="1"/>
              <a:t>Wanner</a:t>
            </a:r>
            <a:r>
              <a:rPr lang="en-US" dirty="0"/>
              <a:t> PM, </a:t>
            </a:r>
            <a:r>
              <a:rPr lang="en-US" dirty="0" err="1"/>
              <a:t>Filipovic</a:t>
            </a:r>
            <a:r>
              <a:rPr lang="en-US" dirty="0"/>
              <a:t> M. Perioperative management of antithrombotic therapies. </a:t>
            </a:r>
            <a:r>
              <a:rPr lang="en-US" dirty="0" err="1"/>
              <a:t>Curr</a:t>
            </a:r>
            <a:r>
              <a:rPr lang="en-US" dirty="0"/>
              <a:t> </a:t>
            </a:r>
            <a:r>
              <a:rPr lang="en-US" dirty="0" err="1"/>
              <a:t>Opin</a:t>
            </a:r>
            <a:r>
              <a:rPr lang="en-US" dirty="0"/>
              <a:t> </a:t>
            </a:r>
            <a:r>
              <a:rPr lang="en-US" dirty="0" err="1"/>
              <a:t>Anaesthesiol</a:t>
            </a:r>
            <a:r>
              <a:rPr lang="en-US" dirty="0"/>
              <a:t>. 2017 Aug;30(4):466-473.</a:t>
            </a:r>
          </a:p>
          <a:p>
            <a:endParaRPr lang="en-US" dirty="0"/>
          </a:p>
        </p:txBody>
      </p:sp>
      <p:pic>
        <p:nvPicPr>
          <p:cNvPr id="5" name="Content Placeholder 4" descr="Screen Shot 2017-09-18 at 6.44.44 PM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359" b="-16359"/>
          <a:stretch>
            <a:fillRect/>
          </a:stretch>
        </p:blipFill>
        <p:spPr>
          <a:xfrm>
            <a:off x="332232" y="1020347"/>
            <a:ext cx="8503920" cy="4572000"/>
          </a:xfrm>
        </p:spPr>
      </p:pic>
    </p:spTree>
    <p:extLst>
      <p:ext uri="{BB962C8B-B14F-4D97-AF65-F5344CB8AC3E}">
        <p14:creationId xmlns:p14="http://schemas.microsoft.com/office/powerpoint/2010/main" val="331269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849034" y="2287351"/>
            <a:ext cx="7494229" cy="3311006"/>
            <a:chOff x="915961" y="2743735"/>
            <a:chExt cx="6682354" cy="2524042"/>
          </a:xfrm>
        </p:grpSpPr>
        <p:sp>
          <p:nvSpPr>
            <p:cNvPr id="3" name="Isosceles Triangle 2"/>
            <p:cNvSpPr/>
            <p:nvPr/>
          </p:nvSpPr>
          <p:spPr>
            <a:xfrm>
              <a:off x="2976874" y="4185072"/>
              <a:ext cx="2602163" cy="1082705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915961" y="4185072"/>
              <a:ext cx="6682354" cy="0"/>
            </a:xfrm>
            <a:prstGeom prst="line">
              <a:avLst/>
            </a:prstGeom>
            <a:ln w="762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415577" y="2976281"/>
              <a:ext cx="1956826" cy="821183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r</a:t>
              </a:r>
              <a:r>
                <a:rPr lang="en-US" sz="3200" dirty="0" smtClean="0"/>
                <a:t>educing risk of TE</a:t>
              </a:r>
              <a:endParaRPr lang="en-US" sz="32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06918" y="2743735"/>
              <a:ext cx="2283224" cy="1196581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p</a:t>
              </a:r>
              <a:r>
                <a:rPr lang="en-US" sz="3200" dirty="0" smtClean="0"/>
                <a:t>reventing excessive bleeding</a:t>
              </a:r>
              <a:endParaRPr lang="en-US" sz="3200" dirty="0"/>
            </a:p>
          </p:txBody>
        </p: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 balance between</a:t>
            </a: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60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5: Determine whether to bridge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Bridging is for </a:t>
            </a:r>
            <a:r>
              <a:rPr lang="en-US" dirty="0" err="1" smtClean="0"/>
              <a:t>pts</a:t>
            </a:r>
            <a:r>
              <a:rPr lang="en-US" dirty="0" smtClean="0"/>
              <a:t> on warfarin who also have:</a:t>
            </a:r>
          </a:p>
          <a:p>
            <a:pPr lvl="1"/>
            <a:r>
              <a:rPr lang="en-US" dirty="0" smtClean="0"/>
              <a:t>Embolic </a:t>
            </a:r>
            <a:r>
              <a:rPr lang="en-US" dirty="0"/>
              <a:t>stroke or systemic embolic event within the previous three </a:t>
            </a:r>
            <a:r>
              <a:rPr lang="en-US" dirty="0" smtClean="0"/>
              <a:t>months</a:t>
            </a:r>
          </a:p>
          <a:p>
            <a:pPr lvl="1"/>
            <a:r>
              <a:rPr lang="en-US" dirty="0" smtClean="0"/>
              <a:t>Mechanical </a:t>
            </a:r>
            <a:r>
              <a:rPr lang="en-US" dirty="0"/>
              <a:t>mitral </a:t>
            </a:r>
            <a:r>
              <a:rPr lang="en-US" dirty="0" smtClean="0"/>
              <a:t>valve</a:t>
            </a:r>
          </a:p>
          <a:p>
            <a:pPr lvl="1"/>
            <a:r>
              <a:rPr lang="en-US" dirty="0" smtClean="0"/>
              <a:t>Mechanical </a:t>
            </a:r>
            <a:r>
              <a:rPr lang="en-US" dirty="0"/>
              <a:t>aortic valve and additional stroke risk </a:t>
            </a:r>
            <a:r>
              <a:rPr lang="en-US" dirty="0" smtClean="0"/>
              <a:t>factors</a:t>
            </a:r>
          </a:p>
          <a:p>
            <a:pPr lvl="1"/>
            <a:r>
              <a:rPr lang="en-US" dirty="0" smtClean="0"/>
              <a:t>Atrial </a:t>
            </a:r>
            <a:r>
              <a:rPr lang="en-US" dirty="0"/>
              <a:t>fibrillation and very high risk of stroke (</a:t>
            </a:r>
            <a:r>
              <a:rPr lang="en-US" dirty="0" err="1"/>
              <a:t>eg</a:t>
            </a:r>
            <a:r>
              <a:rPr lang="en-US" dirty="0"/>
              <a:t>, CHADS2 score of 5 or 6, stroke or systemic embolism within the previous 12 weeks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VTE </a:t>
            </a:r>
            <a:r>
              <a:rPr lang="en-US" dirty="0"/>
              <a:t>within the previous three months </a:t>
            </a:r>
          </a:p>
          <a:p>
            <a:pPr lvl="1"/>
            <a:r>
              <a:rPr lang="en-US" dirty="0" smtClean="0"/>
              <a:t>Recent </a:t>
            </a:r>
            <a:r>
              <a:rPr lang="en-US" dirty="0"/>
              <a:t>coronary stenting (</a:t>
            </a:r>
            <a:r>
              <a:rPr lang="en-US" dirty="0" err="1"/>
              <a:t>eg</a:t>
            </a:r>
            <a:r>
              <a:rPr lang="en-US" dirty="0"/>
              <a:t>, within the previous 12 weeks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Previous TE </a:t>
            </a:r>
            <a:r>
              <a:rPr lang="en-US" dirty="0"/>
              <a:t>during interruption of chronic anticoagulation</a:t>
            </a:r>
          </a:p>
        </p:txBody>
      </p:sp>
    </p:spTree>
    <p:extLst>
      <p:ext uri="{BB962C8B-B14F-4D97-AF65-F5344CB8AC3E}">
        <p14:creationId xmlns:p14="http://schemas.microsoft.com/office/powerpoint/2010/main" val="203010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case from </a:t>
            </a:r>
            <a:r>
              <a:rPr lang="en-US" dirty="0" err="1" smtClean="0"/>
              <a:t>UpToDate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70-year-old male with non-</a:t>
            </a:r>
            <a:r>
              <a:rPr lang="en-US" dirty="0" err="1"/>
              <a:t>valvular</a:t>
            </a:r>
            <a:r>
              <a:rPr lang="en-US" dirty="0"/>
              <a:t> </a:t>
            </a:r>
            <a:r>
              <a:rPr lang="en-US" dirty="0" smtClean="0"/>
              <a:t>a-fib, DM, </a:t>
            </a:r>
            <a:r>
              <a:rPr lang="en-US" dirty="0"/>
              <a:t>and </a:t>
            </a:r>
            <a:r>
              <a:rPr lang="en-US" dirty="0" smtClean="0"/>
              <a:t>HTN </a:t>
            </a:r>
            <a:r>
              <a:rPr lang="en-US" dirty="0"/>
              <a:t>(CHA2DS2-VASc score = 3) receiving </a:t>
            </a:r>
            <a:r>
              <a:rPr lang="en-US" b="1" dirty="0" err="1"/>
              <a:t>dabigatran</a:t>
            </a:r>
            <a:r>
              <a:rPr lang="en-US" dirty="0"/>
              <a:t> who requires a </a:t>
            </a:r>
            <a:r>
              <a:rPr lang="en-US" b="1" dirty="0"/>
              <a:t>colon resection </a:t>
            </a:r>
            <a:r>
              <a:rPr lang="en-US" dirty="0"/>
              <a:t>for cancer; renal function is normal. This patient has a </a:t>
            </a:r>
            <a:r>
              <a:rPr lang="en-US" b="1" dirty="0"/>
              <a:t>high thrombotic </a:t>
            </a:r>
            <a:r>
              <a:rPr lang="en-US" b="1" dirty="0" smtClean="0"/>
              <a:t>risk </a:t>
            </a:r>
            <a:r>
              <a:rPr lang="en-US" b="1" dirty="0"/>
              <a:t>and a high bleeding </a:t>
            </a:r>
            <a:r>
              <a:rPr lang="en-US" b="1" dirty="0" smtClean="0"/>
              <a:t>risk</a:t>
            </a:r>
            <a:r>
              <a:rPr lang="en-US" dirty="0" smtClean="0"/>
              <a:t>. What do you do?</a:t>
            </a:r>
          </a:p>
          <a:p>
            <a:pPr lvl="1"/>
            <a:r>
              <a:rPr lang="en-US" dirty="0"/>
              <a:t>Stop </a:t>
            </a:r>
            <a:r>
              <a:rPr lang="en-US" dirty="0" err="1"/>
              <a:t>dabigatran</a:t>
            </a:r>
            <a:r>
              <a:rPr lang="en-US" dirty="0"/>
              <a:t> three days before the procedure (off </a:t>
            </a:r>
            <a:r>
              <a:rPr lang="en-US" dirty="0" err="1"/>
              <a:t>dabigatran</a:t>
            </a:r>
            <a:r>
              <a:rPr lang="en-US" dirty="0"/>
              <a:t> for two days before the procedure and the day of the procedure).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bridging.</a:t>
            </a:r>
          </a:p>
          <a:p>
            <a:pPr lvl="1"/>
            <a:r>
              <a:rPr lang="en-US" dirty="0" smtClean="0"/>
              <a:t>Resume </a:t>
            </a:r>
            <a:r>
              <a:rPr lang="en-US" dirty="0" err="1"/>
              <a:t>dabigatran</a:t>
            </a:r>
            <a:r>
              <a:rPr lang="en-US" dirty="0"/>
              <a:t> on day +2 or +3 after surgery, when patient is able to take medication by mouth.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prophylactic dose LMW heparin for VTE prophylaxis for the first two to three postoperative days.</a:t>
            </a:r>
          </a:p>
        </p:txBody>
      </p:sp>
    </p:spTree>
    <p:extLst>
      <p:ext uri="{BB962C8B-B14F-4D97-AF65-F5344CB8AC3E}">
        <p14:creationId xmlns:p14="http://schemas.microsoft.com/office/powerpoint/2010/main" val="228727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case from </a:t>
            </a:r>
            <a:r>
              <a:rPr lang="en-US" dirty="0" err="1"/>
              <a:t>UpToDate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55-year-old male with an unprovoked </a:t>
            </a:r>
            <a:r>
              <a:rPr lang="en-US" dirty="0" smtClean="0"/>
              <a:t>DVT </a:t>
            </a:r>
            <a:r>
              <a:rPr lang="en-US" dirty="0"/>
              <a:t>four months ago, receiving </a:t>
            </a:r>
            <a:r>
              <a:rPr lang="en-US" b="1" dirty="0" err="1"/>
              <a:t>apixaban</a:t>
            </a:r>
            <a:r>
              <a:rPr lang="en-US" dirty="0"/>
              <a:t> 5 mg twice daily, who requires a </a:t>
            </a:r>
            <a:r>
              <a:rPr lang="en-US" b="1" dirty="0"/>
              <a:t>colonoscopy</a:t>
            </a:r>
            <a:r>
              <a:rPr lang="en-US" dirty="0"/>
              <a:t> because of a personal history of premalignant colorectal polyps; renal function is normal. This patient has a </a:t>
            </a:r>
            <a:r>
              <a:rPr lang="en-US" b="1" dirty="0"/>
              <a:t>high thrombotic risk </a:t>
            </a:r>
            <a:r>
              <a:rPr lang="en-US" b="1" dirty="0" smtClean="0"/>
              <a:t>and </a:t>
            </a:r>
            <a:r>
              <a:rPr lang="en-US" b="1" dirty="0"/>
              <a:t>a low bleeding </a:t>
            </a:r>
            <a:r>
              <a:rPr lang="en-US" b="1" dirty="0" smtClean="0"/>
              <a:t>risk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Stop </a:t>
            </a:r>
            <a:r>
              <a:rPr lang="en-US" dirty="0" err="1"/>
              <a:t>apixaban</a:t>
            </a:r>
            <a:r>
              <a:rPr lang="en-US" dirty="0"/>
              <a:t> two days before the procedure (off </a:t>
            </a:r>
            <a:r>
              <a:rPr lang="en-US" dirty="0" err="1"/>
              <a:t>apixaban</a:t>
            </a:r>
            <a:r>
              <a:rPr lang="en-US" dirty="0"/>
              <a:t> for one day before the procedure and the day of the procedure).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bridging.</a:t>
            </a:r>
          </a:p>
          <a:p>
            <a:pPr lvl="1"/>
            <a:r>
              <a:rPr lang="en-US" dirty="0" smtClean="0"/>
              <a:t>Resume </a:t>
            </a:r>
            <a:r>
              <a:rPr lang="en-US" dirty="0" err="1"/>
              <a:t>apixaban</a:t>
            </a:r>
            <a:r>
              <a:rPr lang="en-US" dirty="0"/>
              <a:t> the day after the procedure, after at least 24 hours have elapsed when hemostasis secured. If the patient requires polyp removal, delay resumption of </a:t>
            </a:r>
            <a:r>
              <a:rPr lang="en-US" dirty="0" err="1"/>
              <a:t>apixaban</a:t>
            </a:r>
            <a:r>
              <a:rPr lang="en-US" dirty="0"/>
              <a:t> for one to two more days.</a:t>
            </a:r>
          </a:p>
        </p:txBody>
      </p:sp>
    </p:spTree>
    <p:extLst>
      <p:ext uri="{BB962C8B-B14F-4D97-AF65-F5344CB8AC3E}">
        <p14:creationId xmlns:p14="http://schemas.microsoft.com/office/powerpoint/2010/main" val="104763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Clopidogrel</a:t>
            </a:r>
            <a:r>
              <a:rPr lang="en-US" dirty="0" smtClean="0"/>
              <a:t> (Plavix)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it’s to prevent coronary stent thrombosis, elective </a:t>
            </a:r>
            <a:r>
              <a:rPr lang="en-US" dirty="0"/>
              <a:t>surgery should be postponed </a:t>
            </a:r>
            <a:r>
              <a:rPr lang="en-US" dirty="0" smtClean="0"/>
              <a:t>if </a:t>
            </a:r>
            <a:r>
              <a:rPr lang="en-US" dirty="0"/>
              <a:t>possible until the minimum period of therapy with P2Y</a:t>
            </a:r>
            <a:r>
              <a:rPr lang="en-US" baseline="-25000" dirty="0"/>
              <a:t>12</a:t>
            </a:r>
            <a:r>
              <a:rPr lang="en-US" dirty="0"/>
              <a:t> receptor blocker therapy is </a:t>
            </a:r>
            <a:r>
              <a:rPr lang="en-US" dirty="0" smtClean="0"/>
              <a:t>completed</a:t>
            </a:r>
          </a:p>
          <a:p>
            <a:pPr lvl="1"/>
            <a:r>
              <a:rPr lang="en-US" dirty="0"/>
              <a:t>If surgery must be performed before these minimum time periods, it is best to consult with the treating cardiologist </a:t>
            </a:r>
            <a:endParaRPr lang="en-US" dirty="0" smtClean="0"/>
          </a:p>
          <a:p>
            <a:pPr lvl="1"/>
            <a:r>
              <a:rPr lang="en-US" dirty="0" smtClean="0"/>
              <a:t>should </a:t>
            </a:r>
            <a:r>
              <a:rPr lang="en-US" dirty="0"/>
              <a:t>be discontinued at least five days before </a:t>
            </a:r>
            <a:r>
              <a:rPr lang="en-US" dirty="0" smtClean="0"/>
              <a:t>surgery</a:t>
            </a:r>
          </a:p>
          <a:p>
            <a:pPr lvl="1"/>
            <a:r>
              <a:rPr lang="en-US" dirty="0"/>
              <a:t>should be resumed as early as possible in the postoperative </a:t>
            </a:r>
            <a:r>
              <a:rPr lang="en-US" dirty="0" smtClean="0"/>
              <a:t>period</a:t>
            </a:r>
          </a:p>
          <a:p>
            <a:r>
              <a:rPr lang="en-US" dirty="0" smtClean="0"/>
              <a:t>If already </a:t>
            </a:r>
            <a:r>
              <a:rPr lang="en-US" dirty="0"/>
              <a:t>received the minimum duration of therapy for their stent type, the P2Y</a:t>
            </a:r>
            <a:r>
              <a:rPr lang="en-US" baseline="-25000" dirty="0"/>
              <a:t>12</a:t>
            </a:r>
            <a:r>
              <a:rPr lang="en-US" dirty="0"/>
              <a:t> receptor blocker may be stopped, surgery performed, and the receptor blocker restarted following surgery.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20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Apixaban</a:t>
            </a:r>
            <a:r>
              <a:rPr lang="en-US" dirty="0" smtClean="0"/>
              <a:t> (</a:t>
            </a:r>
            <a:r>
              <a:rPr lang="en-US" dirty="0" err="1" smtClean="0"/>
              <a:t>Eloquis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</a:t>
            </a:r>
            <a:r>
              <a:rPr lang="en-US" dirty="0" smtClean="0"/>
              <a:t>an </a:t>
            </a:r>
            <a:r>
              <a:rPr lang="en-US" dirty="0"/>
              <a:t>be discontinued approximately two to three days before a procedure, with the longer interval for higher bleeding risk procedures and the shorter interval for lower bleeding risk </a:t>
            </a:r>
            <a:r>
              <a:rPr lang="en-US" dirty="0" smtClean="0"/>
              <a:t>procedures</a:t>
            </a:r>
          </a:p>
          <a:p>
            <a:r>
              <a:rPr lang="en-US" dirty="0"/>
              <a:t>In general, the rapid offset and onset of </a:t>
            </a:r>
            <a:r>
              <a:rPr lang="en-US" u="sng" dirty="0" err="1" smtClean="0"/>
              <a:t>apixaban</a:t>
            </a:r>
            <a:r>
              <a:rPr lang="en-US" u="sng" dirty="0" smtClean="0"/>
              <a:t> </a:t>
            </a:r>
            <a:r>
              <a:rPr lang="en-US" dirty="0" smtClean="0"/>
              <a:t>obviates </a:t>
            </a:r>
            <a:r>
              <a:rPr lang="en-US" dirty="0"/>
              <a:t>the need for bridging </a:t>
            </a:r>
            <a:r>
              <a:rPr lang="en-US" dirty="0" smtClean="0"/>
              <a:t>anticoagulation</a:t>
            </a:r>
          </a:p>
          <a:p>
            <a:r>
              <a:rPr lang="en-US" dirty="0"/>
              <a:t>C</a:t>
            </a:r>
            <a:r>
              <a:rPr lang="en-US" dirty="0" smtClean="0"/>
              <a:t>an </a:t>
            </a:r>
            <a:r>
              <a:rPr lang="en-US" dirty="0"/>
              <a:t>be resumed postoperatively when hemostasis has been achieved, at the same dose the patient was receiving </a:t>
            </a:r>
            <a:r>
              <a:rPr lang="en-US" dirty="0" smtClean="0"/>
              <a:t>preoperatively</a:t>
            </a:r>
          </a:p>
          <a:p>
            <a:pPr lvl="1"/>
            <a:r>
              <a:rPr lang="en-US" dirty="0"/>
              <a:t>often delay </a:t>
            </a:r>
            <a:r>
              <a:rPr lang="en-US" u="sng" dirty="0" err="1" smtClean="0"/>
              <a:t>apixaban</a:t>
            </a:r>
            <a:r>
              <a:rPr lang="en-US" dirty="0"/>
              <a:t> for two to three days after high bleeding risk procedures, and if needed use prophylactic dose LMW heparin for this period. </a:t>
            </a:r>
            <a:endParaRPr lang="en-US" dirty="0" smtClean="0"/>
          </a:p>
          <a:p>
            <a:pPr lvl="1"/>
            <a:r>
              <a:rPr lang="en-US" dirty="0" smtClean="0"/>
              <a:t>generally </a:t>
            </a:r>
            <a:r>
              <a:rPr lang="en-US" dirty="0"/>
              <a:t>restart </a:t>
            </a:r>
            <a:r>
              <a:rPr lang="en-US" dirty="0" err="1"/>
              <a:t>apixaban</a:t>
            </a:r>
            <a:r>
              <a:rPr lang="en-US" dirty="0"/>
              <a:t> one day after low bleeding risk surgery (if it was interrupted)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8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Douketis</a:t>
            </a:r>
            <a:r>
              <a:rPr lang="en-US" dirty="0" smtClean="0"/>
              <a:t> </a:t>
            </a:r>
            <a:r>
              <a:rPr lang="en-US" dirty="0"/>
              <a:t>JD, </a:t>
            </a:r>
            <a:r>
              <a:rPr lang="en-US" dirty="0" err="1"/>
              <a:t>Spyropoulos</a:t>
            </a:r>
            <a:r>
              <a:rPr lang="en-US" dirty="0"/>
              <a:t> AC, Spencer FA, </a:t>
            </a:r>
            <a:r>
              <a:rPr lang="en-US" dirty="0" err="1"/>
              <a:t>Mayr</a:t>
            </a:r>
            <a:r>
              <a:rPr lang="en-US" dirty="0"/>
              <a:t> M, </a:t>
            </a:r>
            <a:r>
              <a:rPr lang="en-US" dirty="0" err="1"/>
              <a:t>Jaffer</a:t>
            </a:r>
            <a:r>
              <a:rPr lang="en-US" dirty="0"/>
              <a:t> AK, </a:t>
            </a:r>
            <a:r>
              <a:rPr lang="en-US" dirty="0" err="1"/>
              <a:t>Eckman</a:t>
            </a:r>
            <a:r>
              <a:rPr lang="en-US" dirty="0"/>
              <a:t> MH, Dunn AS, Kunz R. Perioperative management of antithrombotic therapy: antithrombotic therapy and prevention of thrombosis: American College of Chest Physicians evidence-based clinical practice guidelines. Chest Journal. 2012 Feb 1;141(2_suppl):e326S-50S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Ferrandis</a:t>
            </a:r>
            <a:r>
              <a:rPr lang="en-US" dirty="0"/>
              <a:t> </a:t>
            </a:r>
            <a:r>
              <a:rPr lang="en-US" dirty="0" smtClean="0"/>
              <a:t>R, et al. The </a:t>
            </a:r>
            <a:r>
              <a:rPr lang="en-US" dirty="0"/>
              <a:t>perioperative management of new direct oral anticoagulants: a question without answers</a:t>
            </a:r>
            <a:r>
              <a:rPr lang="en-US" dirty="0" smtClean="0"/>
              <a:t>. </a:t>
            </a:r>
            <a:r>
              <a:rPr lang="en-US" dirty="0" err="1"/>
              <a:t>Thromb</a:t>
            </a:r>
            <a:r>
              <a:rPr lang="en-US" dirty="0"/>
              <a:t> </a:t>
            </a:r>
            <a:r>
              <a:rPr lang="en-US" dirty="0" err="1"/>
              <a:t>Haemost</a:t>
            </a:r>
            <a:r>
              <a:rPr lang="en-US" dirty="0"/>
              <a:t> 110.3 (2013): 515-522.</a:t>
            </a:r>
          </a:p>
          <a:p>
            <a:r>
              <a:rPr lang="en-US" dirty="0" err="1" smtClean="0"/>
              <a:t>Ortel</a:t>
            </a:r>
            <a:r>
              <a:rPr lang="en-US" dirty="0"/>
              <a:t>, </a:t>
            </a:r>
            <a:r>
              <a:rPr lang="en-US" dirty="0" smtClean="0"/>
              <a:t>TL. Perioperative </a:t>
            </a:r>
            <a:r>
              <a:rPr lang="en-US" dirty="0"/>
              <a:t>management of patients on chronic antithrombotic therapy</a:t>
            </a:r>
            <a:r>
              <a:rPr lang="en-US" dirty="0" smtClean="0"/>
              <a:t>. </a:t>
            </a:r>
            <a:r>
              <a:rPr lang="en-US" dirty="0"/>
              <a:t>ASH Education Program Book 2012.1 (2012): 529-535</a:t>
            </a:r>
            <a:r>
              <a:rPr lang="en-US" dirty="0" smtClean="0"/>
              <a:t>.</a:t>
            </a:r>
          </a:p>
          <a:p>
            <a:r>
              <a:rPr lang="en-US" dirty="0" err="1"/>
              <a:t>UpToDate</a:t>
            </a:r>
            <a:r>
              <a:rPr lang="en-US" dirty="0"/>
              <a:t>: “Perioperative management of patients receiving anticoagulants</a:t>
            </a:r>
            <a:r>
              <a:rPr lang="en-US" dirty="0" smtClean="0"/>
              <a:t>.”</a:t>
            </a:r>
          </a:p>
          <a:p>
            <a:r>
              <a:rPr lang="en-US" dirty="0" err="1" smtClean="0"/>
              <a:t>UpToDate</a:t>
            </a:r>
            <a:r>
              <a:rPr lang="en-US" dirty="0"/>
              <a:t>: “Perioperative medication management.</a:t>
            </a:r>
            <a:r>
              <a:rPr lang="en-US" dirty="0" smtClean="0"/>
              <a:t>”</a:t>
            </a:r>
          </a:p>
          <a:p>
            <a:r>
              <a:rPr lang="en-US" dirty="0" err="1"/>
              <a:t>Yurttas</a:t>
            </a:r>
            <a:r>
              <a:rPr lang="en-US" dirty="0"/>
              <a:t> T, </a:t>
            </a:r>
            <a:r>
              <a:rPr lang="en-US" dirty="0" err="1"/>
              <a:t>Wanner</a:t>
            </a:r>
            <a:r>
              <a:rPr lang="en-US" dirty="0"/>
              <a:t> PM, </a:t>
            </a:r>
            <a:r>
              <a:rPr lang="en-US" dirty="0" err="1"/>
              <a:t>Filipovic</a:t>
            </a:r>
            <a:r>
              <a:rPr lang="en-US" dirty="0"/>
              <a:t> M. Perioperative management of antithrombotic </a:t>
            </a:r>
            <a:r>
              <a:rPr lang="en-US" dirty="0" smtClean="0"/>
              <a:t>therapies</a:t>
            </a:r>
            <a:r>
              <a:rPr lang="en-US" dirty="0"/>
              <a:t>. </a:t>
            </a:r>
            <a:r>
              <a:rPr lang="en-US" dirty="0" err="1"/>
              <a:t>Curr</a:t>
            </a:r>
            <a:r>
              <a:rPr lang="en-US" dirty="0"/>
              <a:t> </a:t>
            </a:r>
            <a:r>
              <a:rPr lang="en-US" dirty="0" err="1"/>
              <a:t>Opin</a:t>
            </a:r>
            <a:r>
              <a:rPr lang="en-US" dirty="0"/>
              <a:t> </a:t>
            </a:r>
            <a:r>
              <a:rPr lang="en-US" dirty="0" err="1"/>
              <a:t>Anaesthesiol</a:t>
            </a:r>
            <a:r>
              <a:rPr lang="en-US" dirty="0"/>
              <a:t>. 2017 Aug;30(4):466-473.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556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-shot-2014-03-20-at-8.45.51-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330" y="0"/>
            <a:ext cx="7434165" cy="631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94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Main </a:t>
            </a:r>
            <a:r>
              <a:rPr lang="en-US" dirty="0" smtClean="0"/>
              <a:t>source</a:t>
            </a:r>
            <a:r>
              <a:rPr lang="en-US" dirty="0"/>
              <a:t>: ACCP 2012 Practice Guidelines</a:t>
            </a:r>
          </a:p>
        </p:txBody>
      </p:sp>
      <p:pic>
        <p:nvPicPr>
          <p:cNvPr id="4" name="Picture 3" descr="Screen Shot 2017-09-18 at 2.25.0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9400"/>
            <a:ext cx="9144000" cy="3992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4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sources used: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Ferrandis</a:t>
            </a:r>
            <a:r>
              <a:rPr lang="en-US" sz="2400" dirty="0" smtClean="0"/>
              <a:t> R, </a:t>
            </a:r>
            <a:r>
              <a:rPr lang="en-US" sz="2400" dirty="0"/>
              <a:t>et al. "The perioperative management of new direct oral anticoagulants: a question without answers." </a:t>
            </a:r>
            <a:r>
              <a:rPr lang="en-US" sz="2400" dirty="0" err="1"/>
              <a:t>Thromb</a:t>
            </a:r>
            <a:r>
              <a:rPr lang="en-US" sz="2400" dirty="0"/>
              <a:t> </a:t>
            </a:r>
            <a:r>
              <a:rPr lang="en-US" sz="2400" dirty="0" err="1"/>
              <a:t>Haemost</a:t>
            </a:r>
            <a:r>
              <a:rPr lang="en-US" sz="2400" dirty="0"/>
              <a:t> 110.3 (2013): 515-522.</a:t>
            </a:r>
          </a:p>
          <a:p>
            <a:r>
              <a:rPr lang="en-US" sz="2400" dirty="0" err="1" smtClean="0"/>
              <a:t>Ortel</a:t>
            </a:r>
            <a:r>
              <a:rPr lang="en-US" sz="2400" dirty="0" smtClean="0"/>
              <a:t> TL </a:t>
            </a:r>
            <a:r>
              <a:rPr lang="en-US" sz="2400" dirty="0"/>
              <a:t>"Perioperative management of patients on chronic antithrombotic therapy." ASH Education Program Book 2012.1 (2012): 529-535</a:t>
            </a:r>
            <a:r>
              <a:rPr lang="en-US" sz="2400" dirty="0" smtClean="0"/>
              <a:t>.</a:t>
            </a:r>
          </a:p>
          <a:p>
            <a:r>
              <a:rPr lang="en-US" sz="2400" dirty="0" err="1"/>
              <a:t>UpToDate</a:t>
            </a:r>
            <a:r>
              <a:rPr lang="en-US" sz="2400" dirty="0"/>
              <a:t>: “Perioperative management of patients receiving anticoagulant</a:t>
            </a:r>
          </a:p>
          <a:p>
            <a:r>
              <a:rPr lang="en-US" sz="2400" dirty="0" err="1" smtClean="0"/>
              <a:t>UpToDate</a:t>
            </a:r>
            <a:r>
              <a:rPr lang="en-US" sz="2400" dirty="0"/>
              <a:t>: “Perioperative medication management.”</a:t>
            </a:r>
          </a:p>
          <a:p>
            <a:r>
              <a:rPr lang="en-US" sz="2400" dirty="0" err="1" smtClean="0"/>
              <a:t>Yurttas</a:t>
            </a:r>
            <a:r>
              <a:rPr lang="en-US" sz="2400" dirty="0" smtClean="0"/>
              <a:t> </a:t>
            </a:r>
            <a:r>
              <a:rPr lang="en-US" sz="2400" dirty="0"/>
              <a:t>T, </a:t>
            </a:r>
            <a:r>
              <a:rPr lang="en-US" sz="2400" dirty="0" err="1"/>
              <a:t>Wanner</a:t>
            </a:r>
            <a:r>
              <a:rPr lang="en-US" sz="2400" dirty="0"/>
              <a:t> PM, </a:t>
            </a:r>
            <a:r>
              <a:rPr lang="en-US" sz="2400" dirty="0" err="1"/>
              <a:t>Filipovic</a:t>
            </a:r>
            <a:r>
              <a:rPr lang="en-US" sz="2400" dirty="0"/>
              <a:t> M. Perioperative management of antithrombotic </a:t>
            </a:r>
            <a:r>
              <a:rPr lang="en-US" sz="2400" dirty="0" smtClean="0"/>
              <a:t>therapies</a:t>
            </a:r>
            <a:r>
              <a:rPr lang="en-US" sz="2400" dirty="0"/>
              <a:t>. </a:t>
            </a:r>
            <a:r>
              <a:rPr lang="en-US" sz="2400" dirty="0" err="1"/>
              <a:t>Curr</a:t>
            </a:r>
            <a:r>
              <a:rPr lang="en-US" sz="2400" dirty="0"/>
              <a:t> </a:t>
            </a:r>
            <a:r>
              <a:rPr lang="en-US" sz="2400" dirty="0" err="1"/>
              <a:t>Opin</a:t>
            </a:r>
            <a:r>
              <a:rPr lang="en-US" sz="2400" dirty="0"/>
              <a:t> </a:t>
            </a:r>
            <a:r>
              <a:rPr lang="en-US" sz="2400" dirty="0" err="1"/>
              <a:t>Anaesthesiol</a:t>
            </a:r>
            <a:r>
              <a:rPr lang="en-US" sz="2400" dirty="0"/>
              <a:t>. 2017 Aug;30(4):466-473.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2310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steps: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 Estimate thromboembolic risk</a:t>
            </a:r>
          </a:p>
          <a:p>
            <a:r>
              <a:rPr lang="en-US" dirty="0" smtClean="0"/>
              <a:t>2. Estimate bleeding risk</a:t>
            </a:r>
          </a:p>
          <a:p>
            <a:r>
              <a:rPr lang="en-US" dirty="0" smtClean="0"/>
              <a:t>3. Decide whether or not to interrupt anticoagulation</a:t>
            </a:r>
          </a:p>
          <a:p>
            <a:r>
              <a:rPr lang="en-US" dirty="0"/>
              <a:t>4</a:t>
            </a:r>
            <a:r>
              <a:rPr lang="en-US" dirty="0" smtClean="0"/>
              <a:t>. Determine timing of anticoagulation interruption</a:t>
            </a:r>
          </a:p>
          <a:p>
            <a:r>
              <a:rPr lang="en-US" dirty="0"/>
              <a:t>5</a:t>
            </a:r>
            <a:r>
              <a:rPr lang="en-US" dirty="0" smtClean="0"/>
              <a:t>. Determine whether to bridge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9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steps: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229600" cy="47644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1. Estimate thromboembolic risk</a:t>
            </a:r>
          </a:p>
          <a:p>
            <a:pPr lvl="1"/>
            <a:r>
              <a:rPr lang="en-US" dirty="0" smtClean="0"/>
              <a:t>Mechanical heart valve, a-fib, recent VTE/PE, recent stroke</a:t>
            </a:r>
          </a:p>
          <a:p>
            <a:r>
              <a:rPr lang="en-US" dirty="0" smtClean="0"/>
              <a:t>2. Estimate bleeding risk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ype of surgery/procedure</a:t>
            </a:r>
          </a:p>
          <a:p>
            <a:pPr lvl="1"/>
            <a:r>
              <a:rPr lang="en-US" dirty="0" err="1" smtClean="0"/>
              <a:t>Pt</a:t>
            </a:r>
            <a:r>
              <a:rPr lang="en-US" dirty="0" smtClean="0"/>
              <a:t>: “HAS-BLED” or “</a:t>
            </a:r>
            <a:r>
              <a:rPr lang="en-US" dirty="0" err="1" smtClean="0"/>
              <a:t>BleedMAP</a:t>
            </a:r>
            <a:r>
              <a:rPr lang="en-US" dirty="0" smtClean="0"/>
              <a:t>” bleeding risk score</a:t>
            </a:r>
          </a:p>
          <a:p>
            <a:r>
              <a:rPr lang="en-US" dirty="0" smtClean="0"/>
              <a:t>3. Decide </a:t>
            </a:r>
            <a:r>
              <a:rPr lang="en-US" dirty="0"/>
              <a:t>whether or not to interrupt </a:t>
            </a:r>
            <a:r>
              <a:rPr lang="en-US" dirty="0" smtClean="0"/>
              <a:t>anticoagulation</a:t>
            </a:r>
          </a:p>
          <a:p>
            <a:pPr lvl="1"/>
            <a:r>
              <a:rPr lang="en-US" dirty="0" smtClean="0"/>
              <a:t>Weigh risk of TE against risk of bleed</a:t>
            </a:r>
          </a:p>
          <a:p>
            <a:r>
              <a:rPr lang="en-US" dirty="0"/>
              <a:t>4</a:t>
            </a:r>
            <a:r>
              <a:rPr lang="en-US" dirty="0" smtClean="0"/>
              <a:t>. Determine timing of anticoagulation interruption</a:t>
            </a:r>
          </a:p>
          <a:p>
            <a:pPr lvl="1"/>
            <a:r>
              <a:rPr lang="en-US" dirty="0" smtClean="0"/>
              <a:t>Depends on agent</a:t>
            </a:r>
          </a:p>
          <a:p>
            <a:r>
              <a:rPr lang="en-US" dirty="0"/>
              <a:t>5</a:t>
            </a:r>
            <a:r>
              <a:rPr lang="en-US" dirty="0" smtClean="0"/>
              <a:t>. Determine whether to bridge</a:t>
            </a:r>
          </a:p>
          <a:p>
            <a:pPr lvl="1"/>
            <a:r>
              <a:rPr lang="en-US" dirty="0" smtClean="0"/>
              <a:t>Only for </a:t>
            </a:r>
            <a:r>
              <a:rPr lang="en-US" dirty="0" err="1" smtClean="0"/>
              <a:t>pts</a:t>
            </a:r>
            <a:r>
              <a:rPr lang="en-US" dirty="0" smtClean="0"/>
              <a:t> on warfarin and w/ especially high TE risk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74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Estimate Thromboembolic risk</a:t>
            </a:r>
            <a:endParaRPr lang="en-US" dirty="0"/>
          </a:p>
        </p:txBody>
      </p:sp>
      <p:pic>
        <p:nvPicPr>
          <p:cNvPr id="7" name="Content Placeholder 6" descr="Screen Shot 2017-09-18 at 2.57.30 PM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223" b="-12223"/>
          <a:stretch>
            <a:fillRect/>
          </a:stretch>
        </p:blipFill>
        <p:spPr>
          <a:xfrm>
            <a:off x="0" y="1247100"/>
            <a:ext cx="9024624" cy="4851948"/>
          </a:xfrm>
        </p:spPr>
      </p:pic>
    </p:spTree>
    <p:extLst>
      <p:ext uri="{BB962C8B-B14F-4D97-AF65-F5344CB8AC3E}">
        <p14:creationId xmlns:p14="http://schemas.microsoft.com/office/powerpoint/2010/main" val="183653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Estimate Thromboembolic risk</a:t>
            </a:r>
            <a:endParaRPr lang="en-US" dirty="0"/>
          </a:p>
        </p:txBody>
      </p:sp>
      <p:pic>
        <p:nvPicPr>
          <p:cNvPr id="7" name="Content Placeholder 6" descr="Screen Shot 2017-09-18 at 2.57.30 PM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223" b="-12223"/>
          <a:stretch>
            <a:fillRect/>
          </a:stretch>
        </p:blipFill>
        <p:spPr>
          <a:xfrm>
            <a:off x="0" y="1247100"/>
            <a:ext cx="9024624" cy="4851948"/>
          </a:xfrm>
        </p:spPr>
      </p:pic>
      <p:cxnSp>
        <p:nvCxnSpPr>
          <p:cNvPr id="6" name="Straight Connector 5"/>
          <p:cNvCxnSpPr/>
          <p:nvPr/>
        </p:nvCxnSpPr>
        <p:spPr>
          <a:xfrm>
            <a:off x="5135432" y="2665740"/>
            <a:ext cx="614019" cy="139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74726" y="4884864"/>
            <a:ext cx="596142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5010475"/>
            <a:ext cx="7675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135432" y="3349621"/>
            <a:ext cx="614019" cy="139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35432" y="4228896"/>
            <a:ext cx="614019" cy="139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00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boils down to is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Patients with &gt;10% annual risk for TE are classified as HIGH RISK</a:t>
            </a:r>
          </a:p>
          <a:p>
            <a:endParaRPr lang="en-US" dirty="0" smtClean="0"/>
          </a:p>
          <a:p>
            <a:r>
              <a:rPr lang="en-US" dirty="0" smtClean="0"/>
              <a:t>Patients with 5-10% annual risk for TE are classified as MODERATE RISK</a:t>
            </a:r>
          </a:p>
          <a:p>
            <a:endParaRPr lang="en-US" dirty="0" smtClean="0"/>
          </a:p>
          <a:p>
            <a:r>
              <a:rPr lang="en-US" dirty="0" smtClean="0"/>
              <a:t>Patients with &lt;5% annual risk for TE are classified as LOW RISK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27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606</TotalTime>
  <Words>1151</Words>
  <Application>Microsoft Macintosh PowerPoint</Application>
  <PresentationFormat>On-screen Show (4:3)</PresentationFormat>
  <Paragraphs>115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Book Antiqua</vt:lpstr>
      <vt:lpstr>Georgia</vt:lpstr>
      <vt:lpstr>Mangal</vt:lpstr>
      <vt:lpstr>Wingdings</vt:lpstr>
      <vt:lpstr>Wingdings 2</vt:lpstr>
      <vt:lpstr>Civic</vt:lpstr>
      <vt:lpstr>Perioperative Management of Patients on Anti-thrombotic Agents</vt:lpstr>
      <vt:lpstr>Finding a balance between…</vt:lpstr>
      <vt:lpstr>Main source: ACCP 2012 Practice Guidelines</vt:lpstr>
      <vt:lpstr>Additional sources used:</vt:lpstr>
      <vt:lpstr>Decision making steps:</vt:lpstr>
      <vt:lpstr>Decision making steps:</vt:lpstr>
      <vt:lpstr>Step 1: Estimate Thromboembolic risk</vt:lpstr>
      <vt:lpstr>Step 1: Estimate Thromboembolic risk</vt:lpstr>
      <vt:lpstr>What this boils down to is…</vt:lpstr>
      <vt:lpstr>Step 2: Estimate Bleeding Risk – Surgical Factors</vt:lpstr>
      <vt:lpstr>Step 2: Estimate Bleeding Risk – Surgical Factors</vt:lpstr>
      <vt:lpstr>Step 2: Estimate Bleeding Risk – Surgical Factors</vt:lpstr>
      <vt:lpstr>Step 2: Estimate Bleeding Risk – Surgical Factors</vt:lpstr>
      <vt:lpstr>Step 2: Estimate Bleeding Risk – Surgical Factors</vt:lpstr>
      <vt:lpstr>Step 2: Estimate Bleeding Risk – Patient Factors</vt:lpstr>
      <vt:lpstr>Step 2: Estimate Bleeding Risk – Patient Factors</vt:lpstr>
      <vt:lpstr>Step 3: Decide whether or not to interrupt</vt:lpstr>
      <vt:lpstr>Step 4: Timing of anticoagulation interruption</vt:lpstr>
      <vt:lpstr>Step 4: Timing of anticoagulation interruption</vt:lpstr>
      <vt:lpstr>Step 5: Determine whether to bridge</vt:lpstr>
      <vt:lpstr>Example case from UpToDate:</vt:lpstr>
      <vt:lpstr>Example case from UpToDate:</vt:lpstr>
      <vt:lpstr>Clopidogrel (Plavix)</vt:lpstr>
      <vt:lpstr>Apixaban (Eloquis)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</dc:creator>
  <cp:lastModifiedBy>Tomkins, Julie Marie - (julietomkins)</cp:lastModifiedBy>
  <cp:revision>28</cp:revision>
  <dcterms:created xsi:type="dcterms:W3CDTF">2017-09-18T17:00:10Z</dcterms:created>
  <dcterms:modified xsi:type="dcterms:W3CDTF">2017-09-19T12:06:57Z</dcterms:modified>
</cp:coreProperties>
</file>