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6" r:id="rId6"/>
    <p:sldId id="267" r:id="rId7"/>
    <p:sldId id="259" r:id="rId8"/>
    <p:sldId id="260" r:id="rId9"/>
    <p:sldId id="261" r:id="rId10"/>
    <p:sldId id="263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/>
    <p:restoredTop sz="94240"/>
  </p:normalViewPr>
  <p:slideViewPr>
    <p:cSldViewPr snapToGrid="0" snapToObjects="1">
      <p:cViewPr>
        <p:scale>
          <a:sx n="80" d="100"/>
          <a:sy n="80" d="100"/>
        </p:scale>
        <p:origin x="48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E0F99-B939-5B49-81B1-BB16A1A2629D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A726-0DA9-874B-ACD4-13C518EE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radiopaedia.org</a:t>
            </a:r>
            <a:r>
              <a:rPr lang="en-US" dirty="0"/>
              <a:t>/cases/intraluminal-duodenal-diverticulum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radiopaedia.org</a:t>
            </a:r>
            <a:r>
              <a:rPr lang="en-US" dirty="0"/>
              <a:t>/cases/duodenal-diverticulum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FA726-0DA9-874B-ACD4-13C518EEC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www.ajronline.org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</a:t>
            </a:r>
            <a:r>
              <a:rPr lang="en-US" dirty="0" err="1"/>
              <a:t>pdfplus</a:t>
            </a:r>
            <a:r>
              <a:rPr lang="en-US" dirty="0"/>
              <a:t>/10.2214/AJR.07.3087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FA726-0DA9-874B-ACD4-13C518EEC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7FD6-DC58-774D-8888-711756F9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C0602-73F2-3044-9A49-788CF2F26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56F9F-D737-C14B-88B1-DBE6B620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9B6F8-EA63-7B4E-BD26-DF3D6114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D1B9-DD07-5040-BDED-326D66DE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9B6D-0338-6F4A-BA82-07DDE162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BA03E-56E0-224F-8D90-62DA32654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0AEF-FADD-DB4A-B787-533BAD5D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6EC91-E502-6B41-88BB-D2F06BD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C320-0E26-7C4E-9F6B-36714BBB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330A2-6CE5-CD4C-BD10-85A68104E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FCE8E-00A1-E64E-B6A3-D52188BF7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0572-9E17-2F43-A570-498608BF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9E17-3239-5843-B375-4C4EC837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6A20-88BC-8446-91C6-1A4B09A0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6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1409-5DA4-314D-9EBB-16AAF529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28F7-2149-E94B-AA1B-A946F05B6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02D3-E0B8-4642-9C1D-87185ACC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CDEF-B62C-5844-B732-088587C8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3370-735A-044C-B890-B7D6EC42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C690-FE28-D54E-825A-616C91A2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88F1F-61C2-A54A-B2EE-26279AE8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CCC2-B885-E84B-9647-A3738637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A309-6524-AE44-B219-D40B0C8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BE30-8A0C-BC44-8D77-306B7E6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E237-9EBA-C342-86B1-FFFE1A09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D1F0-A26D-CB42-90F3-94D78E572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B0CC0-4342-6841-8FD4-1F09A10B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C7596-4C2A-2440-92BF-2213B494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A4EE2-F251-3F4F-B75C-3C87C42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5FA09-3AA5-3349-BCEC-5E0F6960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CB21-7349-8945-860E-9BD1715A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FA4B7-3B7A-DD4B-B5AF-0DFFA87DD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7264F-5C65-5D47-8C28-061CCA9D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7B3DD-0734-F447-8D46-6D7A22AA0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7FB1E-88FA-9647-95B2-413171C01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36D3F-D2FF-E54F-A4BF-B45CFE28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09E95-F991-9F45-ADD1-47152E3D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1D9B6-8928-2044-A5F2-A8D85144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C53F-2F84-454E-AA79-149F4E88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CA92B-048D-7540-B3A5-1C00B5D3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36907-6DB1-7A40-A9E4-D2D71938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64892-C6E2-FB4D-A937-0A1C67E0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B3759-F3DE-9A4A-AB60-4473B221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2E547-CA13-704E-A491-6A4EE32D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5F629-DEB8-8646-9A97-BC10FC6E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7B8F-4DD8-3C45-9DB1-91743B4A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B010-A3EF-5C4E-A908-5CF45A92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02278-9FDD-0B4D-9E1A-50E69501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BE3B-912A-AE4F-AAA6-DD6C1F09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3EB77-B219-9F4C-8C48-D46BC632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6A50-D844-B543-903F-BA1224A5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350-E727-1345-BE46-EB096714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F01D2-B48D-A34C-81A9-EC1D061AB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A3628-61BB-8E4D-8AF7-2787ABAEF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5D94-AF31-F14D-A501-B18F769B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F08BA-5439-6040-AEC5-0D9350DD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F0C5F-1B3C-3045-A98A-3825C9E9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4DD80-6A9F-4948-908C-F46893D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1C594-BACD-4743-9D70-276FEB014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CCD19-2A11-FE46-A594-B5409FC96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09AE-A0F1-6641-AB09-E902CF6C6D32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CD82-6A8E-8E47-B2D1-404A1C060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CFA9-313D-A04E-A2CB-2D5DF2EC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C0C0-E4E9-1046-9854-EB2AFF0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3347/rID-6809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253B-F94E-7149-BA8D-4CF86A831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Diverticulitis of the small bowel</a:t>
            </a:r>
          </a:p>
        </p:txBody>
      </p:sp>
    </p:spTree>
    <p:extLst>
      <p:ext uri="{BB962C8B-B14F-4D97-AF65-F5344CB8AC3E}">
        <p14:creationId xmlns:p14="http://schemas.microsoft.com/office/powerpoint/2010/main" val="350823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857BC-6E6C-4849-A217-BEC11A898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4"/>
          <a:stretch/>
        </p:blipFill>
        <p:spPr>
          <a:xfrm>
            <a:off x="1187116" y="200526"/>
            <a:ext cx="10059544" cy="6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E085-7BEF-F241-8993-19DA9865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CDAA-0045-4740-9A4F-DCC05C03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ASX- do nothing </a:t>
            </a:r>
          </a:p>
          <a:p>
            <a:pPr>
              <a:buFontTx/>
              <a:buChar char="-"/>
            </a:pPr>
            <a:r>
              <a:rPr lang="en-US" dirty="0"/>
              <a:t>SIBO:  diagnose with- positive carbohydrate breath test, bacterial concentration of &gt;10</a:t>
            </a:r>
            <a:r>
              <a:rPr lang="en-US" baseline="30000" dirty="0"/>
              <a:t>3</a:t>
            </a:r>
            <a:r>
              <a:rPr lang="en-US" dirty="0"/>
              <a:t> colony forming units/mL of jejunal aspirate give Rifaximin </a:t>
            </a:r>
          </a:p>
          <a:p>
            <a:pPr>
              <a:buFontTx/>
              <a:buChar char="-"/>
            </a:pPr>
            <a:r>
              <a:rPr lang="en-US" dirty="0"/>
              <a:t>GIB: resuscitation, embolism </a:t>
            </a:r>
          </a:p>
          <a:p>
            <a:pPr>
              <a:buFontTx/>
              <a:buChar char="-"/>
            </a:pPr>
            <a:r>
              <a:rPr lang="en-US" dirty="0"/>
              <a:t>Obstruction- enterotomy with content removal vs manual crushing and milking </a:t>
            </a:r>
          </a:p>
          <a:p>
            <a:pPr>
              <a:buFontTx/>
              <a:buChar char="-"/>
            </a:pPr>
            <a:r>
              <a:rPr lang="en-US" dirty="0"/>
              <a:t>Choledocholithiasis: </a:t>
            </a:r>
            <a:r>
              <a:rPr lang="en-US" dirty="0" err="1"/>
              <a:t>ercp</a:t>
            </a:r>
            <a:r>
              <a:rPr lang="en-US" dirty="0"/>
              <a:t>, lap chole</a:t>
            </a:r>
          </a:p>
        </p:txBody>
      </p:sp>
    </p:spTree>
    <p:extLst>
      <p:ext uri="{BB962C8B-B14F-4D97-AF65-F5344CB8AC3E}">
        <p14:creationId xmlns:p14="http://schemas.microsoft.com/office/powerpoint/2010/main" val="422053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CE1D-44F7-8E49-ABD4-B718B9E2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899F-2849-754B-907E-E1B9B3CC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Rizwan MM, Singh H, </a:t>
            </a:r>
            <a:r>
              <a:rPr lang="en-US" sz="1000" dirty="0" err="1"/>
              <a:t>Chandar</a:t>
            </a:r>
            <a:r>
              <a:rPr lang="en-US" sz="1000" dirty="0"/>
              <a:t> V, Zulfiqar M, Singh V. Duodenal diverticulum and associated pancreatitis: case report with brief review of literature. </a:t>
            </a:r>
            <a:r>
              <a:rPr lang="en-US" sz="1000" i="1" dirty="0"/>
              <a:t>World J </a:t>
            </a:r>
            <a:r>
              <a:rPr lang="en-US" sz="1000" i="1" dirty="0" err="1"/>
              <a:t>Gastrointest</a:t>
            </a:r>
            <a:r>
              <a:rPr lang="en-US" sz="1000" i="1" dirty="0"/>
              <a:t> </a:t>
            </a:r>
            <a:r>
              <a:rPr lang="en-US" sz="1000" i="1" dirty="0" err="1"/>
              <a:t>Endosc</a:t>
            </a:r>
            <a:r>
              <a:rPr lang="en-US" sz="1000" dirty="0"/>
              <a:t>. 2011;3(3):62-63. doi:10.4253/wjge.v3.i3.62</a:t>
            </a:r>
          </a:p>
          <a:p>
            <a:r>
              <a:rPr lang="en-US" sz="1000" dirty="0"/>
              <a:t>Barton JS, </a:t>
            </a:r>
            <a:r>
              <a:rPr lang="en-US" sz="1000" dirty="0" err="1"/>
              <a:t>Karmur</a:t>
            </a:r>
            <a:r>
              <a:rPr lang="en-US" sz="1000" dirty="0"/>
              <a:t> AB, Preston JF, Sheppard BC. Familial </a:t>
            </a:r>
            <a:r>
              <a:rPr lang="en-US" sz="1000" dirty="0" err="1"/>
              <a:t>jejuno</a:t>
            </a:r>
            <a:r>
              <a:rPr lang="en-US" sz="1000" dirty="0"/>
              <a:t>-ileal diverticulitis: A case report and review of the literature. </a:t>
            </a:r>
            <a:r>
              <a:rPr lang="en-US" sz="1000" i="1" dirty="0"/>
              <a:t>Int J Surg Case Rep</a:t>
            </a:r>
            <a:r>
              <a:rPr lang="en-US" sz="1000" dirty="0"/>
              <a:t>. 2014;5(12):1038-1040. doi:10.1016/j.ijscr.2014.10.084</a:t>
            </a:r>
          </a:p>
          <a:p>
            <a:r>
              <a:rPr lang="en-US" sz="1000" dirty="0" err="1"/>
              <a:t>Oukachbi</a:t>
            </a:r>
            <a:r>
              <a:rPr lang="en-US" sz="1000" dirty="0"/>
              <a:t> N, </a:t>
            </a:r>
            <a:r>
              <a:rPr lang="en-US" sz="1000" dirty="0" err="1"/>
              <a:t>Brouzes</a:t>
            </a:r>
            <a:r>
              <a:rPr lang="en-US" sz="1000" dirty="0"/>
              <a:t> S. Management of complicated duodenal diverticula. J </a:t>
            </a:r>
            <a:r>
              <a:rPr lang="en-US" sz="1000" dirty="0" err="1"/>
              <a:t>Visc</a:t>
            </a:r>
            <a:r>
              <a:rPr lang="en-US" sz="1000" dirty="0"/>
              <a:t> Surg. 2013 Jun;150(3):173-9. </a:t>
            </a:r>
            <a:r>
              <a:rPr lang="en-US" sz="1000" dirty="0" err="1"/>
              <a:t>doi</a:t>
            </a:r>
            <a:r>
              <a:rPr lang="en-US" sz="1000" dirty="0"/>
              <a:t>: 10.1016/j.jviscsurg.2013.04.006. </a:t>
            </a:r>
            <a:r>
              <a:rPr lang="en-US" sz="1000" dirty="0" err="1"/>
              <a:t>Epub</a:t>
            </a:r>
            <a:r>
              <a:rPr lang="en-US" sz="1000" dirty="0"/>
              <a:t> 2013 Jun 27. PMID: 23810155.</a:t>
            </a:r>
          </a:p>
          <a:p>
            <a:r>
              <a:rPr lang="en-US" sz="1000" dirty="0" err="1"/>
              <a:t>Kirshtein</a:t>
            </a:r>
            <a:r>
              <a:rPr lang="en-US" sz="1000" dirty="0"/>
              <a:t> B, Perry ZH, Klein J, Laufer L, Sion-</a:t>
            </a:r>
            <a:r>
              <a:rPr lang="en-US" sz="1000" dirty="0" err="1"/>
              <a:t>Vardi</a:t>
            </a:r>
            <a:r>
              <a:rPr lang="en-US" sz="1000" dirty="0"/>
              <a:t> N. Giant enterolith in ileal diverticulum following </a:t>
            </a:r>
            <a:r>
              <a:rPr lang="en-US" sz="1000" dirty="0" err="1"/>
              <a:t>ileoplastic</a:t>
            </a:r>
            <a:r>
              <a:rPr lang="en-US" sz="1000" dirty="0"/>
              <a:t> bladder augmentation. Int J Surg Case Rep. 2013;4(4):385-7. </a:t>
            </a:r>
            <a:r>
              <a:rPr lang="en-US" sz="1000" dirty="0" err="1"/>
              <a:t>doi</a:t>
            </a:r>
            <a:r>
              <a:rPr lang="en-US" sz="1000" dirty="0"/>
              <a:t>: 10.1016/j.ijscr.2013.01.019. </a:t>
            </a:r>
            <a:r>
              <a:rPr lang="en-US" sz="1000" dirty="0" err="1"/>
              <a:t>Epub</a:t>
            </a:r>
            <a:r>
              <a:rPr lang="en-US" sz="1000" dirty="0"/>
              <a:t> 2013 Feb 8. PMID: 23500738; PMCID: PMC3605476.</a:t>
            </a:r>
          </a:p>
          <a:p>
            <a:r>
              <a:rPr lang="en-US" sz="1000" dirty="0" err="1"/>
              <a:t>Akhrass</a:t>
            </a:r>
            <a:r>
              <a:rPr lang="en-US" sz="1000" dirty="0"/>
              <a:t> R, </a:t>
            </a:r>
            <a:r>
              <a:rPr lang="en-US" sz="1000" dirty="0" err="1"/>
              <a:t>Yaffe</a:t>
            </a:r>
            <a:r>
              <a:rPr lang="en-US" sz="1000" dirty="0"/>
              <a:t> MB, Fischer C, </a:t>
            </a:r>
            <a:r>
              <a:rPr lang="en-US" sz="1000" dirty="0" err="1"/>
              <a:t>Ponsky</a:t>
            </a:r>
            <a:r>
              <a:rPr lang="en-US" sz="1000" dirty="0"/>
              <a:t> J, Shuck JM. Small-bowel diverticulosis: perceptions and reality. J Am Coll Surg. 1997 Apr;184(4):383-8. PMID: 9100684.</a:t>
            </a:r>
            <a:br>
              <a:rPr lang="en-US" sz="1000" dirty="0"/>
            </a:br>
            <a:endParaRPr lang="en-US" sz="1000" dirty="0"/>
          </a:p>
          <a:p>
            <a:r>
              <a:rPr lang="en-US" sz="1000" dirty="0" err="1">
                <a:effectLst/>
              </a:rPr>
              <a:t>Järbrink</a:t>
            </a:r>
            <a:r>
              <a:rPr lang="en-US" sz="1000" dirty="0">
                <a:effectLst/>
              </a:rPr>
              <a:t>-Sehgal E. Small bowel diverticula: Clinical manifestations, diagnosis, and management. </a:t>
            </a:r>
            <a:r>
              <a:rPr lang="en-US" sz="1000" i="1" dirty="0">
                <a:effectLst/>
              </a:rPr>
              <a:t>UpToDate</a:t>
            </a:r>
            <a:r>
              <a:rPr lang="en-US" sz="1000" dirty="0">
                <a:effectLst/>
              </a:rPr>
              <a:t>. Published online 2022:1-10. https://</a:t>
            </a:r>
            <a:r>
              <a:rPr lang="en-US" sz="1000" dirty="0" err="1">
                <a:effectLst/>
              </a:rPr>
              <a:t>www.uptodate.com</a:t>
            </a:r>
            <a:r>
              <a:rPr lang="en-US" sz="1000" dirty="0">
                <a:effectLst/>
              </a:rPr>
              <a:t>/contents/small-bowel-diverticula-clinical-manifestations-diagnosis-and-management#:~:text=Diverticula are sac-like </a:t>
            </a:r>
            <a:r>
              <a:rPr lang="en-US" sz="1000" dirty="0" err="1">
                <a:effectLst/>
              </a:rPr>
              <a:t>protrusions,be</a:t>
            </a:r>
            <a:r>
              <a:rPr lang="en-US" sz="1000" dirty="0">
                <a:effectLst/>
              </a:rPr>
              <a:t> severe and life threatening.</a:t>
            </a:r>
          </a:p>
          <a:p>
            <a:r>
              <a:rPr lang="en-US" sz="1000" dirty="0" err="1">
                <a:effectLst/>
              </a:rPr>
              <a:t>Fintelmann</a:t>
            </a:r>
            <a:r>
              <a:rPr lang="en-US" sz="1000" dirty="0">
                <a:effectLst/>
              </a:rPr>
              <a:t> F, Levine MS, </a:t>
            </a:r>
            <a:r>
              <a:rPr lang="en-US" sz="1000" dirty="0" err="1">
                <a:effectLst/>
              </a:rPr>
              <a:t>Rubesin</a:t>
            </a:r>
            <a:r>
              <a:rPr lang="en-US" sz="1000" dirty="0">
                <a:effectLst/>
              </a:rPr>
              <a:t> SE. Jejunal diverticulosis: Findings on CT in 28 patients. </a:t>
            </a:r>
            <a:r>
              <a:rPr lang="en-US" sz="1000" i="1" dirty="0">
                <a:effectLst/>
              </a:rPr>
              <a:t>Am J </a:t>
            </a:r>
            <a:r>
              <a:rPr lang="en-US" sz="1000" i="1" dirty="0" err="1">
                <a:effectLst/>
              </a:rPr>
              <a:t>Roentgenol</a:t>
            </a:r>
            <a:r>
              <a:rPr lang="en-US" sz="1000" dirty="0">
                <a:effectLst/>
              </a:rPr>
              <a:t>. 2008;190(5):1286-1290. doi:10.2214/AJR.07.3087</a:t>
            </a:r>
          </a:p>
          <a:p>
            <a:r>
              <a:rPr lang="en-US" sz="1000" dirty="0" err="1"/>
              <a:t>Haouimi</a:t>
            </a:r>
            <a:r>
              <a:rPr lang="en-US" sz="1000" dirty="0"/>
              <a:t>, A. Intraluminal duodenal diverticulum. Case study, </a:t>
            </a:r>
            <a:r>
              <a:rPr lang="en-US" sz="1000" dirty="0" err="1"/>
              <a:t>Radiopaedia.org</a:t>
            </a:r>
            <a:r>
              <a:rPr lang="en-US" sz="1000" dirty="0"/>
              <a:t>. (accessed on 05 May 2022) </a:t>
            </a:r>
            <a:r>
              <a:rPr lang="en-US" sz="1000" dirty="0">
                <a:hlinkClick r:id="rId2"/>
              </a:rPr>
              <a:t>https://doi.org/10.53347/rID-68096</a:t>
            </a:r>
            <a:endParaRPr lang="en-US" sz="1000" dirty="0"/>
          </a:p>
          <a:p>
            <a:r>
              <a:rPr lang="en-US" sz="1000" dirty="0"/>
              <a:t>Jones, J. Duodenal diverticulum. Case study, </a:t>
            </a:r>
            <a:r>
              <a:rPr lang="en-US" sz="1000" dirty="0" err="1"/>
              <a:t>Radiopaedia.org</a:t>
            </a:r>
            <a:r>
              <a:rPr lang="en-US" sz="1000" dirty="0"/>
              <a:t>. (accessed on 05 May 2022) https://</a:t>
            </a:r>
            <a:r>
              <a:rPr lang="en-US" sz="1000" dirty="0" err="1"/>
              <a:t>doi.org</a:t>
            </a:r>
            <a:r>
              <a:rPr lang="en-US" sz="1000" dirty="0"/>
              <a:t>/10.53347/rID-5698</a:t>
            </a:r>
            <a:br>
              <a:rPr lang="en-US" dirty="0"/>
            </a:br>
            <a:endParaRPr lang="en-US" dirty="0"/>
          </a:p>
          <a:p>
            <a:endParaRPr lang="en-US" sz="1000" dirty="0">
              <a:effectLst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37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58FF-4EC9-F440-A4E5-15834C76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40F2-7414-6843-922A-52E716874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Duodenal diverticulum:  </a:t>
            </a:r>
          </a:p>
          <a:p>
            <a:pPr marL="514350" indent="-514350">
              <a:buAutoNum type="arabicParenR"/>
            </a:pPr>
            <a:r>
              <a:rPr lang="en-US" dirty="0"/>
              <a:t>Extraluminal; acquired d/t herniation 2/2 weakness muscularis near entrance of blood vessels + increased luminal pressure </a:t>
            </a:r>
          </a:p>
          <a:p>
            <a:pPr lvl="1">
              <a:buFontTx/>
              <a:buChar char="-"/>
            </a:pPr>
            <a:r>
              <a:rPr lang="en-US" dirty="0"/>
              <a:t>Mesenteric </a:t>
            </a:r>
          </a:p>
          <a:p>
            <a:pPr lvl="1">
              <a:buFontTx/>
              <a:buChar char="-"/>
            </a:pPr>
            <a:r>
              <a:rPr lang="en-US" dirty="0"/>
              <a:t> periampullary diverticulum= most common. </a:t>
            </a:r>
          </a:p>
          <a:p>
            <a:pPr lvl="2">
              <a:buFontTx/>
              <a:buChar char="-"/>
            </a:pPr>
            <a:r>
              <a:rPr lang="en-US" dirty="0"/>
              <a:t>Increased risk of biliary disease</a:t>
            </a:r>
          </a:p>
          <a:p>
            <a:pPr marL="0" indent="0">
              <a:buNone/>
            </a:pPr>
            <a:r>
              <a:rPr lang="en-US" dirty="0"/>
              <a:t>2)  Intraluminal ”windsock diverticulum”; congenital- incomplete canulization of the foregut.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7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5A480-3A8B-8941-8DDF-62545002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" y="-1"/>
            <a:ext cx="5813793" cy="6727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BDDD6-95A5-F145-A372-7177CF41C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49" y="24841"/>
            <a:ext cx="6058958" cy="67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8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D01B-AB8F-4E4B-A3D4-09E1AA07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cont’d. Location location location.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4CB4-BB0F-8B42-8F69-78B813ED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B) Jejunoileal Diverticulum: </a:t>
            </a:r>
          </a:p>
          <a:p>
            <a:pPr>
              <a:buFontTx/>
              <a:buChar char="-"/>
            </a:pPr>
            <a:r>
              <a:rPr lang="en-US" dirty="0"/>
              <a:t>High intraluminal pressures 2/2 dysmotility </a:t>
            </a:r>
          </a:p>
          <a:p>
            <a:pPr>
              <a:buFontTx/>
              <a:buChar char="-"/>
            </a:pPr>
            <a:r>
              <a:rPr lang="en-US" dirty="0"/>
              <a:t>Hereditary component; associated with scleroderma, visceral neuropathy/ myopathy </a:t>
            </a:r>
          </a:p>
          <a:p>
            <a:pPr>
              <a:buFontTx/>
              <a:buChar char="-"/>
            </a:pPr>
            <a:r>
              <a:rPr lang="en-US" dirty="0"/>
              <a:t>Proximal jejunum aggregation and localization is more frequent than distal jejunum or ileum. </a:t>
            </a:r>
          </a:p>
          <a:p>
            <a:pPr marL="0" indent="0">
              <a:buNone/>
            </a:pPr>
            <a:r>
              <a:rPr lang="en-US" dirty="0"/>
              <a:t>- Mesenteric</a:t>
            </a:r>
          </a:p>
        </p:txBody>
      </p:sp>
    </p:spTree>
    <p:extLst>
      <p:ext uri="{BB962C8B-B14F-4D97-AF65-F5344CB8AC3E}">
        <p14:creationId xmlns:p14="http://schemas.microsoft.com/office/powerpoint/2010/main" val="168951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AB242-A35E-AC4C-BB08-EFB71F9AB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141" y="425847"/>
            <a:ext cx="7965718" cy="6006306"/>
          </a:xfrm>
        </p:spPr>
      </p:pic>
    </p:spTree>
    <p:extLst>
      <p:ext uri="{BB962C8B-B14F-4D97-AF65-F5344CB8AC3E}">
        <p14:creationId xmlns:p14="http://schemas.microsoft.com/office/powerpoint/2010/main" val="10786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241901-BDD4-6040-9E7F-6B3266701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463" y="464099"/>
            <a:ext cx="8053137" cy="59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7122-A0B7-B642-84E2-0C9A4770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ADD2-24B5-C343-A10B-66BAB1B0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5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Duodenal (extra-luminal):</a:t>
            </a:r>
          </a:p>
          <a:p>
            <a:pPr marL="0" indent="0">
              <a:buNone/>
            </a:pPr>
            <a:r>
              <a:rPr lang="en-US" dirty="0"/>
              <a:t>- Post-prandial epigastric pain/ discomfort +/- vomiting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Jejunoileal:</a:t>
            </a:r>
          </a:p>
          <a:p>
            <a:pPr marL="0" indent="0">
              <a:buNone/>
            </a:pPr>
            <a:r>
              <a:rPr lang="en-US" dirty="0"/>
              <a:t>- early satiety, bloating, chronic upper abdominal pain, diarrhea &amp;  steatorrhea 2/2 SIBO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1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8B32-CAEB-AA49-A369-4440871F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61CE-E412-494B-8CC0-E99017F0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Most are ASX </a:t>
            </a:r>
          </a:p>
          <a:p>
            <a:pPr>
              <a:buFontTx/>
              <a:buChar char="-"/>
            </a:pPr>
            <a:r>
              <a:rPr lang="en-US" dirty="0"/>
              <a:t>5 to 10 percent (jejunoileal&gt; duodenal) have complications</a:t>
            </a:r>
          </a:p>
          <a:p>
            <a:pPr>
              <a:buFontTx/>
              <a:buChar char="-"/>
            </a:pPr>
            <a:r>
              <a:rPr lang="en-US" dirty="0"/>
              <a:t>SBO: volvulus or enterolith (inspissated contents) </a:t>
            </a:r>
          </a:p>
          <a:p>
            <a:pPr>
              <a:buFontTx/>
              <a:buChar char="-"/>
            </a:pPr>
            <a:r>
              <a:rPr lang="en-US" dirty="0"/>
              <a:t>GIB: 2/2 ulceration, rupture, </a:t>
            </a:r>
            <a:r>
              <a:rPr lang="en-US" dirty="0" err="1"/>
              <a:t>avms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Obstructive jaundice/recurrent pancreatitis: seen with periampullary diverticulum  </a:t>
            </a:r>
          </a:p>
          <a:p>
            <a:pPr>
              <a:buFontTx/>
              <a:buChar char="-"/>
            </a:pPr>
            <a:r>
              <a:rPr lang="en-US" dirty="0"/>
              <a:t>Perforation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FA71-3D89-ED4C-B691-8E4FF70D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758B-7814-A64A-84FC-9E82685E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Incidentally discovered as it is rare: </a:t>
            </a:r>
          </a:p>
          <a:p>
            <a:pPr marL="0" indent="0">
              <a:buNone/>
            </a:pPr>
            <a:r>
              <a:rPr lang="en-US" dirty="0"/>
              <a:t> 	- Endoscopy,  UGI with SBFT, CT, or MR</a:t>
            </a:r>
          </a:p>
          <a:p>
            <a:pPr marL="0" indent="0">
              <a:buNone/>
            </a:pPr>
            <a:r>
              <a:rPr lang="en-US" dirty="0"/>
              <a:t>DDX: </a:t>
            </a:r>
          </a:p>
          <a:p>
            <a:pPr marL="0" indent="0">
              <a:buNone/>
            </a:pPr>
            <a:r>
              <a:rPr lang="en-US" dirty="0"/>
              <a:t>Celiac disease, IBS, pancreatic insufficiency, lactose intolerance</a:t>
            </a:r>
          </a:p>
        </p:txBody>
      </p:sp>
    </p:spTree>
    <p:extLst>
      <p:ext uri="{BB962C8B-B14F-4D97-AF65-F5344CB8AC3E}">
        <p14:creationId xmlns:p14="http://schemas.microsoft.com/office/powerpoint/2010/main" val="222395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671</Words>
  <Application>Microsoft Macintosh PowerPoint</Application>
  <PresentationFormat>Widescreen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Diverticulitis of the small bowel</vt:lpstr>
      <vt:lpstr>Etiology:</vt:lpstr>
      <vt:lpstr>PowerPoint Presentation</vt:lpstr>
      <vt:lpstr>Etiology cont’d. Location location location. </vt:lpstr>
      <vt:lpstr>PowerPoint Presentation</vt:lpstr>
      <vt:lpstr>PowerPoint Presentation</vt:lpstr>
      <vt:lpstr>Presentation: </vt:lpstr>
      <vt:lpstr>Complications </vt:lpstr>
      <vt:lpstr>Diagnosis</vt:lpstr>
      <vt:lpstr>PowerPoint Presentation</vt:lpstr>
      <vt:lpstr>Treatment: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Diverticulitis of the small bowel</dc:title>
  <dc:creator>Microsoft Office User</dc:creator>
  <cp:lastModifiedBy>Microsoft Office User</cp:lastModifiedBy>
  <cp:revision>2</cp:revision>
  <dcterms:created xsi:type="dcterms:W3CDTF">2022-05-05T01:19:35Z</dcterms:created>
  <dcterms:modified xsi:type="dcterms:W3CDTF">2022-05-05T06:17:14Z</dcterms:modified>
</cp:coreProperties>
</file>