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  <p:sldId id="258" r:id="rId5"/>
    <p:sldId id="267" r:id="rId6"/>
    <p:sldId id="260" r:id="rId7"/>
    <p:sldId id="261" r:id="rId8"/>
    <p:sldId id="265" r:id="rId9"/>
    <p:sldId id="262" r:id="rId10"/>
    <p:sldId id="263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-uptodate-com.ezproxy1.library.arizona.edu/contents/diagnosis-and-management-of-chronic-radiation-enteritis?search=radiation%20enteritis&amp;source=search_result&amp;selectedTitle=1~34&amp;usage_type=default&amp;display_rank=1" TargetMode="External"/><Relationship Id="rId2" Type="http://schemas.openxmlformats.org/officeDocument/2006/relationships/hyperlink" Target="https://www-uptodate-com.ezproxy1.library.arizona.edu/contents/overview-of-gastrointestinal-toxicity-of-radiation-therapy?search=radiation%20enteritis&amp;source=search_result&amp;selectedTitle=3~34&amp;usage_type=default&amp;display_rank=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adiopaedia.org/articles/radiation-induced-enteritis-1?lang=us" TargetMode="External"/><Relationship Id="rId4" Type="http://schemas.openxmlformats.org/officeDocument/2006/relationships/hyperlink" Target="https://www-uptodate-com.ezproxy1.library.arizona.edu/contents/surgical-approach-to-radiation-enteritis?search=radiation%20enteritis&amp;source=search_result&amp;selectedTitle=2~34&amp;usage_type=default&amp;display_rank=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ABF63-D89D-4A85-ADD4-1CAA6A2EF8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Radiation enteritis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C0DE80-EAB3-44E8-80FF-5F1033E5B4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Lee</a:t>
            </a:r>
          </a:p>
        </p:txBody>
      </p:sp>
    </p:spTree>
    <p:extLst>
      <p:ext uri="{BB962C8B-B14F-4D97-AF65-F5344CB8AC3E}">
        <p14:creationId xmlns:p14="http://schemas.microsoft.com/office/powerpoint/2010/main" val="3678515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65A81-07DF-4CCB-862D-B2A6B9883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Surgical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DD1AA-F1C5-46AD-A7FD-EA39720AE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Resection vs </a:t>
            </a:r>
            <a:r>
              <a:rPr lang="en-US" dirty="0" err="1"/>
              <a:t>strictureplasty</a:t>
            </a:r>
            <a:endParaRPr lang="en-US" dirty="0"/>
          </a:p>
          <a:p>
            <a:r>
              <a:rPr lang="en-US" dirty="0"/>
              <a:t>Massive adhesion: Intestinal bypass</a:t>
            </a:r>
          </a:p>
          <a:p>
            <a:r>
              <a:rPr lang="en-US" dirty="0"/>
              <a:t>Palliative procedures: </a:t>
            </a:r>
          </a:p>
          <a:p>
            <a:pPr lvl="1"/>
            <a:r>
              <a:rPr lang="en-US" dirty="0"/>
              <a:t>Decompression with gastronomy and jejunostomy tubes</a:t>
            </a:r>
          </a:p>
          <a:p>
            <a:pPr lvl="1"/>
            <a:r>
              <a:rPr lang="en-US" dirty="0"/>
              <a:t>Stenting strictures</a:t>
            </a:r>
          </a:p>
          <a:p>
            <a:pPr lvl="1"/>
            <a:r>
              <a:rPr lang="en-US" dirty="0"/>
              <a:t>Ileostomy/colostomy</a:t>
            </a:r>
          </a:p>
        </p:txBody>
      </p:sp>
    </p:spTree>
    <p:extLst>
      <p:ext uri="{BB962C8B-B14F-4D97-AF65-F5344CB8AC3E}">
        <p14:creationId xmlns:p14="http://schemas.microsoft.com/office/powerpoint/2010/main" val="2351546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13B02-0BDF-4B96-A3B0-0A77D29A9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CDA5B-7FE7-4E2E-B571-A556C3CE1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Recurrence, especially if diseased segment is not completely removed</a:t>
            </a:r>
          </a:p>
          <a:p>
            <a:r>
              <a:rPr lang="en-US" dirty="0"/>
              <a:t>Short bowel syndrome</a:t>
            </a:r>
          </a:p>
          <a:p>
            <a:r>
              <a:rPr lang="en-US" dirty="0"/>
              <a:t>Anastomotic leak</a:t>
            </a:r>
          </a:p>
          <a:p>
            <a:r>
              <a:rPr lang="en-US" dirty="0"/>
              <a:t>Infection</a:t>
            </a:r>
          </a:p>
          <a:p>
            <a:r>
              <a:rPr lang="en-US" dirty="0"/>
              <a:t>Post-op pancreatitis</a:t>
            </a:r>
          </a:p>
          <a:p>
            <a:r>
              <a:rPr lang="en-US" dirty="0"/>
              <a:t>AKI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679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436DE-ABBE-4F0C-B549-E66C64E0F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8F1AB-2ADD-491B-B151-ABDE6432D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hlinkClick r:id="rId2"/>
              </a:rPr>
              <a:t>https://www-uptodate-com.ezproxy1.library.arizona.edu/contents/overview-of-gastrointestinal-toxicity-of-radiation-therapy?search=radiation%20enteritis&amp;source=search_result&amp;selectedTitle=3~34&amp;usage_type=default&amp;display_rank=3</a:t>
            </a:r>
            <a:endParaRPr lang="en-US" dirty="0"/>
          </a:p>
          <a:p>
            <a:r>
              <a:rPr lang="en-US" dirty="0">
                <a:hlinkClick r:id="rId3"/>
              </a:rPr>
              <a:t>https://www-uptodate-com.ezproxy1.library.arizona.edu/contents/diagnosis-and-management-of-chronic-radiation-enteritis?search=radiation%20enteritis&amp;source=search_result&amp;selectedTitle=1~34&amp;usage_type=default&amp;display_rank=1</a:t>
            </a:r>
            <a:endParaRPr lang="en-US" dirty="0"/>
          </a:p>
          <a:p>
            <a:r>
              <a:rPr lang="en-US" dirty="0">
                <a:hlinkClick r:id="rId4"/>
              </a:rPr>
              <a:t>https://www-uptodate-com.ezproxy1.library.arizona.edu/contents/surgical-approach-to-radiation-enteritis?search=radiation%20enteritis&amp;source=search_result&amp;selectedTitle=2~34&amp;usage_type=default&amp;display_rank=2</a:t>
            </a:r>
            <a:endParaRPr lang="en-US" dirty="0">
              <a:hlinkClick r:id="rId5"/>
            </a:endParaRPr>
          </a:p>
          <a:p>
            <a:r>
              <a:rPr lang="en-US" dirty="0">
                <a:hlinkClick r:id="rId5"/>
              </a:rPr>
              <a:t>https://radiopaedia.org/articles/radiation-induced-enteritis-1?lang=us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94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CD792-CC60-44D3-9945-AE25CE848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95056"/>
            <a:ext cx="7729728" cy="1188720"/>
          </a:xfrm>
        </p:spPr>
        <p:txBody>
          <a:bodyPr/>
          <a:lstStyle/>
          <a:p>
            <a:r>
              <a:rPr lang="en-US" dirty="0"/>
              <a:t>Radiation therapy (RT)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80FE1-3D05-4BDE-9A01-425AE018A5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2358" y="1968238"/>
            <a:ext cx="6098959" cy="4030462"/>
          </a:xfrm>
        </p:spPr>
        <p:txBody>
          <a:bodyPr>
            <a:noAutofit/>
          </a:bodyPr>
          <a:lstStyle/>
          <a:p>
            <a:r>
              <a:rPr lang="en-US" sz="2100" dirty="0"/>
              <a:t>Delivers energy to kill malignant cells in a specific area</a:t>
            </a:r>
          </a:p>
          <a:p>
            <a:r>
              <a:rPr lang="en-US" sz="2100" dirty="0"/>
              <a:t>Mechanism: DNA damage of cancer cells by ionizing the atoms, creating double-stranded breaks</a:t>
            </a:r>
          </a:p>
          <a:p>
            <a:r>
              <a:rPr lang="en-US" sz="2100" dirty="0"/>
              <a:t>Normal cells better able to repair this damage vs cancer cells</a:t>
            </a:r>
          </a:p>
          <a:p>
            <a:r>
              <a:rPr lang="en-US" sz="2100" dirty="0"/>
              <a:t>Normal cells have limits on dose of radiation</a:t>
            </a:r>
          </a:p>
          <a:p>
            <a:r>
              <a:rPr lang="en-US" sz="2100" dirty="0"/>
              <a:t>Therapeutic ratio: risk-benefit approach</a:t>
            </a:r>
          </a:p>
          <a:p>
            <a:pPr lvl="1"/>
            <a:r>
              <a:rPr lang="en-US" sz="2100" dirty="0"/>
              <a:t>Fractionated radiation doses to allow normal tissues to heal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D29C24F-43A1-4FAF-B64D-A0A77354E5B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82611" y="2432481"/>
            <a:ext cx="4048254" cy="310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10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48FA1-86B8-4DD4-8ED0-C64C6057E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of toxicity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5F80B-B686-434B-A458-8EA0FE25BF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Acute toxicity</a:t>
            </a:r>
          </a:p>
          <a:p>
            <a:pPr lvl="1"/>
            <a:r>
              <a:rPr lang="en-US" dirty="0"/>
              <a:t>During or shortly after the course of treatment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439492-1750-487A-A6A7-97B23D975A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Chronic/late toxicity</a:t>
            </a:r>
          </a:p>
          <a:p>
            <a:pPr lvl="1"/>
            <a:r>
              <a:rPr lang="en-US" dirty="0"/>
              <a:t>Toxicities after 3 months of completion of RT</a:t>
            </a:r>
          </a:p>
          <a:p>
            <a:pPr lvl="1"/>
            <a:r>
              <a:rPr lang="en-US" dirty="0"/>
              <a:t>Tissue changes are often lasting and irreversible</a:t>
            </a:r>
          </a:p>
        </p:txBody>
      </p:sp>
    </p:spTree>
    <p:extLst>
      <p:ext uri="{BB962C8B-B14F-4D97-AF65-F5344CB8AC3E}">
        <p14:creationId xmlns:p14="http://schemas.microsoft.com/office/powerpoint/2010/main" val="563691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FB470-C539-47A6-B986-3EB13895D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Radiation Enteritis - pathogenesis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F7907-3066-49D9-8802-E39C6ED146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GI epithelium highly proliferative, vulnerable to radiation and chemotherapy</a:t>
            </a:r>
          </a:p>
          <a:p>
            <a:r>
              <a:rPr lang="en-US" dirty="0"/>
              <a:t>Stem cell damage leading to decreased cellular reserves</a:t>
            </a:r>
          </a:p>
          <a:p>
            <a:pPr lvl="1"/>
            <a:r>
              <a:rPr lang="en-US" dirty="0"/>
              <a:t>Inflammation, edema, shortened villi, decreased absorptive area</a:t>
            </a:r>
          </a:p>
          <a:p>
            <a:r>
              <a:rPr lang="en-US" dirty="0"/>
              <a:t>Small bowel becomes thickened</a:t>
            </a:r>
          </a:p>
          <a:p>
            <a:r>
              <a:rPr lang="en-US" dirty="0"/>
              <a:t>Vessel walls of small arterioles obliterated</a:t>
            </a:r>
          </a:p>
          <a:p>
            <a:r>
              <a:rPr lang="en-US" dirty="0"/>
              <a:t>Lymphatic damage</a:t>
            </a:r>
          </a:p>
          <a:p>
            <a:r>
              <a:rPr lang="en-US" dirty="0"/>
              <a:t>Mucosal ulceration -&gt; perforation, fistula, abscess -&gt; fibrosis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2" name="Picture 4" descr="Image result for crypts of lieberkuhn">
            <a:extLst>
              <a:ext uri="{FF2B5EF4-FFF2-40B4-BE49-F238E27FC236}">
                <a16:creationId xmlns:a16="http://schemas.microsoft.com/office/drawing/2014/main" id="{D0348D87-405C-4AD6-A868-FA1A23697B2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295" y="2638425"/>
            <a:ext cx="3951560" cy="310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8492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E3884-0CB6-4408-8C2A-7D2CDA49C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66EE11-B353-426F-ADE2-7FB75AA8B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Dose and schedule of RT (50Gy for TD5/5, 1.8-2.0 </a:t>
            </a:r>
            <a:r>
              <a:rPr lang="en-US" dirty="0" err="1"/>
              <a:t>Gy</a:t>
            </a:r>
            <a:r>
              <a:rPr lang="en-US" dirty="0"/>
              <a:t> fractions)</a:t>
            </a:r>
          </a:p>
          <a:p>
            <a:r>
              <a:rPr lang="en-US" dirty="0"/>
              <a:t>Combined chemotherapy</a:t>
            </a:r>
          </a:p>
          <a:p>
            <a:r>
              <a:rPr lang="en-US" dirty="0"/>
              <a:t>Limited bowel motility</a:t>
            </a:r>
          </a:p>
          <a:p>
            <a:r>
              <a:rPr lang="en-US" dirty="0"/>
              <a:t>Vascular disease</a:t>
            </a:r>
          </a:p>
          <a:p>
            <a:r>
              <a:rPr lang="en-US" dirty="0"/>
              <a:t>RA, SLE, polymyositis</a:t>
            </a:r>
          </a:p>
          <a:p>
            <a:r>
              <a:rPr lang="en-US" dirty="0"/>
              <a:t>IBD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371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B98B9-6D98-4462-91AD-4126BADA1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manifestations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F5EB7-2737-4A4D-8E8D-C1FC210A683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Acute</a:t>
            </a:r>
          </a:p>
          <a:p>
            <a:pPr lvl="1"/>
            <a:r>
              <a:rPr lang="en-US" dirty="0"/>
              <a:t>Diarrhea (most common)</a:t>
            </a:r>
          </a:p>
          <a:p>
            <a:pPr lvl="1"/>
            <a:r>
              <a:rPr lang="en-US" dirty="0"/>
              <a:t>Abdominal pain</a:t>
            </a:r>
          </a:p>
          <a:p>
            <a:pPr lvl="1"/>
            <a:r>
              <a:rPr lang="en-US" dirty="0"/>
              <a:t>Nausea/vomiting</a:t>
            </a:r>
          </a:p>
          <a:p>
            <a:pPr lvl="1"/>
            <a:r>
              <a:rPr lang="en-US" dirty="0"/>
              <a:t>Anorexia</a:t>
            </a:r>
          </a:p>
          <a:p>
            <a:pPr lvl="1"/>
            <a:r>
              <a:rPr lang="en-US" dirty="0"/>
              <a:t>Malaise</a:t>
            </a:r>
          </a:p>
          <a:p>
            <a:pPr lvl="1"/>
            <a:r>
              <a:rPr lang="en-US" dirty="0"/>
              <a:t>Usually subside 2-6 weeks after 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938763-F833-462F-9B10-A7D8EEA9A6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Chronic</a:t>
            </a:r>
          </a:p>
          <a:p>
            <a:pPr lvl="1"/>
            <a:r>
              <a:rPr lang="en-US" dirty="0"/>
              <a:t>Usually 8-12 months after RT</a:t>
            </a:r>
          </a:p>
          <a:p>
            <a:pPr lvl="1"/>
            <a:r>
              <a:rPr lang="en-US" dirty="0"/>
              <a:t>Malabsorption</a:t>
            </a:r>
          </a:p>
          <a:p>
            <a:pPr lvl="1"/>
            <a:r>
              <a:rPr lang="en-US" dirty="0"/>
              <a:t>Diarrhea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112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B91DD-D388-480F-B396-7546050A0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48990"/>
            <a:ext cx="7729728" cy="1188720"/>
          </a:xfrm>
        </p:spPr>
        <p:txBody>
          <a:bodyPr/>
          <a:lstStyle/>
          <a:p>
            <a:r>
              <a:rPr lang="en-US" dirty="0"/>
              <a:t>Diagnosis – chronic radiation enteritis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23B16-BA9A-4F0F-9CBF-E361BA1F914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3+ months after RT: N/V/D, abdominal pain, lower GI bleeding</a:t>
            </a:r>
          </a:p>
          <a:p>
            <a:r>
              <a:rPr lang="en-US" dirty="0"/>
              <a:t>CT/MR </a:t>
            </a:r>
            <a:r>
              <a:rPr lang="en-US" dirty="0" err="1"/>
              <a:t>enterography</a:t>
            </a:r>
            <a:r>
              <a:rPr lang="en-US" dirty="0"/>
              <a:t>: segmental inflammation, bowel wall thickening and luminal narrowing at area of radiation exposure</a:t>
            </a:r>
          </a:p>
          <a:p>
            <a:r>
              <a:rPr lang="en-US" dirty="0"/>
              <a:t>Endoscopy (upper vs lower) and biopsy</a:t>
            </a:r>
          </a:p>
          <a:p>
            <a:r>
              <a:rPr lang="en-US" dirty="0"/>
              <a:t>Exclude other causes: Chron’s/IBD, metastases, mesenteric ischemia</a:t>
            </a:r>
          </a:p>
          <a:p>
            <a:endParaRPr lang="en-US" dirty="0"/>
          </a:p>
        </p:txBody>
      </p:sp>
      <p:pic>
        <p:nvPicPr>
          <p:cNvPr id="1026" name="Picture 2" descr="Endoscopic  Post irradiation proctitis">
            <a:extLst>
              <a:ext uri="{FF2B5EF4-FFF2-40B4-BE49-F238E27FC236}">
                <a16:creationId xmlns:a16="http://schemas.microsoft.com/office/drawing/2014/main" id="{4DC3CE11-1483-4BF1-97B8-ACC739446A0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2764175"/>
            <a:ext cx="4270375" cy="285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434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267D14-BEF4-4C9D-8F84-27BAA52866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159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F4D5E-A212-46AA-8413-DD706E410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Surgical indications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E7787-F385-4A49-BA82-B977B11EA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Obstruction</a:t>
            </a:r>
          </a:p>
          <a:p>
            <a:r>
              <a:rPr lang="en-US" dirty="0"/>
              <a:t>Fistula</a:t>
            </a:r>
          </a:p>
          <a:p>
            <a:r>
              <a:rPr lang="en-US" dirty="0"/>
              <a:t>Perforation</a:t>
            </a:r>
          </a:p>
          <a:p>
            <a:r>
              <a:rPr lang="en-US" dirty="0"/>
              <a:t>Bleeding</a:t>
            </a:r>
          </a:p>
          <a:p>
            <a:r>
              <a:rPr lang="en-US" dirty="0"/>
              <a:t>Neoplasm</a:t>
            </a:r>
          </a:p>
          <a:p>
            <a:r>
              <a:rPr lang="en-US" dirty="0"/>
              <a:t>Malnutrition</a:t>
            </a:r>
          </a:p>
        </p:txBody>
      </p:sp>
    </p:spTree>
    <p:extLst>
      <p:ext uri="{BB962C8B-B14F-4D97-AF65-F5344CB8AC3E}">
        <p14:creationId xmlns:p14="http://schemas.microsoft.com/office/powerpoint/2010/main" val="133843249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{EB86BF7E-8EA2-459E-8895-40B9A530BC02}tf10001115</Template>
  <TotalTime>560</TotalTime>
  <Words>468</Words>
  <Application>Microsoft Office PowerPoint</Application>
  <PresentationFormat>Widescreen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Parcel</vt:lpstr>
      <vt:lpstr>Radiation enteritis</vt:lpstr>
      <vt:lpstr>Radiation therapy (RT)</vt:lpstr>
      <vt:lpstr>Timing of toxicity</vt:lpstr>
      <vt:lpstr>Radiation Enteritis - pathogenesis</vt:lpstr>
      <vt:lpstr>Risk factors</vt:lpstr>
      <vt:lpstr>Clinical manifestations</vt:lpstr>
      <vt:lpstr>Diagnosis – chronic radiation enteritis</vt:lpstr>
      <vt:lpstr>PowerPoint Presentation</vt:lpstr>
      <vt:lpstr>Surgical indications</vt:lpstr>
      <vt:lpstr>Surgical approaches</vt:lpstr>
      <vt:lpstr>complications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Radiation enteritis</dc:title>
  <dc:creator>John Lee</dc:creator>
  <cp:lastModifiedBy>John Lee</cp:lastModifiedBy>
  <cp:revision>10</cp:revision>
  <dcterms:created xsi:type="dcterms:W3CDTF">2020-02-18T02:48:07Z</dcterms:created>
  <dcterms:modified xsi:type="dcterms:W3CDTF">2020-02-18T12:08:55Z</dcterms:modified>
</cp:coreProperties>
</file>