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2565"/>
  </p:normalViewPr>
  <p:slideViewPr>
    <p:cSldViewPr snapToGrid="0" snapToObjects="1">
      <p:cViewPr varScale="1">
        <p:scale>
          <a:sx n="97" d="100"/>
          <a:sy n="97" d="100"/>
        </p:scale>
        <p:origin x="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47E21-B44E-A549-B097-FAA6C0FF0633}" type="datetimeFigureOut">
              <a:rPr lang="en-US" smtClean="0"/>
              <a:t>2/17/20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216CD-A77F-924E-B93D-93C0B3465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95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Caveat: </a:t>
            </a:r>
            <a:r>
              <a:rPr lang="en-US" dirty="0"/>
              <a:t>Refractory syndromes despite appropriate medical treatment, and complications that cannot be treated endoscopically</a:t>
            </a:r>
          </a:p>
          <a:p>
            <a:endParaRPr lang="en-US" dirty="0"/>
          </a:p>
          <a:p>
            <a:r>
              <a:rPr lang="en-US" dirty="0"/>
              <a:t>Bleeding: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patients with acute bleeding can be managed with fluid resuscitation and transfusion, acid suppression therapy, and endoscopic intervention. For those who fail these efforts, surgery may become necessary.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Malignancy: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Suspicion of malignancy, usually within a gastric ulcer that has failed to heal after 12 weeks of medical therapy, indicates the need for elective surgery, even if biopsies are benign.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216CD-A77F-924E-B93D-93C0B34657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3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Local therapies to manage ulcer-related complications (bleeding, perforation) to definitive ulcer operations to reduce acid secretion and recurrence rate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216CD-A77F-924E-B93D-93C0B34657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1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Elective surgery for gastric ulcer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 A classification system (the Johnson classification)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upon anatomic location and acid-secretory potential provides a useful basis for considering elective surgery in the treatment of gastric ulcer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216CD-A77F-924E-B93D-93C0B34657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3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Distal gastrectomy – removes ulcer in disease antrum</a:t>
            </a:r>
          </a:p>
          <a:p>
            <a:endParaRPr lang="en-US" dirty="0"/>
          </a:p>
          <a:p>
            <a:r>
              <a:rPr lang="en-US" dirty="0" err="1"/>
              <a:t>Occures</a:t>
            </a:r>
            <a:r>
              <a:rPr lang="en-US" dirty="0"/>
              <a:t> in setting of hyposecretion </a:t>
            </a:r>
          </a:p>
          <a:p>
            <a:endParaRPr lang="en-US" dirty="0"/>
          </a:p>
          <a:p>
            <a:r>
              <a:rPr lang="en-US" dirty="0"/>
              <a:t>+/- vagotomy = since there is no gastric acid overproduction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216CD-A77F-924E-B93D-93C0B34657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8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5AA74-3BDC-354D-BD64-F0C7046C0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E1E1C-A5D4-6D4A-9273-C279C16E6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A2DCE-677F-F543-A72A-C7E8427A8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70D5-3B93-5B4E-B181-933123EDB745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CB04E-994F-934E-9467-3A793DA7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849B9-B61E-6846-960B-84EB1C67F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236-558D-2743-9ADB-7690F7D50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9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E168B-3F17-5745-A95C-3AADE973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8CF05-34D6-8F48-B95A-9E74DF36E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2676A-034A-254E-85C4-6448527FB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70D5-3B93-5B4E-B181-933123EDB745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74972-714D-9744-9D9A-C59B48B1B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2BD45-D5F1-9440-B5A9-8B5CE9EC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236-558D-2743-9ADB-7690F7D50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7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2525AC-6966-D24A-862E-52EC8C087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4DC898-A908-D546-A58E-5DD2D34D6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C2A51-DFBD-4C40-BAE3-3573DE596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70D5-3B93-5B4E-B181-933123EDB745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AAF39-6777-104F-BF4A-DE42A377A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6FEE8-8B3A-834C-A7BF-80895CA6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236-558D-2743-9ADB-7690F7D50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4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FE7C3-5124-AF40-916C-675752693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4DFB6-B82B-294A-AFD3-6C866E8C3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97E6B-137B-E14A-AA04-E80998CC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70D5-3B93-5B4E-B181-933123EDB745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DDC95-6364-DA4B-889B-6F8C5E02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91989-0B57-C248-AA92-9F5E4EB8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236-558D-2743-9ADB-7690F7D50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4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0693A-784A-AC45-A51A-73799AE66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ADD3F-6C82-3041-9DA0-8732BCF28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A2686-F994-0C45-BCE4-A95AF19A5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70D5-3B93-5B4E-B181-933123EDB745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E0C00-4546-604C-8248-40C918727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189A-7C24-6F4F-A3EE-F7A6CE68E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236-558D-2743-9ADB-7690F7D50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3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67AAC-85E9-3943-85AB-F299D59D3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A8B0A-E2DE-0749-89D0-E5A7CFB8D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54DEB-4E24-7245-99FC-F04DB4B2A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3D884-0DEC-F741-ADEC-8B09B3990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70D5-3B93-5B4E-B181-933123EDB745}" type="datetimeFigureOut">
              <a:rPr lang="en-US" smtClean="0"/>
              <a:t>2/17/20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8B625-1039-BE41-8EB0-76EC54B32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2AA13-6EBE-4F4C-9F28-2425E782B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236-558D-2743-9ADB-7690F7D50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0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E9EA0-E3AF-0844-9C5A-BBBB0832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03470-21D4-C744-ACD0-44BE0D447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91526-0B0A-D24E-A42D-B5A5CFC09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A7A75-F5F4-9444-8042-982CD0E48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3F46EE-AC9B-FD43-B608-50109C1210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57888B-E0C7-4941-AB19-07999BA7F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70D5-3B93-5B4E-B181-933123EDB745}" type="datetimeFigureOut">
              <a:rPr lang="en-US" smtClean="0"/>
              <a:t>2/17/20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095889-A36E-7F44-90AD-45E53288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AB98F5-5CC8-B044-8AB4-1527B3C9B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236-558D-2743-9ADB-7690F7D50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73A2C-53FF-8248-91E2-600E8BAF4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506B24-23B2-F047-AAD3-37E180F41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70D5-3B93-5B4E-B181-933123EDB745}" type="datetimeFigureOut">
              <a:rPr lang="en-US" smtClean="0"/>
              <a:t>2/17/20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23C1C-A3F4-2241-9B53-0F560E67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2ED6F-A21C-814B-8E00-55406E43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236-558D-2743-9ADB-7690F7D50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2863A3-0EBC-DE42-8AA6-4C56D253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70D5-3B93-5B4E-B181-933123EDB745}" type="datetimeFigureOut">
              <a:rPr lang="en-US" smtClean="0"/>
              <a:t>2/17/20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BAD26D-1B58-404E-8EF2-400B30D9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387E0-21BF-F145-8851-7631351B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236-558D-2743-9ADB-7690F7D50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3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2162-29EE-7445-8D2C-BFCCF3314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94EE4-6210-964B-A7DD-FA9F00FFE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B1263-0B98-C64E-B382-3CE090E2D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32F9E-DFDA-6C40-AF14-EEE59A86E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70D5-3B93-5B4E-B181-933123EDB745}" type="datetimeFigureOut">
              <a:rPr lang="en-US" smtClean="0"/>
              <a:t>2/17/20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8534B-5141-EA46-862A-4E1270A0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643B1-3B34-F245-A4DB-27D2DCBB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236-558D-2743-9ADB-7690F7D50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C5FE-C0E6-8849-9930-70638658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4426C1-221A-5D40-926A-A588AB0F5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E0FB1-1210-0A4C-BA56-FE4D74E0A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4E40D-3B64-0A4B-94D4-ECC13AE96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70D5-3B93-5B4E-B181-933123EDB745}" type="datetimeFigureOut">
              <a:rPr lang="en-US" smtClean="0"/>
              <a:t>2/17/20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3CB13-ADF7-2444-91E1-AC61F6D2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3E864-DCA1-5A4C-8105-0161D610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236-558D-2743-9ADB-7690F7D50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9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4DE24-97E8-E942-A90A-BCBE35B96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1CA81-109F-5041-95AA-6CF68BD44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70F43-9222-6C46-BBF5-C55D2EC7C2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270D5-3B93-5B4E-B181-933123EDB745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73AA6-2D16-A743-8D74-4FAD8FC28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C88A1-ADC1-0042-B860-DF2387360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14236-558D-2743-9ADB-7690F7D50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035A0-705B-3C43-8A98-3261FB9FB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Gastric Ulcers:</a:t>
            </a:r>
            <a:br>
              <a:rPr lang="en-US" dirty="0"/>
            </a:br>
            <a:r>
              <a:rPr lang="en-US" dirty="0"/>
              <a:t>Surgical Treatment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B6969A-F60C-1A4B-9C02-A30FA6F668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Alfonso E. Ayala</a:t>
            </a:r>
          </a:p>
          <a:p>
            <a:r>
              <a:rPr lang="en-US" dirty="0"/>
              <a:t>General Surgery </a:t>
            </a:r>
          </a:p>
          <a:p>
            <a:r>
              <a:rPr lang="en-US" dirty="0"/>
              <a:t>University of Arizona College of Medicine - Tucson</a:t>
            </a:r>
          </a:p>
        </p:txBody>
      </p:sp>
    </p:spTree>
    <p:extLst>
      <p:ext uri="{BB962C8B-B14F-4D97-AF65-F5344CB8AC3E}">
        <p14:creationId xmlns:p14="http://schemas.microsoft.com/office/powerpoint/2010/main" val="811178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7757E-9236-B447-B802-A381DE66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8CB8E-4947-E448-AA98-060B347F5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Medical management has decreased the rate of hospitalizations related to PUD</a:t>
            </a:r>
          </a:p>
          <a:p>
            <a:r>
              <a:rPr lang="en-US" dirty="0"/>
              <a:t>Emergent surgical indications remain after failed conservative/endoscopic treatment</a:t>
            </a:r>
          </a:p>
          <a:p>
            <a:r>
              <a:rPr lang="en-US" dirty="0"/>
              <a:t>Johnson Classification provides a possible roadmap for the elective surgical management of gastric ulcers</a:t>
            </a:r>
          </a:p>
        </p:txBody>
      </p:sp>
    </p:spTree>
    <p:extLst>
      <p:ext uri="{BB962C8B-B14F-4D97-AF65-F5344CB8AC3E}">
        <p14:creationId xmlns:p14="http://schemas.microsoft.com/office/powerpoint/2010/main" val="1793638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FD16D-67D8-1348-8E46-6BA0B6725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5B97A-CD84-904F-A005-CDAD9137D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Wang YR, Richter JE, Dempsey DT. Trends and outcomes of hospitalizations for peptic ulcer disease in the United States, 1993 to 2006. Ann Surg. 2010;251(1):51. </a:t>
            </a:r>
          </a:p>
          <a:p>
            <a:r>
              <a:rPr lang="en-US" dirty="0"/>
              <a:t>Johnson, HD. Gastric ulcer: classification, blood group characteristics, secretion patterns and pathogenesis. Ann Surg. 1965;162(6):996. </a:t>
            </a:r>
          </a:p>
          <a:p>
            <a:r>
              <a:rPr lang="en-US" dirty="0"/>
              <a:t>Lickstein, LH, Matthews, JB. Elective surgical management of peptic ulcer disease. Probl General Surgery 1997; 14:37.</a:t>
            </a:r>
          </a:p>
          <a:p>
            <a:r>
              <a:rPr lang="en-US" dirty="0"/>
              <a:t>Towfigh S, Chandler C, Hines OJ, McFadden DW. Outcomes from peptic ulcer surgery have not benefited from advances in medical therapy. Am Surg 2002; 68:385.</a:t>
            </a:r>
          </a:p>
          <a:p>
            <a:r>
              <a:rPr lang="en-US" dirty="0"/>
              <a:t>UpToDate: Surgical management of peptic ulcer disease. Accessed February 15</a:t>
            </a:r>
            <a:r>
              <a:rPr lang="en-US" baseline="30000" dirty="0"/>
              <a:t>th</a:t>
            </a:r>
            <a:r>
              <a:rPr lang="en-US" dirty="0"/>
              <a:t>, 2020.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48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B16E-80BB-E047-89A3-D36E6965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Surgical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38020-B8AD-614A-9233-E5E0D915A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Anastomosis leak</a:t>
            </a:r>
          </a:p>
          <a:p>
            <a:r>
              <a:rPr lang="en-US" dirty="0"/>
              <a:t>Duodenal stump leak </a:t>
            </a:r>
          </a:p>
          <a:p>
            <a:pPr lvl="1"/>
            <a:r>
              <a:rPr lang="en-US" dirty="0" err="1"/>
              <a:t>Bilroth</a:t>
            </a:r>
            <a:r>
              <a:rPr lang="en-US" dirty="0"/>
              <a:t> II &amp; Roux-en-Y</a:t>
            </a:r>
          </a:p>
          <a:p>
            <a:r>
              <a:rPr lang="en-US" dirty="0"/>
              <a:t>Stricture </a:t>
            </a:r>
          </a:p>
          <a:p>
            <a:pPr lvl="1"/>
            <a:r>
              <a:rPr lang="en-US" dirty="0"/>
              <a:t>Common in </a:t>
            </a:r>
            <a:r>
              <a:rPr lang="en-US" dirty="0" err="1"/>
              <a:t>Billroth</a:t>
            </a:r>
            <a:r>
              <a:rPr lang="en-US" dirty="0"/>
              <a:t> II at G-J anastomosis</a:t>
            </a:r>
          </a:p>
          <a:p>
            <a:r>
              <a:rPr lang="en-US" dirty="0"/>
              <a:t>Marginal ulcer</a:t>
            </a:r>
          </a:p>
          <a:p>
            <a:r>
              <a:rPr lang="en-US" dirty="0"/>
              <a:t>Obstruction</a:t>
            </a:r>
          </a:p>
          <a:p>
            <a:r>
              <a:rPr lang="en-US" dirty="0"/>
              <a:t>Jejunal intussusception</a:t>
            </a:r>
          </a:p>
          <a:p>
            <a:pPr lvl="1"/>
            <a:r>
              <a:rPr lang="en-US" dirty="0" err="1"/>
              <a:t>Billroth</a:t>
            </a:r>
            <a:r>
              <a:rPr lang="en-US" dirty="0"/>
              <a:t> II</a:t>
            </a:r>
          </a:p>
          <a:p>
            <a:r>
              <a:rPr lang="en-US" dirty="0"/>
              <a:t>Dumping syndrome</a:t>
            </a:r>
          </a:p>
          <a:p>
            <a:r>
              <a:rPr lang="en-US" dirty="0"/>
              <a:t>Post vagotomy diarrhea</a:t>
            </a:r>
          </a:p>
          <a:p>
            <a:r>
              <a:rPr lang="en-US" dirty="0"/>
              <a:t>Alkaline reflux gastritis </a:t>
            </a:r>
          </a:p>
          <a:p>
            <a:r>
              <a:rPr lang="en-US" dirty="0"/>
              <a:t>Remnant cancer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7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745C-2660-FE4C-B5E4-4E9A0C73B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Epidemiology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31530-580A-E444-A0AC-C82612359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Hospitalizations for PUD decreased by ~30 % from 1993 to 2006</a:t>
            </a:r>
          </a:p>
          <a:p>
            <a:pPr lvl="1"/>
            <a:r>
              <a:rPr lang="en-US" dirty="0"/>
              <a:t>Duodenal ulcers decreased by 37% </a:t>
            </a:r>
          </a:p>
          <a:p>
            <a:pPr lvl="1"/>
            <a:r>
              <a:rPr lang="en-US" dirty="0"/>
              <a:t>Gastric ulcers decreased by 20%</a:t>
            </a:r>
          </a:p>
          <a:p>
            <a:pPr lvl="1"/>
            <a:endParaRPr lang="en-US" dirty="0"/>
          </a:p>
          <a:p>
            <a:r>
              <a:rPr lang="en-US" dirty="0"/>
              <a:t>Highly attributed to better medical therapy </a:t>
            </a:r>
          </a:p>
          <a:p>
            <a:pPr lvl="1"/>
            <a:r>
              <a:rPr lang="en-US" dirty="0"/>
              <a:t>PPI</a:t>
            </a:r>
          </a:p>
          <a:p>
            <a:pPr lvl="1"/>
            <a:r>
              <a:rPr lang="en-US" dirty="0"/>
              <a:t>H. Pylori</a:t>
            </a:r>
          </a:p>
          <a:p>
            <a:pPr lvl="1"/>
            <a:r>
              <a:rPr lang="en-US" dirty="0"/>
              <a:t>NSAID overuse awareness</a:t>
            </a:r>
          </a:p>
          <a:p>
            <a:pPr lvl="1"/>
            <a:endParaRPr lang="en-US" dirty="0"/>
          </a:p>
          <a:p>
            <a:r>
              <a:rPr lang="en-US" dirty="0"/>
              <a:t>Elective surgical treatment is less common, but surgical treatment remains indicated for ulcer complications</a:t>
            </a:r>
          </a:p>
        </p:txBody>
      </p:sp>
    </p:spTree>
    <p:extLst>
      <p:ext uri="{BB962C8B-B14F-4D97-AF65-F5344CB8AC3E}">
        <p14:creationId xmlns:p14="http://schemas.microsoft.com/office/powerpoint/2010/main" val="169424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F777A-E0F1-F547-BBCD-6E7D78035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Emergent Surgical Indications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314ED-68F9-A546-B06B-CBCF7EEAA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Bleeding (73%)</a:t>
            </a:r>
          </a:p>
          <a:p>
            <a:r>
              <a:rPr lang="en-US" dirty="0"/>
              <a:t>Perforation (9%)</a:t>
            </a:r>
          </a:p>
          <a:p>
            <a:r>
              <a:rPr lang="en-US" dirty="0"/>
              <a:t>Obstruction (3%)</a:t>
            </a:r>
          </a:p>
          <a:p>
            <a:r>
              <a:rPr lang="en-US" dirty="0"/>
              <a:t>Intractable disease</a:t>
            </a:r>
          </a:p>
          <a:p>
            <a:r>
              <a:rPr lang="en-US" dirty="0"/>
              <a:t>Suspected malignancy </a:t>
            </a:r>
          </a:p>
          <a:p>
            <a:endParaRPr lang="en-US" dirty="0"/>
          </a:p>
          <a:p>
            <a:r>
              <a:rPr lang="en-US" b="1" dirty="0"/>
              <a:t>Caveat: </a:t>
            </a:r>
            <a:r>
              <a:rPr lang="en-US" dirty="0"/>
              <a:t>Refractory despite appropriate medical treatment, and complications that cannot be treated endoscopically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3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5F01B-F418-3846-8D6E-EB64DFDC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46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Surgical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72F50-D41B-034B-B91E-8BB1EE411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789"/>
            <a:ext cx="7150768" cy="5049086"/>
          </a:xfrm>
        </p:spPr>
        <p:txBody>
          <a:bodyPr>
            <a:normAutofit/>
          </a:bodyPr>
          <a:lstStyle/>
          <a:p>
            <a:r>
              <a:rPr lang="en-US" dirty="0"/>
              <a:t>Local therapies – ulcer related complications</a:t>
            </a:r>
          </a:p>
          <a:p>
            <a:pPr lvl="2"/>
            <a:r>
              <a:rPr lang="en-US" dirty="0"/>
              <a:t>ulcer bed excision</a:t>
            </a:r>
          </a:p>
          <a:p>
            <a:pPr lvl="2"/>
            <a:r>
              <a:rPr lang="en-US" dirty="0"/>
              <a:t>Ligation of bleeding vessels</a:t>
            </a:r>
          </a:p>
          <a:p>
            <a:pPr lvl="2"/>
            <a:r>
              <a:rPr lang="en-US" dirty="0"/>
              <a:t>Graham patch </a:t>
            </a:r>
          </a:p>
          <a:p>
            <a:r>
              <a:rPr lang="en-US" dirty="0"/>
              <a:t>Definitive ulcer operations – reduce acid secretion and ulcer recurrence rate</a:t>
            </a:r>
          </a:p>
          <a:p>
            <a:pPr lvl="1"/>
            <a:r>
              <a:rPr lang="en-US" dirty="0"/>
              <a:t>Vagotomy +/- Drainage procedure/pyloroplasty</a:t>
            </a:r>
          </a:p>
          <a:p>
            <a:pPr lvl="2"/>
            <a:r>
              <a:rPr lang="en-US" dirty="0"/>
              <a:t>Decrease gastric acid secretion</a:t>
            </a:r>
          </a:p>
          <a:p>
            <a:pPr lvl="1"/>
            <a:r>
              <a:rPr lang="en-US" dirty="0"/>
              <a:t>Gastrectomy &amp; reconstruction (</a:t>
            </a:r>
            <a:r>
              <a:rPr lang="en-US" dirty="0" err="1"/>
              <a:t>Billroth</a:t>
            </a:r>
            <a:r>
              <a:rPr lang="en-US" dirty="0"/>
              <a:t> I, </a:t>
            </a:r>
            <a:r>
              <a:rPr lang="en-US" dirty="0" err="1"/>
              <a:t>Billroth</a:t>
            </a:r>
            <a:r>
              <a:rPr lang="en-US" dirty="0"/>
              <a:t> II, Roux-en-Y)</a:t>
            </a:r>
          </a:p>
          <a:p>
            <a:pPr lvl="2"/>
            <a:r>
              <a:rPr lang="en-US" dirty="0"/>
              <a:t>Decrease gastrin producing cells (antrum)</a:t>
            </a:r>
          </a:p>
          <a:p>
            <a:pPr lvl="2"/>
            <a:r>
              <a:rPr lang="en-US" dirty="0"/>
              <a:t>Decrease variable number parietal cells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17258-F91C-2447-A839-512448E85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549" y="3104335"/>
            <a:ext cx="2563251" cy="3388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43FF71-FEFF-5E4D-B05E-0A89F6A4A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100" y="1299932"/>
            <a:ext cx="2806700" cy="170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8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45ABE-E7F4-DB4C-9A0E-9F06CBB6C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Elective surgery for gastric ulcers:</a:t>
            </a:r>
            <a:br>
              <a:rPr lang="en-US" dirty="0"/>
            </a:br>
            <a:r>
              <a:rPr lang="en-US" dirty="0"/>
              <a:t>Johnson Classification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A71E7F-00D0-A743-A28C-B97A1A236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0240" y="2269289"/>
            <a:ext cx="3208160" cy="3918786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C4F3AE-11A6-3B44-BA83-5F7DD728F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658" y="2520532"/>
            <a:ext cx="3877103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4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8B8A3-FC97-124A-8A94-AA8BA1088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 I Gastric Ulcer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85927-FF51-7C47-B490-D906E5B62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37421" cy="4667250"/>
          </a:xfrm>
        </p:spPr>
        <p:txBody>
          <a:bodyPr/>
          <a:lstStyle/>
          <a:p>
            <a:r>
              <a:rPr lang="en-US" dirty="0"/>
              <a:t>Special Considerations:</a:t>
            </a:r>
          </a:p>
          <a:p>
            <a:pPr lvl="1"/>
            <a:r>
              <a:rPr lang="en-US" dirty="0"/>
              <a:t>Most common type </a:t>
            </a:r>
          </a:p>
          <a:p>
            <a:pPr lvl="1"/>
            <a:r>
              <a:rPr lang="en-US" dirty="0"/>
              <a:t>Inadequate gastric mucosal defense rather than increased acid secretion</a:t>
            </a:r>
          </a:p>
          <a:p>
            <a:r>
              <a:rPr lang="en-US" dirty="0"/>
              <a:t>Treatment</a:t>
            </a:r>
          </a:p>
          <a:p>
            <a:pPr lvl="1"/>
            <a:r>
              <a:rPr lang="en-US" dirty="0"/>
              <a:t>Distal gastrectomy (</a:t>
            </a:r>
            <a:r>
              <a:rPr lang="en-US" dirty="0" err="1"/>
              <a:t>Bilroth</a:t>
            </a:r>
            <a:r>
              <a:rPr lang="en-US" dirty="0"/>
              <a:t> I or </a:t>
            </a:r>
            <a:r>
              <a:rPr lang="en-US" dirty="0" err="1"/>
              <a:t>Bilroth</a:t>
            </a:r>
            <a:r>
              <a:rPr lang="en-US" dirty="0"/>
              <a:t> II)</a:t>
            </a:r>
          </a:p>
          <a:p>
            <a:pPr lvl="1"/>
            <a:r>
              <a:rPr lang="en-US" dirty="0"/>
              <a:t>+/- vagotomy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43BED21-3F4E-884E-9F0B-A6BA22179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640" y="2041901"/>
            <a:ext cx="3208160" cy="391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71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96F0D-2C36-994C-AE12-1EA8EE0F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 II Gastric Ulcers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C3FF2-A3E4-5C49-95C8-45F2BFE6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48400" cy="4135062"/>
          </a:xfrm>
        </p:spPr>
        <p:txBody>
          <a:bodyPr/>
          <a:lstStyle/>
          <a:p>
            <a:r>
              <a:rPr lang="en-US" dirty="0"/>
              <a:t>Special Considerations</a:t>
            </a:r>
          </a:p>
          <a:p>
            <a:pPr lvl="1"/>
            <a:r>
              <a:rPr lang="en-US" dirty="0"/>
              <a:t>Occur with scarring or ulceration in the duodenum or pyloric channel</a:t>
            </a:r>
          </a:p>
          <a:p>
            <a:pPr lvl="1"/>
            <a:r>
              <a:rPr lang="en-US" dirty="0"/>
              <a:t>Associated with increased acid secretion</a:t>
            </a:r>
          </a:p>
          <a:p>
            <a:r>
              <a:rPr lang="en-US" dirty="0"/>
              <a:t>Treatment:</a:t>
            </a:r>
          </a:p>
          <a:p>
            <a:pPr lvl="1"/>
            <a:r>
              <a:rPr lang="en-US" dirty="0"/>
              <a:t>Antrectomy and vagotomy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9CDA748-0728-874C-B32A-0EC8A49B0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640" y="2041901"/>
            <a:ext cx="3208160" cy="391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95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308B-F680-2448-AB74-F23B551C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 III Gastric Ulcers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75E5E-C095-044D-86C9-C2A96EB21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36229" cy="4313918"/>
          </a:xfrm>
        </p:spPr>
        <p:txBody>
          <a:bodyPr/>
          <a:lstStyle/>
          <a:p>
            <a:r>
              <a:rPr lang="en-US" dirty="0"/>
              <a:t>Special Considerations:</a:t>
            </a:r>
          </a:p>
          <a:p>
            <a:pPr lvl="1"/>
            <a:r>
              <a:rPr lang="en-US" dirty="0"/>
              <a:t>Prepyloric, although no precise definition exists</a:t>
            </a:r>
          </a:p>
          <a:p>
            <a:pPr lvl="1"/>
            <a:r>
              <a:rPr lang="en-US" dirty="0"/>
              <a:t>Occur in setting of increased acid production</a:t>
            </a:r>
          </a:p>
          <a:p>
            <a:pPr lvl="1"/>
            <a:r>
              <a:rPr lang="en-US" dirty="0"/>
              <a:t>Potential to harbor occult gastric malignancy</a:t>
            </a:r>
          </a:p>
          <a:p>
            <a:r>
              <a:rPr lang="en-US" dirty="0"/>
              <a:t>Treatment:</a:t>
            </a:r>
          </a:p>
          <a:p>
            <a:pPr lvl="1"/>
            <a:r>
              <a:rPr lang="en-US" dirty="0"/>
              <a:t>Antrectomy and vagotomy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933B1AB-67E8-654C-B256-8FA26B67E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640" y="2188100"/>
            <a:ext cx="3208160" cy="391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96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5BB2-4E18-C543-BDC2-D9D43A6E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 IV Gastric Ulcer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BDCC0-48CF-8240-97C9-8842C35A0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62800" cy="4346575"/>
          </a:xfrm>
        </p:spPr>
        <p:txBody>
          <a:bodyPr/>
          <a:lstStyle/>
          <a:p>
            <a:r>
              <a:rPr lang="en-US" dirty="0"/>
              <a:t>Special Considerations:</a:t>
            </a:r>
          </a:p>
          <a:p>
            <a:pPr lvl="1"/>
            <a:r>
              <a:rPr lang="en-US" dirty="0"/>
              <a:t>Associated with gastric acid hyposecretion</a:t>
            </a:r>
          </a:p>
          <a:p>
            <a:pPr lvl="1"/>
            <a:r>
              <a:rPr lang="en-US" dirty="0"/>
              <a:t>Present early with dysphagia and reflux</a:t>
            </a:r>
          </a:p>
          <a:p>
            <a:pPr lvl="1"/>
            <a:r>
              <a:rPr lang="en-US" dirty="0"/>
              <a:t>Proximity to GE junction render operative management difficult and potentially dangerous</a:t>
            </a:r>
          </a:p>
          <a:p>
            <a:pPr lvl="1"/>
            <a:endParaRPr lang="en-US" dirty="0"/>
          </a:p>
          <a:p>
            <a:r>
              <a:rPr lang="en-US" dirty="0"/>
              <a:t>Treatment:</a:t>
            </a:r>
          </a:p>
          <a:p>
            <a:pPr lvl="1"/>
            <a:r>
              <a:rPr lang="en-US" dirty="0"/>
              <a:t>Subtotal gastric resection (Roux-en-Y more commonly indicated)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FF6D44-B1B9-9C4C-8939-28585092B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640" y="2039519"/>
            <a:ext cx="3208160" cy="391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33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517</Words>
  <Application>Microsoft Macintosh PowerPoint</Application>
  <PresentationFormat>Widescreen</PresentationFormat>
  <Paragraphs>111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Gastric Ulcers: Surgical Treatment</vt:lpstr>
      <vt:lpstr>Epidemiology </vt:lpstr>
      <vt:lpstr>Emergent Surgical Indications</vt:lpstr>
      <vt:lpstr>Surgical Options</vt:lpstr>
      <vt:lpstr>Elective surgery for gastric ulcers: Johnson Classification</vt:lpstr>
      <vt:lpstr>Type I Gastric Ulcer</vt:lpstr>
      <vt:lpstr>Type II Gastric Ulcers</vt:lpstr>
      <vt:lpstr>Type III Gastric Ulcers</vt:lpstr>
      <vt:lpstr>Type IV Gastric Ulcer</vt:lpstr>
      <vt:lpstr>Summary</vt:lpstr>
      <vt:lpstr>References</vt:lpstr>
      <vt:lpstr>Surgical Complications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Peptic Ulcer Disease: Surgical Treatment</dc:title>
  <dc:creator>Ayala, Alfonso E - (alfonsoa)</dc:creator>
  <cp:lastModifiedBy>Ayala, Alfonso E - (alfonsoa)</cp:lastModifiedBy>
  <cp:revision>25</cp:revision>
  <dcterms:created xsi:type="dcterms:W3CDTF">2020-02-18T03:32:23Z</dcterms:created>
  <dcterms:modified xsi:type="dcterms:W3CDTF">2020-02-18T18:54:39Z</dcterms:modified>
</cp:coreProperties>
</file>