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65" r:id="rId6"/>
    <p:sldId id="266" r:id="rId7"/>
    <p:sldId id="261" r:id="rId8"/>
    <p:sldId id="267" r:id="rId9"/>
    <p:sldId id="269" r:id="rId10"/>
    <p:sldId id="263" r:id="rId11"/>
    <p:sldId id="264" r:id="rId12"/>
    <p:sldId id="262" r:id="rId13"/>
    <p:sldId id="268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5D89DB-57B1-4AF5-8C9A-2B53BCEB22D2}" v="104" dt="2024-07-18T02:25:02.2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109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72005E-F0F9-4C6E-AED4-14A3D2C61003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3EC0B4E-942F-49A9-BC1B-25D0D5FCA0AF}">
      <dgm:prSet/>
      <dgm:spPr/>
      <dgm:t>
        <a:bodyPr/>
        <a:lstStyle/>
        <a:p>
          <a:r>
            <a:rPr lang="en-US" dirty="0"/>
            <a:t>Introduction</a:t>
          </a:r>
        </a:p>
      </dgm:t>
    </dgm:pt>
    <dgm:pt modelId="{42E3CF3A-F706-4490-94B9-64BC0FBD42B6}" type="parTrans" cxnId="{ECD27FAC-EAD4-4336-A37B-3E2C17E48EBD}">
      <dgm:prSet/>
      <dgm:spPr/>
      <dgm:t>
        <a:bodyPr/>
        <a:lstStyle/>
        <a:p>
          <a:endParaRPr lang="en-US"/>
        </a:p>
      </dgm:t>
    </dgm:pt>
    <dgm:pt modelId="{B1BA2402-C7DE-4F06-ADC9-DEE492256078}" type="sibTrans" cxnId="{ECD27FAC-EAD4-4336-A37B-3E2C17E48EBD}">
      <dgm:prSet/>
      <dgm:spPr/>
      <dgm:t>
        <a:bodyPr/>
        <a:lstStyle/>
        <a:p>
          <a:endParaRPr lang="en-US"/>
        </a:p>
      </dgm:t>
    </dgm:pt>
    <dgm:pt modelId="{901B35D2-0F7A-4CA9-932E-33594EC64E48}">
      <dgm:prSet/>
      <dgm:spPr/>
      <dgm:t>
        <a:bodyPr/>
        <a:lstStyle/>
        <a:p>
          <a:r>
            <a:rPr lang="en-US"/>
            <a:t>Epidemiology</a:t>
          </a:r>
        </a:p>
      </dgm:t>
    </dgm:pt>
    <dgm:pt modelId="{0F7C90D1-56C7-4622-A444-F4309C719E81}" type="parTrans" cxnId="{9778FC5E-3FC0-4279-9CCD-9CC61AD0252D}">
      <dgm:prSet/>
      <dgm:spPr/>
      <dgm:t>
        <a:bodyPr/>
        <a:lstStyle/>
        <a:p>
          <a:endParaRPr lang="en-US"/>
        </a:p>
      </dgm:t>
    </dgm:pt>
    <dgm:pt modelId="{A2E48129-F107-4B67-B867-C7AF20F87878}" type="sibTrans" cxnId="{9778FC5E-3FC0-4279-9CCD-9CC61AD0252D}">
      <dgm:prSet/>
      <dgm:spPr/>
      <dgm:t>
        <a:bodyPr/>
        <a:lstStyle/>
        <a:p>
          <a:endParaRPr lang="en-US"/>
        </a:p>
      </dgm:t>
    </dgm:pt>
    <dgm:pt modelId="{7EAFF3C2-730B-479A-8930-088153183F1A}">
      <dgm:prSet/>
      <dgm:spPr/>
      <dgm:t>
        <a:bodyPr/>
        <a:lstStyle/>
        <a:p>
          <a:r>
            <a:rPr lang="en-US" dirty="0"/>
            <a:t>Etiology</a:t>
          </a:r>
        </a:p>
      </dgm:t>
    </dgm:pt>
    <dgm:pt modelId="{A92F4AB7-E390-40EF-8D74-A875A18CF298}" type="parTrans" cxnId="{7E3FDE22-4ED6-42B1-99AE-DA54B3D2BF38}">
      <dgm:prSet/>
      <dgm:spPr/>
      <dgm:t>
        <a:bodyPr/>
        <a:lstStyle/>
        <a:p>
          <a:endParaRPr lang="en-US"/>
        </a:p>
      </dgm:t>
    </dgm:pt>
    <dgm:pt modelId="{CFBBAF45-612A-4C59-B534-F232F1D91BE9}" type="sibTrans" cxnId="{7E3FDE22-4ED6-42B1-99AE-DA54B3D2BF38}">
      <dgm:prSet/>
      <dgm:spPr/>
      <dgm:t>
        <a:bodyPr/>
        <a:lstStyle/>
        <a:p>
          <a:endParaRPr lang="en-US"/>
        </a:p>
      </dgm:t>
    </dgm:pt>
    <dgm:pt modelId="{6B923FC4-A3C3-4009-B1FD-29198AF0BCBD}">
      <dgm:prSet/>
      <dgm:spPr/>
      <dgm:t>
        <a:bodyPr/>
        <a:lstStyle/>
        <a:p>
          <a:r>
            <a:rPr lang="en-US"/>
            <a:t>Medical and Surgical Management</a:t>
          </a:r>
        </a:p>
      </dgm:t>
    </dgm:pt>
    <dgm:pt modelId="{82CED423-EC78-4017-A9F5-BD5389EC8D6F}" type="parTrans" cxnId="{09BC4859-3DD7-44AD-84F7-6DA57DFF57C6}">
      <dgm:prSet/>
      <dgm:spPr/>
      <dgm:t>
        <a:bodyPr/>
        <a:lstStyle/>
        <a:p>
          <a:endParaRPr lang="en-US"/>
        </a:p>
      </dgm:t>
    </dgm:pt>
    <dgm:pt modelId="{84EB4E4B-5DBD-4F73-82E2-C8454EDAFD4F}" type="sibTrans" cxnId="{09BC4859-3DD7-44AD-84F7-6DA57DFF57C6}">
      <dgm:prSet/>
      <dgm:spPr/>
      <dgm:t>
        <a:bodyPr/>
        <a:lstStyle/>
        <a:p>
          <a:endParaRPr lang="en-US"/>
        </a:p>
      </dgm:t>
    </dgm:pt>
    <dgm:pt modelId="{4B0BCF1C-4FB6-4446-B0EB-65B75670457C}">
      <dgm:prSet/>
      <dgm:spPr/>
      <dgm:t>
        <a:bodyPr/>
        <a:lstStyle/>
        <a:p>
          <a:r>
            <a:rPr lang="en-US" dirty="0"/>
            <a:t>Presentation and Work-up</a:t>
          </a:r>
        </a:p>
      </dgm:t>
    </dgm:pt>
    <dgm:pt modelId="{0A98C180-DFAE-4CE3-9F78-0D7733E27FCA}" type="parTrans" cxnId="{BF4F6FAE-FBDE-438E-A73F-C75844E49979}">
      <dgm:prSet/>
      <dgm:spPr/>
      <dgm:t>
        <a:bodyPr/>
        <a:lstStyle/>
        <a:p>
          <a:endParaRPr lang="en-US"/>
        </a:p>
      </dgm:t>
    </dgm:pt>
    <dgm:pt modelId="{961617C9-BE82-4977-B460-7D68B95E3A8A}" type="sibTrans" cxnId="{BF4F6FAE-FBDE-438E-A73F-C75844E49979}">
      <dgm:prSet/>
      <dgm:spPr/>
      <dgm:t>
        <a:bodyPr/>
        <a:lstStyle/>
        <a:p>
          <a:endParaRPr lang="en-US"/>
        </a:p>
      </dgm:t>
    </dgm:pt>
    <dgm:pt modelId="{7A784865-23E5-442D-AE4E-C98F275EEF36}">
      <dgm:prSet/>
      <dgm:spPr/>
      <dgm:t>
        <a:bodyPr/>
        <a:lstStyle/>
        <a:p>
          <a:r>
            <a:rPr lang="en-US" dirty="0"/>
            <a:t>Histology</a:t>
          </a:r>
        </a:p>
      </dgm:t>
    </dgm:pt>
    <dgm:pt modelId="{46749934-041E-4B7F-B5E5-F4ED8A6913FB}" type="parTrans" cxnId="{0EE966D3-2031-46E7-A1DD-ED52A55BFE52}">
      <dgm:prSet/>
      <dgm:spPr/>
      <dgm:t>
        <a:bodyPr/>
        <a:lstStyle/>
        <a:p>
          <a:endParaRPr lang="en-US"/>
        </a:p>
      </dgm:t>
    </dgm:pt>
    <dgm:pt modelId="{F089C6D4-38ED-4CA4-A6CC-06EEB2C78C8F}" type="sibTrans" cxnId="{0EE966D3-2031-46E7-A1DD-ED52A55BFE52}">
      <dgm:prSet/>
      <dgm:spPr/>
      <dgm:t>
        <a:bodyPr/>
        <a:lstStyle/>
        <a:p>
          <a:endParaRPr lang="en-US"/>
        </a:p>
      </dgm:t>
    </dgm:pt>
    <dgm:pt modelId="{D7BE7188-338E-404D-BD03-C9355366E5CB}" type="pres">
      <dgm:prSet presAssocID="{1272005E-F0F9-4C6E-AED4-14A3D2C61003}" presName="vert0" presStyleCnt="0">
        <dgm:presLayoutVars>
          <dgm:dir/>
          <dgm:animOne val="branch"/>
          <dgm:animLvl val="lvl"/>
        </dgm:presLayoutVars>
      </dgm:prSet>
      <dgm:spPr/>
    </dgm:pt>
    <dgm:pt modelId="{4806AF6F-15A4-4A5D-8CC1-459095DD5094}" type="pres">
      <dgm:prSet presAssocID="{43EC0B4E-942F-49A9-BC1B-25D0D5FCA0AF}" presName="thickLine" presStyleLbl="alignNode1" presStyleIdx="0" presStyleCnt="6"/>
      <dgm:spPr/>
    </dgm:pt>
    <dgm:pt modelId="{D92DADD4-D417-463D-95C8-78257BCCFCC5}" type="pres">
      <dgm:prSet presAssocID="{43EC0B4E-942F-49A9-BC1B-25D0D5FCA0AF}" presName="horz1" presStyleCnt="0"/>
      <dgm:spPr/>
    </dgm:pt>
    <dgm:pt modelId="{7A03FBA0-9BA1-473A-BD41-B026E4062A25}" type="pres">
      <dgm:prSet presAssocID="{43EC0B4E-942F-49A9-BC1B-25D0D5FCA0AF}" presName="tx1" presStyleLbl="revTx" presStyleIdx="0" presStyleCnt="6"/>
      <dgm:spPr/>
    </dgm:pt>
    <dgm:pt modelId="{B8179740-EBD4-442A-A3C8-DC21189B70CF}" type="pres">
      <dgm:prSet presAssocID="{43EC0B4E-942F-49A9-BC1B-25D0D5FCA0AF}" presName="vert1" presStyleCnt="0"/>
      <dgm:spPr/>
    </dgm:pt>
    <dgm:pt modelId="{808A0B40-8C1D-483B-9F09-AD5BBAD9351D}" type="pres">
      <dgm:prSet presAssocID="{901B35D2-0F7A-4CA9-932E-33594EC64E48}" presName="thickLine" presStyleLbl="alignNode1" presStyleIdx="1" presStyleCnt="6"/>
      <dgm:spPr/>
    </dgm:pt>
    <dgm:pt modelId="{6A4B2949-E770-4F2C-B35F-F4CCF6A12802}" type="pres">
      <dgm:prSet presAssocID="{901B35D2-0F7A-4CA9-932E-33594EC64E48}" presName="horz1" presStyleCnt="0"/>
      <dgm:spPr/>
    </dgm:pt>
    <dgm:pt modelId="{9BBC012C-3C12-43FD-A7C8-EA221936015C}" type="pres">
      <dgm:prSet presAssocID="{901B35D2-0F7A-4CA9-932E-33594EC64E48}" presName="tx1" presStyleLbl="revTx" presStyleIdx="1" presStyleCnt="6"/>
      <dgm:spPr/>
    </dgm:pt>
    <dgm:pt modelId="{3B6EC917-57A0-431D-AAEF-5BB7B0B599C1}" type="pres">
      <dgm:prSet presAssocID="{901B35D2-0F7A-4CA9-932E-33594EC64E48}" presName="vert1" presStyleCnt="0"/>
      <dgm:spPr/>
    </dgm:pt>
    <dgm:pt modelId="{92BA0D75-520E-4814-AE3D-852158B4B888}" type="pres">
      <dgm:prSet presAssocID="{7EAFF3C2-730B-479A-8930-088153183F1A}" presName="thickLine" presStyleLbl="alignNode1" presStyleIdx="2" presStyleCnt="6"/>
      <dgm:spPr/>
    </dgm:pt>
    <dgm:pt modelId="{0F68B5F2-AA42-4ACB-BE24-B14C7F7BCF4F}" type="pres">
      <dgm:prSet presAssocID="{7EAFF3C2-730B-479A-8930-088153183F1A}" presName="horz1" presStyleCnt="0"/>
      <dgm:spPr/>
    </dgm:pt>
    <dgm:pt modelId="{17263157-8A9E-43AC-88BF-02D0A91D03F3}" type="pres">
      <dgm:prSet presAssocID="{7EAFF3C2-730B-479A-8930-088153183F1A}" presName="tx1" presStyleLbl="revTx" presStyleIdx="2" presStyleCnt="6"/>
      <dgm:spPr/>
    </dgm:pt>
    <dgm:pt modelId="{D3218064-09AB-44FA-B109-C81F4ACE07F0}" type="pres">
      <dgm:prSet presAssocID="{7EAFF3C2-730B-479A-8930-088153183F1A}" presName="vert1" presStyleCnt="0"/>
      <dgm:spPr/>
    </dgm:pt>
    <dgm:pt modelId="{4981DA76-621C-4AA6-AF48-2180DFF20215}" type="pres">
      <dgm:prSet presAssocID="{4B0BCF1C-4FB6-4446-B0EB-65B75670457C}" presName="thickLine" presStyleLbl="alignNode1" presStyleIdx="3" presStyleCnt="6"/>
      <dgm:spPr/>
    </dgm:pt>
    <dgm:pt modelId="{42367849-8323-4A24-9854-2123B153CC8B}" type="pres">
      <dgm:prSet presAssocID="{4B0BCF1C-4FB6-4446-B0EB-65B75670457C}" presName="horz1" presStyleCnt="0"/>
      <dgm:spPr/>
    </dgm:pt>
    <dgm:pt modelId="{239CE859-BFE2-430D-A251-2084373CFB10}" type="pres">
      <dgm:prSet presAssocID="{4B0BCF1C-4FB6-4446-B0EB-65B75670457C}" presName="tx1" presStyleLbl="revTx" presStyleIdx="3" presStyleCnt="6"/>
      <dgm:spPr/>
    </dgm:pt>
    <dgm:pt modelId="{BC7C3F73-254F-4135-A94F-01CB5C7FDB81}" type="pres">
      <dgm:prSet presAssocID="{4B0BCF1C-4FB6-4446-B0EB-65B75670457C}" presName="vert1" presStyleCnt="0"/>
      <dgm:spPr/>
    </dgm:pt>
    <dgm:pt modelId="{76C9E0E9-296B-4892-AED4-F1D8F0E116BE}" type="pres">
      <dgm:prSet presAssocID="{7A784865-23E5-442D-AE4E-C98F275EEF36}" presName="thickLine" presStyleLbl="alignNode1" presStyleIdx="4" presStyleCnt="6"/>
      <dgm:spPr/>
    </dgm:pt>
    <dgm:pt modelId="{31399557-C299-44BF-9085-A6FB43BAB790}" type="pres">
      <dgm:prSet presAssocID="{7A784865-23E5-442D-AE4E-C98F275EEF36}" presName="horz1" presStyleCnt="0"/>
      <dgm:spPr/>
    </dgm:pt>
    <dgm:pt modelId="{A6CF88DC-5C62-4B15-A6DB-88B3DD39AA57}" type="pres">
      <dgm:prSet presAssocID="{7A784865-23E5-442D-AE4E-C98F275EEF36}" presName="tx1" presStyleLbl="revTx" presStyleIdx="4" presStyleCnt="6"/>
      <dgm:spPr/>
    </dgm:pt>
    <dgm:pt modelId="{1C5CDEBB-9B2E-4B27-878A-C5A96A2AB910}" type="pres">
      <dgm:prSet presAssocID="{7A784865-23E5-442D-AE4E-C98F275EEF36}" presName="vert1" presStyleCnt="0"/>
      <dgm:spPr/>
    </dgm:pt>
    <dgm:pt modelId="{6324B926-4F9F-4A11-A243-A708AAA7F270}" type="pres">
      <dgm:prSet presAssocID="{6B923FC4-A3C3-4009-B1FD-29198AF0BCBD}" presName="thickLine" presStyleLbl="alignNode1" presStyleIdx="5" presStyleCnt="6"/>
      <dgm:spPr/>
    </dgm:pt>
    <dgm:pt modelId="{C2A40FAA-9F4E-4DA0-9BB7-B966E7F37001}" type="pres">
      <dgm:prSet presAssocID="{6B923FC4-A3C3-4009-B1FD-29198AF0BCBD}" presName="horz1" presStyleCnt="0"/>
      <dgm:spPr/>
    </dgm:pt>
    <dgm:pt modelId="{EED177E6-1C4E-49C1-8B9F-7BD21F81F848}" type="pres">
      <dgm:prSet presAssocID="{6B923FC4-A3C3-4009-B1FD-29198AF0BCBD}" presName="tx1" presStyleLbl="revTx" presStyleIdx="5" presStyleCnt="6"/>
      <dgm:spPr/>
    </dgm:pt>
    <dgm:pt modelId="{39514FDA-B0C0-468F-BA9C-BC962BDC8836}" type="pres">
      <dgm:prSet presAssocID="{6B923FC4-A3C3-4009-B1FD-29198AF0BCBD}" presName="vert1" presStyleCnt="0"/>
      <dgm:spPr/>
    </dgm:pt>
  </dgm:ptLst>
  <dgm:cxnLst>
    <dgm:cxn modelId="{CE808309-1E60-489D-8951-0B9FDA493090}" type="presOf" srcId="{7A784865-23E5-442D-AE4E-C98F275EEF36}" destId="{A6CF88DC-5C62-4B15-A6DB-88B3DD39AA57}" srcOrd="0" destOrd="0" presId="urn:microsoft.com/office/officeart/2008/layout/LinedList"/>
    <dgm:cxn modelId="{3096681D-C3B8-45E8-8F6F-F5DCCF722C33}" type="presOf" srcId="{901B35D2-0F7A-4CA9-932E-33594EC64E48}" destId="{9BBC012C-3C12-43FD-A7C8-EA221936015C}" srcOrd="0" destOrd="0" presId="urn:microsoft.com/office/officeart/2008/layout/LinedList"/>
    <dgm:cxn modelId="{7E3FDE22-4ED6-42B1-99AE-DA54B3D2BF38}" srcId="{1272005E-F0F9-4C6E-AED4-14A3D2C61003}" destId="{7EAFF3C2-730B-479A-8930-088153183F1A}" srcOrd="2" destOrd="0" parTransId="{A92F4AB7-E390-40EF-8D74-A875A18CF298}" sibTransId="{CFBBAF45-612A-4C59-B534-F232F1D91BE9}"/>
    <dgm:cxn modelId="{6F02D032-E1B7-47E1-AE22-A1033FD84922}" type="presOf" srcId="{43EC0B4E-942F-49A9-BC1B-25D0D5FCA0AF}" destId="{7A03FBA0-9BA1-473A-BD41-B026E4062A25}" srcOrd="0" destOrd="0" presId="urn:microsoft.com/office/officeart/2008/layout/LinedList"/>
    <dgm:cxn modelId="{336B435C-0738-48CA-A161-401C8DF100CB}" type="presOf" srcId="{1272005E-F0F9-4C6E-AED4-14A3D2C61003}" destId="{D7BE7188-338E-404D-BD03-C9355366E5CB}" srcOrd="0" destOrd="0" presId="urn:microsoft.com/office/officeart/2008/layout/LinedList"/>
    <dgm:cxn modelId="{9778FC5E-3FC0-4279-9CCD-9CC61AD0252D}" srcId="{1272005E-F0F9-4C6E-AED4-14A3D2C61003}" destId="{901B35D2-0F7A-4CA9-932E-33594EC64E48}" srcOrd="1" destOrd="0" parTransId="{0F7C90D1-56C7-4622-A444-F4309C719E81}" sibTransId="{A2E48129-F107-4B67-B867-C7AF20F87878}"/>
    <dgm:cxn modelId="{09BC4859-3DD7-44AD-84F7-6DA57DFF57C6}" srcId="{1272005E-F0F9-4C6E-AED4-14A3D2C61003}" destId="{6B923FC4-A3C3-4009-B1FD-29198AF0BCBD}" srcOrd="5" destOrd="0" parTransId="{82CED423-EC78-4017-A9F5-BD5389EC8D6F}" sibTransId="{84EB4E4B-5DBD-4F73-82E2-C8454EDAFD4F}"/>
    <dgm:cxn modelId="{ECD27FAC-EAD4-4336-A37B-3E2C17E48EBD}" srcId="{1272005E-F0F9-4C6E-AED4-14A3D2C61003}" destId="{43EC0B4E-942F-49A9-BC1B-25D0D5FCA0AF}" srcOrd="0" destOrd="0" parTransId="{42E3CF3A-F706-4490-94B9-64BC0FBD42B6}" sibTransId="{B1BA2402-C7DE-4F06-ADC9-DEE492256078}"/>
    <dgm:cxn modelId="{BF4F6FAE-FBDE-438E-A73F-C75844E49979}" srcId="{1272005E-F0F9-4C6E-AED4-14A3D2C61003}" destId="{4B0BCF1C-4FB6-4446-B0EB-65B75670457C}" srcOrd="3" destOrd="0" parTransId="{0A98C180-DFAE-4CE3-9F78-0D7733E27FCA}" sibTransId="{961617C9-BE82-4977-B460-7D68B95E3A8A}"/>
    <dgm:cxn modelId="{A1C44EBB-9178-48A9-A9CA-4D68ED9AE88C}" type="presOf" srcId="{6B923FC4-A3C3-4009-B1FD-29198AF0BCBD}" destId="{EED177E6-1C4E-49C1-8B9F-7BD21F81F848}" srcOrd="0" destOrd="0" presId="urn:microsoft.com/office/officeart/2008/layout/LinedList"/>
    <dgm:cxn modelId="{0EE966D3-2031-46E7-A1DD-ED52A55BFE52}" srcId="{1272005E-F0F9-4C6E-AED4-14A3D2C61003}" destId="{7A784865-23E5-442D-AE4E-C98F275EEF36}" srcOrd="4" destOrd="0" parTransId="{46749934-041E-4B7F-B5E5-F4ED8A6913FB}" sibTransId="{F089C6D4-38ED-4CA4-A6CC-06EEB2C78C8F}"/>
    <dgm:cxn modelId="{5F91C1DC-B977-4108-A075-A4F7BA3928D0}" type="presOf" srcId="{4B0BCF1C-4FB6-4446-B0EB-65B75670457C}" destId="{239CE859-BFE2-430D-A251-2084373CFB10}" srcOrd="0" destOrd="0" presId="urn:microsoft.com/office/officeart/2008/layout/LinedList"/>
    <dgm:cxn modelId="{838201FC-D921-4CDD-8720-058C1C1C63FD}" type="presOf" srcId="{7EAFF3C2-730B-479A-8930-088153183F1A}" destId="{17263157-8A9E-43AC-88BF-02D0A91D03F3}" srcOrd="0" destOrd="0" presId="urn:microsoft.com/office/officeart/2008/layout/LinedList"/>
    <dgm:cxn modelId="{E042AE5A-F09A-43F0-A5E1-B5A5EFFB0FDE}" type="presParOf" srcId="{D7BE7188-338E-404D-BD03-C9355366E5CB}" destId="{4806AF6F-15A4-4A5D-8CC1-459095DD5094}" srcOrd="0" destOrd="0" presId="urn:microsoft.com/office/officeart/2008/layout/LinedList"/>
    <dgm:cxn modelId="{CC91097B-3F5B-481E-B4B7-3BE14ED7DC09}" type="presParOf" srcId="{D7BE7188-338E-404D-BD03-C9355366E5CB}" destId="{D92DADD4-D417-463D-95C8-78257BCCFCC5}" srcOrd="1" destOrd="0" presId="urn:microsoft.com/office/officeart/2008/layout/LinedList"/>
    <dgm:cxn modelId="{2862BDB7-78E5-4962-9B39-CCC3CFAB8CE3}" type="presParOf" srcId="{D92DADD4-D417-463D-95C8-78257BCCFCC5}" destId="{7A03FBA0-9BA1-473A-BD41-B026E4062A25}" srcOrd="0" destOrd="0" presId="urn:microsoft.com/office/officeart/2008/layout/LinedList"/>
    <dgm:cxn modelId="{87EBAAB6-8125-49AE-9AB0-4BEED6D3461C}" type="presParOf" srcId="{D92DADD4-D417-463D-95C8-78257BCCFCC5}" destId="{B8179740-EBD4-442A-A3C8-DC21189B70CF}" srcOrd="1" destOrd="0" presId="urn:microsoft.com/office/officeart/2008/layout/LinedList"/>
    <dgm:cxn modelId="{54A42F44-8C3A-4E07-9B89-6803AC8541B1}" type="presParOf" srcId="{D7BE7188-338E-404D-BD03-C9355366E5CB}" destId="{808A0B40-8C1D-483B-9F09-AD5BBAD9351D}" srcOrd="2" destOrd="0" presId="urn:microsoft.com/office/officeart/2008/layout/LinedList"/>
    <dgm:cxn modelId="{2575E1F6-6A41-4FFE-9657-94E497369BF2}" type="presParOf" srcId="{D7BE7188-338E-404D-BD03-C9355366E5CB}" destId="{6A4B2949-E770-4F2C-B35F-F4CCF6A12802}" srcOrd="3" destOrd="0" presId="urn:microsoft.com/office/officeart/2008/layout/LinedList"/>
    <dgm:cxn modelId="{4F300A47-5B4D-4CD3-8BDE-442DB315A3A4}" type="presParOf" srcId="{6A4B2949-E770-4F2C-B35F-F4CCF6A12802}" destId="{9BBC012C-3C12-43FD-A7C8-EA221936015C}" srcOrd="0" destOrd="0" presId="urn:microsoft.com/office/officeart/2008/layout/LinedList"/>
    <dgm:cxn modelId="{325BB77A-635E-4CE9-A2FA-9B9E3C95A072}" type="presParOf" srcId="{6A4B2949-E770-4F2C-B35F-F4CCF6A12802}" destId="{3B6EC917-57A0-431D-AAEF-5BB7B0B599C1}" srcOrd="1" destOrd="0" presId="urn:microsoft.com/office/officeart/2008/layout/LinedList"/>
    <dgm:cxn modelId="{CAAF2CBA-76D5-4F46-94F5-CCD160DA4033}" type="presParOf" srcId="{D7BE7188-338E-404D-BD03-C9355366E5CB}" destId="{92BA0D75-520E-4814-AE3D-852158B4B888}" srcOrd="4" destOrd="0" presId="urn:microsoft.com/office/officeart/2008/layout/LinedList"/>
    <dgm:cxn modelId="{0E525365-109A-4010-B447-F2D78AA1E3C5}" type="presParOf" srcId="{D7BE7188-338E-404D-BD03-C9355366E5CB}" destId="{0F68B5F2-AA42-4ACB-BE24-B14C7F7BCF4F}" srcOrd="5" destOrd="0" presId="urn:microsoft.com/office/officeart/2008/layout/LinedList"/>
    <dgm:cxn modelId="{81A55E46-5484-4401-A1EE-D9633A1C2D7E}" type="presParOf" srcId="{0F68B5F2-AA42-4ACB-BE24-B14C7F7BCF4F}" destId="{17263157-8A9E-43AC-88BF-02D0A91D03F3}" srcOrd="0" destOrd="0" presId="urn:microsoft.com/office/officeart/2008/layout/LinedList"/>
    <dgm:cxn modelId="{B31FD8B0-9D30-4A97-935F-052907C089E1}" type="presParOf" srcId="{0F68B5F2-AA42-4ACB-BE24-B14C7F7BCF4F}" destId="{D3218064-09AB-44FA-B109-C81F4ACE07F0}" srcOrd="1" destOrd="0" presId="urn:microsoft.com/office/officeart/2008/layout/LinedList"/>
    <dgm:cxn modelId="{CBCBBCBD-FD20-4A46-A79C-3F84BD57BA76}" type="presParOf" srcId="{D7BE7188-338E-404D-BD03-C9355366E5CB}" destId="{4981DA76-621C-4AA6-AF48-2180DFF20215}" srcOrd="6" destOrd="0" presId="urn:microsoft.com/office/officeart/2008/layout/LinedList"/>
    <dgm:cxn modelId="{2F9B5C8F-7DDD-49C0-9C16-52CB0AFBFAC4}" type="presParOf" srcId="{D7BE7188-338E-404D-BD03-C9355366E5CB}" destId="{42367849-8323-4A24-9854-2123B153CC8B}" srcOrd="7" destOrd="0" presId="urn:microsoft.com/office/officeart/2008/layout/LinedList"/>
    <dgm:cxn modelId="{B45A7AF3-BE66-4D07-8633-3AE941D5AB2B}" type="presParOf" srcId="{42367849-8323-4A24-9854-2123B153CC8B}" destId="{239CE859-BFE2-430D-A251-2084373CFB10}" srcOrd="0" destOrd="0" presId="urn:microsoft.com/office/officeart/2008/layout/LinedList"/>
    <dgm:cxn modelId="{4FCA04C0-2548-4E75-B2E5-D4EB06E68A59}" type="presParOf" srcId="{42367849-8323-4A24-9854-2123B153CC8B}" destId="{BC7C3F73-254F-4135-A94F-01CB5C7FDB81}" srcOrd="1" destOrd="0" presId="urn:microsoft.com/office/officeart/2008/layout/LinedList"/>
    <dgm:cxn modelId="{E2CFC451-050E-4850-BCA8-D88DFAE809F5}" type="presParOf" srcId="{D7BE7188-338E-404D-BD03-C9355366E5CB}" destId="{76C9E0E9-296B-4892-AED4-F1D8F0E116BE}" srcOrd="8" destOrd="0" presId="urn:microsoft.com/office/officeart/2008/layout/LinedList"/>
    <dgm:cxn modelId="{ACEBB559-583C-4FBB-8F01-2FCD459D7F43}" type="presParOf" srcId="{D7BE7188-338E-404D-BD03-C9355366E5CB}" destId="{31399557-C299-44BF-9085-A6FB43BAB790}" srcOrd="9" destOrd="0" presId="urn:microsoft.com/office/officeart/2008/layout/LinedList"/>
    <dgm:cxn modelId="{EDE743C1-BA11-4E1D-8E2B-015D3E144EE2}" type="presParOf" srcId="{31399557-C299-44BF-9085-A6FB43BAB790}" destId="{A6CF88DC-5C62-4B15-A6DB-88B3DD39AA57}" srcOrd="0" destOrd="0" presId="urn:microsoft.com/office/officeart/2008/layout/LinedList"/>
    <dgm:cxn modelId="{D6092E7E-4B43-472F-99F9-B78D6023AE03}" type="presParOf" srcId="{31399557-C299-44BF-9085-A6FB43BAB790}" destId="{1C5CDEBB-9B2E-4B27-878A-C5A96A2AB910}" srcOrd="1" destOrd="0" presId="urn:microsoft.com/office/officeart/2008/layout/LinedList"/>
    <dgm:cxn modelId="{8AF6E757-FCB3-4B6E-AC2B-3FCAF9B7BD04}" type="presParOf" srcId="{D7BE7188-338E-404D-BD03-C9355366E5CB}" destId="{6324B926-4F9F-4A11-A243-A708AAA7F270}" srcOrd="10" destOrd="0" presId="urn:microsoft.com/office/officeart/2008/layout/LinedList"/>
    <dgm:cxn modelId="{EB123D2C-6FD8-42CE-B472-602CFF30C405}" type="presParOf" srcId="{D7BE7188-338E-404D-BD03-C9355366E5CB}" destId="{C2A40FAA-9F4E-4DA0-9BB7-B966E7F37001}" srcOrd="11" destOrd="0" presId="urn:microsoft.com/office/officeart/2008/layout/LinedList"/>
    <dgm:cxn modelId="{6A572C4E-EE1D-4B76-BC49-43ABDE168AE1}" type="presParOf" srcId="{C2A40FAA-9F4E-4DA0-9BB7-B966E7F37001}" destId="{EED177E6-1C4E-49C1-8B9F-7BD21F81F848}" srcOrd="0" destOrd="0" presId="urn:microsoft.com/office/officeart/2008/layout/LinedList"/>
    <dgm:cxn modelId="{17B39C71-2B74-4EAF-AA5D-24253803EF49}" type="presParOf" srcId="{C2A40FAA-9F4E-4DA0-9BB7-B966E7F37001}" destId="{39514FDA-B0C0-468F-BA9C-BC962BDC883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969510-0192-467A-9E71-A83303E7B479}" type="doc">
      <dgm:prSet loTypeId="urn:microsoft.com/office/officeart/2005/8/layout/list1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045F097-8EC6-4634-A470-5CF95E690684}">
      <dgm:prSet/>
      <dgm:spPr/>
      <dgm:t>
        <a:bodyPr/>
        <a:lstStyle/>
        <a:p>
          <a:r>
            <a:rPr lang="en-US"/>
            <a:t>Liver Transplantation</a:t>
          </a:r>
        </a:p>
      </dgm:t>
    </dgm:pt>
    <dgm:pt modelId="{64AEFF1D-88C4-4AC8-8B72-A524E4CD3FF6}" type="parTrans" cxnId="{F0F06641-6273-44A1-B898-F36D0C84C58F}">
      <dgm:prSet/>
      <dgm:spPr/>
      <dgm:t>
        <a:bodyPr/>
        <a:lstStyle/>
        <a:p>
          <a:endParaRPr lang="en-US"/>
        </a:p>
      </dgm:t>
    </dgm:pt>
    <dgm:pt modelId="{F0A31EC4-9DD5-4958-BF9A-838ED030367B}" type="sibTrans" cxnId="{F0F06641-6273-44A1-B898-F36D0C84C58F}">
      <dgm:prSet/>
      <dgm:spPr/>
      <dgm:t>
        <a:bodyPr/>
        <a:lstStyle/>
        <a:p>
          <a:endParaRPr lang="en-US"/>
        </a:p>
      </dgm:t>
    </dgm:pt>
    <dgm:pt modelId="{4276498D-37C9-407A-ACF3-A42A28A3BD3A}">
      <dgm:prSet/>
      <dgm:spPr/>
      <dgm:t>
        <a:bodyPr/>
        <a:lstStyle/>
        <a:p>
          <a:r>
            <a:rPr lang="en-US"/>
            <a:t>Treatment of choice for patients with advanced liver disease due to PSC</a:t>
          </a:r>
        </a:p>
      </dgm:t>
    </dgm:pt>
    <dgm:pt modelId="{C895D412-3017-4CFD-880D-35E1576AD62A}" type="parTrans" cxnId="{60B77227-5C3A-4A0A-8A39-917DAC6BEB6D}">
      <dgm:prSet/>
      <dgm:spPr/>
      <dgm:t>
        <a:bodyPr/>
        <a:lstStyle/>
        <a:p>
          <a:endParaRPr lang="en-US"/>
        </a:p>
      </dgm:t>
    </dgm:pt>
    <dgm:pt modelId="{6F39C49D-DAE2-4A0B-A8D6-AE0EC2CEE295}" type="sibTrans" cxnId="{60B77227-5C3A-4A0A-8A39-917DAC6BEB6D}">
      <dgm:prSet/>
      <dgm:spPr/>
      <dgm:t>
        <a:bodyPr/>
        <a:lstStyle/>
        <a:p>
          <a:endParaRPr lang="en-US"/>
        </a:p>
      </dgm:t>
    </dgm:pt>
    <dgm:pt modelId="{F2870990-818A-4C02-89AB-FD975CA40169}">
      <dgm:prSet/>
      <dgm:spPr/>
      <dgm:t>
        <a:bodyPr/>
        <a:lstStyle/>
        <a:p>
          <a:r>
            <a:rPr lang="en-US"/>
            <a:t>Patients should be referred once Model for End-stage Liver Disease (MELD) score is 15 or greater</a:t>
          </a:r>
        </a:p>
      </dgm:t>
    </dgm:pt>
    <dgm:pt modelId="{2006FF58-0F7D-4626-AABC-FA88C06FDFBB}" type="parTrans" cxnId="{34CD44FC-37AE-4573-94F3-47CB7775A13E}">
      <dgm:prSet/>
      <dgm:spPr/>
      <dgm:t>
        <a:bodyPr/>
        <a:lstStyle/>
        <a:p>
          <a:endParaRPr lang="en-US"/>
        </a:p>
      </dgm:t>
    </dgm:pt>
    <dgm:pt modelId="{A9F2F825-DB9C-4F28-8D89-4E3AEE787DD0}" type="sibTrans" cxnId="{34CD44FC-37AE-4573-94F3-47CB7775A13E}">
      <dgm:prSet/>
      <dgm:spPr/>
      <dgm:t>
        <a:bodyPr/>
        <a:lstStyle/>
        <a:p>
          <a:endParaRPr lang="en-US"/>
        </a:p>
      </dgm:t>
    </dgm:pt>
    <dgm:pt modelId="{063DA7B0-298C-4BA2-A354-AACE83CAB7EB}">
      <dgm:prSet/>
      <dgm:spPr/>
      <dgm:t>
        <a:bodyPr/>
        <a:lstStyle/>
        <a:p>
          <a:r>
            <a:rPr lang="en-US"/>
            <a:t>5-year survival rates after transplantation are as high as 85%</a:t>
          </a:r>
        </a:p>
      </dgm:t>
    </dgm:pt>
    <dgm:pt modelId="{4DBBDE2F-1F91-468E-9409-35191B9A506F}" type="parTrans" cxnId="{473776F4-725C-4B0E-AB65-D3B2E98AB1B4}">
      <dgm:prSet/>
      <dgm:spPr/>
      <dgm:t>
        <a:bodyPr/>
        <a:lstStyle/>
        <a:p>
          <a:endParaRPr lang="en-US"/>
        </a:p>
      </dgm:t>
    </dgm:pt>
    <dgm:pt modelId="{2E39D60E-7613-4B63-85D7-AFBEDE075CC0}" type="sibTrans" cxnId="{473776F4-725C-4B0E-AB65-D3B2E98AB1B4}">
      <dgm:prSet/>
      <dgm:spPr/>
      <dgm:t>
        <a:bodyPr/>
        <a:lstStyle/>
        <a:p>
          <a:endParaRPr lang="en-US"/>
        </a:p>
      </dgm:t>
    </dgm:pt>
    <dgm:pt modelId="{A64921EF-3BB3-4B8C-9A04-682F6CF3B69D}">
      <dgm:prSet/>
      <dgm:spPr/>
      <dgm:t>
        <a:bodyPr/>
        <a:lstStyle/>
        <a:p>
          <a:r>
            <a:rPr lang="en-US"/>
            <a:t>Average life expectancy in patients with PSC without liver transplantation is 15-20 years after diagnosis</a:t>
          </a:r>
        </a:p>
      </dgm:t>
    </dgm:pt>
    <dgm:pt modelId="{6A6753C6-4E7A-4E7C-81E8-DF93C8EC0689}" type="parTrans" cxnId="{687CA6C8-4518-433A-B692-DFA302F87BCC}">
      <dgm:prSet/>
      <dgm:spPr/>
      <dgm:t>
        <a:bodyPr/>
        <a:lstStyle/>
        <a:p>
          <a:endParaRPr lang="en-US"/>
        </a:p>
      </dgm:t>
    </dgm:pt>
    <dgm:pt modelId="{CEBE82E9-A0F8-4F3B-9657-FCE1140592ED}" type="sibTrans" cxnId="{687CA6C8-4518-433A-B692-DFA302F87BCC}">
      <dgm:prSet/>
      <dgm:spPr/>
      <dgm:t>
        <a:bodyPr/>
        <a:lstStyle/>
        <a:p>
          <a:endParaRPr lang="en-US"/>
        </a:p>
      </dgm:t>
    </dgm:pt>
    <dgm:pt modelId="{8A4540E5-6E5F-4063-9402-D9A11F2500A1}">
      <dgm:prSet/>
      <dgm:spPr/>
      <dgm:t>
        <a:bodyPr/>
        <a:lstStyle/>
        <a:p>
          <a:r>
            <a:rPr lang="en-US"/>
            <a:t>Proctocolectomy</a:t>
          </a:r>
        </a:p>
      </dgm:t>
    </dgm:pt>
    <dgm:pt modelId="{BE44B5C5-661C-4CB9-98D4-E16FDFDB6AFC}" type="parTrans" cxnId="{CC70B6F5-D288-4E96-842D-48F30B570630}">
      <dgm:prSet/>
      <dgm:spPr/>
      <dgm:t>
        <a:bodyPr/>
        <a:lstStyle/>
        <a:p>
          <a:endParaRPr lang="en-US"/>
        </a:p>
      </dgm:t>
    </dgm:pt>
    <dgm:pt modelId="{CDB9510B-4921-4AA4-AE94-86F99768DBD6}" type="sibTrans" cxnId="{CC70B6F5-D288-4E96-842D-48F30B570630}">
      <dgm:prSet/>
      <dgm:spPr/>
      <dgm:t>
        <a:bodyPr/>
        <a:lstStyle/>
        <a:p>
          <a:endParaRPr lang="en-US"/>
        </a:p>
      </dgm:t>
    </dgm:pt>
    <dgm:pt modelId="{588BE91E-3195-48DA-8CED-44FCF385AE60}">
      <dgm:prSet/>
      <dgm:spPr/>
      <dgm:t>
        <a:bodyPr/>
        <a:lstStyle/>
        <a:p>
          <a:r>
            <a:rPr lang="en-US"/>
            <a:t>Retrospective study found that in patients with both PSC and chronic UC, there was no improvement in biochemical tests, hepatic histology, or survival</a:t>
          </a:r>
        </a:p>
      </dgm:t>
    </dgm:pt>
    <dgm:pt modelId="{DC4A7A2E-D5B8-4A0E-9FF8-5FB28CB51E47}" type="parTrans" cxnId="{40CC0090-F142-4517-83F7-8B6A358AE154}">
      <dgm:prSet/>
      <dgm:spPr/>
      <dgm:t>
        <a:bodyPr/>
        <a:lstStyle/>
        <a:p>
          <a:endParaRPr lang="en-US"/>
        </a:p>
      </dgm:t>
    </dgm:pt>
    <dgm:pt modelId="{564C389A-64EA-403F-A1EB-BE9CED7F0B77}" type="sibTrans" cxnId="{40CC0090-F142-4517-83F7-8B6A358AE154}">
      <dgm:prSet/>
      <dgm:spPr/>
      <dgm:t>
        <a:bodyPr/>
        <a:lstStyle/>
        <a:p>
          <a:endParaRPr lang="en-US"/>
        </a:p>
      </dgm:t>
    </dgm:pt>
    <dgm:pt modelId="{A4DC2493-0616-47D6-B9DC-2597251C7788}">
      <dgm:prSet/>
      <dgm:spPr/>
      <dgm:t>
        <a:bodyPr/>
        <a:lstStyle/>
        <a:p>
          <a:r>
            <a:rPr lang="en-US"/>
            <a:t>Should be performed only for the colitis</a:t>
          </a:r>
        </a:p>
      </dgm:t>
    </dgm:pt>
    <dgm:pt modelId="{60AE0B9C-2AEA-4032-917B-D857336599CF}" type="parTrans" cxnId="{60B0E963-7D63-4908-A2E7-33D2C8956307}">
      <dgm:prSet/>
      <dgm:spPr/>
      <dgm:t>
        <a:bodyPr/>
        <a:lstStyle/>
        <a:p>
          <a:endParaRPr lang="en-US"/>
        </a:p>
      </dgm:t>
    </dgm:pt>
    <dgm:pt modelId="{7E980A1C-C29E-4F89-B4D6-8057E7CBD949}" type="sibTrans" cxnId="{60B0E963-7D63-4908-A2E7-33D2C8956307}">
      <dgm:prSet/>
      <dgm:spPr/>
      <dgm:t>
        <a:bodyPr/>
        <a:lstStyle/>
        <a:p>
          <a:endParaRPr lang="en-US"/>
        </a:p>
      </dgm:t>
    </dgm:pt>
    <dgm:pt modelId="{556F802A-19BF-4762-9D6A-0DB0E92BB8BE}">
      <dgm:prSet/>
      <dgm:spPr/>
      <dgm:t>
        <a:bodyPr/>
        <a:lstStyle/>
        <a:p>
          <a:r>
            <a:rPr lang="en-US"/>
            <a:t>Biliary reconstruction</a:t>
          </a:r>
        </a:p>
      </dgm:t>
    </dgm:pt>
    <dgm:pt modelId="{7ACD2E0E-ED4E-4648-958B-348E38C161DA}" type="parTrans" cxnId="{28BB421C-294B-40D5-B0DB-BFFF22F5614A}">
      <dgm:prSet/>
      <dgm:spPr/>
      <dgm:t>
        <a:bodyPr/>
        <a:lstStyle/>
        <a:p>
          <a:endParaRPr lang="en-US"/>
        </a:p>
      </dgm:t>
    </dgm:pt>
    <dgm:pt modelId="{37D1E441-E349-4305-84CE-19531F33B19E}" type="sibTrans" cxnId="{28BB421C-294B-40D5-B0DB-BFFF22F5614A}">
      <dgm:prSet/>
      <dgm:spPr/>
      <dgm:t>
        <a:bodyPr/>
        <a:lstStyle/>
        <a:p>
          <a:endParaRPr lang="en-US"/>
        </a:p>
      </dgm:t>
    </dgm:pt>
    <dgm:pt modelId="{63AE8AF7-AEE0-46D3-854E-A9E567933BEE}">
      <dgm:prSet/>
      <dgm:spPr/>
      <dgm:t>
        <a:bodyPr/>
        <a:lstStyle/>
        <a:p>
          <a:r>
            <a:rPr lang="en-US"/>
            <a:t>Studies reported excellent outcomes in eliminating jaundice and cholangitis several years after procedure</a:t>
          </a:r>
        </a:p>
      </dgm:t>
    </dgm:pt>
    <dgm:pt modelId="{CD88A3F2-2D34-4FAE-8EA7-72D7F63D5C0E}" type="parTrans" cxnId="{083F407F-6D83-4942-9B39-602FED245976}">
      <dgm:prSet/>
      <dgm:spPr/>
      <dgm:t>
        <a:bodyPr/>
        <a:lstStyle/>
        <a:p>
          <a:endParaRPr lang="en-US"/>
        </a:p>
      </dgm:t>
    </dgm:pt>
    <dgm:pt modelId="{1150785E-CEAA-417B-A5DC-C726B56C7A49}" type="sibTrans" cxnId="{083F407F-6D83-4942-9B39-602FED245976}">
      <dgm:prSet/>
      <dgm:spPr/>
      <dgm:t>
        <a:bodyPr/>
        <a:lstStyle/>
        <a:p>
          <a:endParaRPr lang="en-US"/>
        </a:p>
      </dgm:t>
    </dgm:pt>
    <dgm:pt modelId="{35B3BA5D-C77F-406A-BF03-8FF93B1DFA04}">
      <dgm:prSet/>
      <dgm:spPr/>
      <dgm:t>
        <a:bodyPr/>
        <a:lstStyle/>
        <a:p>
          <a:r>
            <a:rPr lang="en-US"/>
            <a:t>Significant morbidity and mortality in patient with cirrhosis, can cause scarring of porta hepatis and post op infection</a:t>
          </a:r>
        </a:p>
      </dgm:t>
    </dgm:pt>
    <dgm:pt modelId="{0D12C2FC-2A48-4195-B994-2F8637AECB28}" type="parTrans" cxnId="{CC1EB516-50CE-4326-9757-8FB649F1B585}">
      <dgm:prSet/>
      <dgm:spPr/>
      <dgm:t>
        <a:bodyPr/>
        <a:lstStyle/>
        <a:p>
          <a:endParaRPr lang="en-US"/>
        </a:p>
      </dgm:t>
    </dgm:pt>
    <dgm:pt modelId="{C0F3BA96-9E6C-46A2-B981-04DF98398C1E}" type="sibTrans" cxnId="{CC1EB516-50CE-4326-9757-8FB649F1B585}">
      <dgm:prSet/>
      <dgm:spPr/>
      <dgm:t>
        <a:bodyPr/>
        <a:lstStyle/>
        <a:p>
          <a:endParaRPr lang="en-US"/>
        </a:p>
      </dgm:t>
    </dgm:pt>
    <dgm:pt modelId="{4DC85C59-FD6A-4918-A628-32857EA1C4A0}">
      <dgm:prSet/>
      <dgm:spPr/>
      <dgm:t>
        <a:bodyPr/>
        <a:lstStyle/>
        <a:p>
          <a:r>
            <a:rPr lang="en-US" dirty="0"/>
            <a:t>Retrospective study found liver transplantation to be superior, so it was put on the back shelf</a:t>
          </a:r>
        </a:p>
      </dgm:t>
    </dgm:pt>
    <dgm:pt modelId="{06521CDC-630D-414A-B292-0B3E97659C81}" type="parTrans" cxnId="{2853343F-1E0B-400C-A75B-D086AE5AEF9A}">
      <dgm:prSet/>
      <dgm:spPr/>
      <dgm:t>
        <a:bodyPr/>
        <a:lstStyle/>
        <a:p>
          <a:endParaRPr lang="en-US"/>
        </a:p>
      </dgm:t>
    </dgm:pt>
    <dgm:pt modelId="{F73300BF-A767-45E1-87A0-466D4710A8C3}" type="sibTrans" cxnId="{2853343F-1E0B-400C-A75B-D086AE5AEF9A}">
      <dgm:prSet/>
      <dgm:spPr/>
      <dgm:t>
        <a:bodyPr/>
        <a:lstStyle/>
        <a:p>
          <a:endParaRPr lang="en-US"/>
        </a:p>
      </dgm:t>
    </dgm:pt>
    <dgm:pt modelId="{98FB366A-22C3-43D1-865F-068751E81266}" type="pres">
      <dgm:prSet presAssocID="{9A969510-0192-467A-9E71-A83303E7B479}" presName="linear" presStyleCnt="0">
        <dgm:presLayoutVars>
          <dgm:dir/>
          <dgm:animLvl val="lvl"/>
          <dgm:resizeHandles val="exact"/>
        </dgm:presLayoutVars>
      </dgm:prSet>
      <dgm:spPr/>
    </dgm:pt>
    <dgm:pt modelId="{CDD906B7-5FFE-4CAA-9BC8-99B8280E7891}" type="pres">
      <dgm:prSet presAssocID="{C045F097-8EC6-4634-A470-5CF95E690684}" presName="parentLin" presStyleCnt="0"/>
      <dgm:spPr/>
    </dgm:pt>
    <dgm:pt modelId="{9CE0776F-B349-4F3F-A4D0-3563F09BF78F}" type="pres">
      <dgm:prSet presAssocID="{C045F097-8EC6-4634-A470-5CF95E690684}" presName="parentLeftMargin" presStyleLbl="node1" presStyleIdx="0" presStyleCnt="3"/>
      <dgm:spPr/>
    </dgm:pt>
    <dgm:pt modelId="{D7E590B5-289F-485D-BF5A-5D1B340D7901}" type="pres">
      <dgm:prSet presAssocID="{C045F097-8EC6-4634-A470-5CF95E69068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7189AF7-F71E-4BEE-A9B0-530A6E8AE3A7}" type="pres">
      <dgm:prSet presAssocID="{C045F097-8EC6-4634-A470-5CF95E690684}" presName="negativeSpace" presStyleCnt="0"/>
      <dgm:spPr/>
    </dgm:pt>
    <dgm:pt modelId="{BF4E7B9C-B5E3-4B66-88B7-53BC78B2A829}" type="pres">
      <dgm:prSet presAssocID="{C045F097-8EC6-4634-A470-5CF95E690684}" presName="childText" presStyleLbl="conFgAcc1" presStyleIdx="0" presStyleCnt="3">
        <dgm:presLayoutVars>
          <dgm:bulletEnabled val="1"/>
        </dgm:presLayoutVars>
      </dgm:prSet>
      <dgm:spPr/>
    </dgm:pt>
    <dgm:pt modelId="{A7306237-863A-48B2-8852-5951A0F08831}" type="pres">
      <dgm:prSet presAssocID="{F0A31EC4-9DD5-4958-BF9A-838ED030367B}" presName="spaceBetweenRectangles" presStyleCnt="0"/>
      <dgm:spPr/>
    </dgm:pt>
    <dgm:pt modelId="{5C46D45F-C35D-41CF-A364-DF0770CFA008}" type="pres">
      <dgm:prSet presAssocID="{8A4540E5-6E5F-4063-9402-D9A11F2500A1}" presName="parentLin" presStyleCnt="0"/>
      <dgm:spPr/>
    </dgm:pt>
    <dgm:pt modelId="{2E38DA37-3437-4708-BF37-A9F4D1ADFC94}" type="pres">
      <dgm:prSet presAssocID="{8A4540E5-6E5F-4063-9402-D9A11F2500A1}" presName="parentLeftMargin" presStyleLbl="node1" presStyleIdx="0" presStyleCnt="3"/>
      <dgm:spPr/>
    </dgm:pt>
    <dgm:pt modelId="{05B6C868-2BBE-4E44-B698-80ED54F766EA}" type="pres">
      <dgm:prSet presAssocID="{8A4540E5-6E5F-4063-9402-D9A11F2500A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F826D6F-667D-48A9-97F4-FC2A41523694}" type="pres">
      <dgm:prSet presAssocID="{8A4540E5-6E5F-4063-9402-D9A11F2500A1}" presName="negativeSpace" presStyleCnt="0"/>
      <dgm:spPr/>
    </dgm:pt>
    <dgm:pt modelId="{6EFA98C9-B2D7-4034-952B-09026A2C0E4A}" type="pres">
      <dgm:prSet presAssocID="{8A4540E5-6E5F-4063-9402-D9A11F2500A1}" presName="childText" presStyleLbl="conFgAcc1" presStyleIdx="1" presStyleCnt="3">
        <dgm:presLayoutVars>
          <dgm:bulletEnabled val="1"/>
        </dgm:presLayoutVars>
      </dgm:prSet>
      <dgm:spPr/>
    </dgm:pt>
    <dgm:pt modelId="{0F905550-DF43-499E-8EAE-6A389D69BA49}" type="pres">
      <dgm:prSet presAssocID="{CDB9510B-4921-4AA4-AE94-86F99768DBD6}" presName="spaceBetweenRectangles" presStyleCnt="0"/>
      <dgm:spPr/>
    </dgm:pt>
    <dgm:pt modelId="{58ED99D3-CBAE-4636-A1D4-E3C9384C954A}" type="pres">
      <dgm:prSet presAssocID="{556F802A-19BF-4762-9D6A-0DB0E92BB8BE}" presName="parentLin" presStyleCnt="0"/>
      <dgm:spPr/>
    </dgm:pt>
    <dgm:pt modelId="{564B2DB1-F55F-40A6-9263-991493B11F2F}" type="pres">
      <dgm:prSet presAssocID="{556F802A-19BF-4762-9D6A-0DB0E92BB8BE}" presName="parentLeftMargin" presStyleLbl="node1" presStyleIdx="1" presStyleCnt="3"/>
      <dgm:spPr/>
    </dgm:pt>
    <dgm:pt modelId="{FF1048A3-421A-4274-9D25-07B94A00FC30}" type="pres">
      <dgm:prSet presAssocID="{556F802A-19BF-4762-9D6A-0DB0E92BB8B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E09D585-5BD6-4043-B9A1-ED06A46824F6}" type="pres">
      <dgm:prSet presAssocID="{556F802A-19BF-4762-9D6A-0DB0E92BB8BE}" presName="negativeSpace" presStyleCnt="0"/>
      <dgm:spPr/>
    </dgm:pt>
    <dgm:pt modelId="{C961804A-48F9-4FA4-BFEE-0136DB9D24E4}" type="pres">
      <dgm:prSet presAssocID="{556F802A-19BF-4762-9D6A-0DB0E92BB8B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C1EB516-50CE-4326-9757-8FB649F1B585}" srcId="{556F802A-19BF-4762-9D6A-0DB0E92BB8BE}" destId="{35B3BA5D-C77F-406A-BF03-8FF93B1DFA04}" srcOrd="1" destOrd="0" parTransId="{0D12C2FC-2A48-4195-B994-2F8637AECB28}" sibTransId="{C0F3BA96-9E6C-46A2-B981-04DF98398C1E}"/>
    <dgm:cxn modelId="{28BB421C-294B-40D5-B0DB-BFFF22F5614A}" srcId="{9A969510-0192-467A-9E71-A83303E7B479}" destId="{556F802A-19BF-4762-9D6A-0DB0E92BB8BE}" srcOrd="2" destOrd="0" parTransId="{7ACD2E0E-ED4E-4648-958B-348E38C161DA}" sibTransId="{37D1E441-E349-4305-84CE-19531F33B19E}"/>
    <dgm:cxn modelId="{43A22A22-FBA7-481C-AB47-E8282EBBA2DA}" type="presOf" srcId="{4276498D-37C9-407A-ACF3-A42A28A3BD3A}" destId="{BF4E7B9C-B5E3-4B66-88B7-53BC78B2A829}" srcOrd="0" destOrd="0" presId="urn:microsoft.com/office/officeart/2005/8/layout/list1"/>
    <dgm:cxn modelId="{CAF10F27-EE5D-4E15-8644-76E1320BB84C}" type="presOf" srcId="{4DC85C59-FD6A-4918-A628-32857EA1C4A0}" destId="{C961804A-48F9-4FA4-BFEE-0136DB9D24E4}" srcOrd="0" destOrd="2" presId="urn:microsoft.com/office/officeart/2005/8/layout/list1"/>
    <dgm:cxn modelId="{60B77227-5C3A-4A0A-8A39-917DAC6BEB6D}" srcId="{C045F097-8EC6-4634-A470-5CF95E690684}" destId="{4276498D-37C9-407A-ACF3-A42A28A3BD3A}" srcOrd="0" destOrd="0" parTransId="{C895D412-3017-4CFD-880D-35E1576AD62A}" sibTransId="{6F39C49D-DAE2-4A0B-A8D6-AE0EC2CEE295}"/>
    <dgm:cxn modelId="{EE88E028-50BC-4472-AEAE-00F30593BAE5}" type="presOf" srcId="{A4DC2493-0616-47D6-B9DC-2597251C7788}" destId="{6EFA98C9-B2D7-4034-952B-09026A2C0E4A}" srcOrd="0" destOrd="1" presId="urn:microsoft.com/office/officeart/2005/8/layout/list1"/>
    <dgm:cxn modelId="{BEDB6334-A3BF-4DC8-86E1-75B6BD2B3117}" type="presOf" srcId="{35B3BA5D-C77F-406A-BF03-8FF93B1DFA04}" destId="{C961804A-48F9-4FA4-BFEE-0136DB9D24E4}" srcOrd="0" destOrd="1" presId="urn:microsoft.com/office/officeart/2005/8/layout/list1"/>
    <dgm:cxn modelId="{AED1463E-5C59-4D86-8B10-4C7154F0B7BD}" type="presOf" srcId="{063DA7B0-298C-4BA2-A354-AACE83CAB7EB}" destId="{BF4E7B9C-B5E3-4B66-88B7-53BC78B2A829}" srcOrd="0" destOrd="2" presId="urn:microsoft.com/office/officeart/2005/8/layout/list1"/>
    <dgm:cxn modelId="{2853343F-1E0B-400C-A75B-D086AE5AEF9A}" srcId="{556F802A-19BF-4762-9D6A-0DB0E92BB8BE}" destId="{4DC85C59-FD6A-4918-A628-32857EA1C4A0}" srcOrd="2" destOrd="0" parTransId="{06521CDC-630D-414A-B292-0B3E97659C81}" sibTransId="{F73300BF-A767-45E1-87A0-466D4710A8C3}"/>
    <dgm:cxn modelId="{F20AB25C-F240-4160-BF6C-9956D1BF55D4}" type="presOf" srcId="{8A4540E5-6E5F-4063-9402-D9A11F2500A1}" destId="{05B6C868-2BBE-4E44-B698-80ED54F766EA}" srcOrd="1" destOrd="0" presId="urn:microsoft.com/office/officeart/2005/8/layout/list1"/>
    <dgm:cxn modelId="{F0F06641-6273-44A1-B898-F36D0C84C58F}" srcId="{9A969510-0192-467A-9E71-A83303E7B479}" destId="{C045F097-8EC6-4634-A470-5CF95E690684}" srcOrd="0" destOrd="0" parTransId="{64AEFF1D-88C4-4AC8-8B72-A524E4CD3FF6}" sibTransId="{F0A31EC4-9DD5-4958-BF9A-838ED030367B}"/>
    <dgm:cxn modelId="{60B0E963-7D63-4908-A2E7-33D2C8956307}" srcId="{8A4540E5-6E5F-4063-9402-D9A11F2500A1}" destId="{A4DC2493-0616-47D6-B9DC-2597251C7788}" srcOrd="1" destOrd="0" parTransId="{60AE0B9C-2AEA-4032-917B-D857336599CF}" sibTransId="{7E980A1C-C29E-4F89-B4D6-8057E7CBD949}"/>
    <dgm:cxn modelId="{BBC7594B-5D80-437A-A1AF-07602F676118}" type="presOf" srcId="{F2870990-818A-4C02-89AB-FD975CA40169}" destId="{BF4E7B9C-B5E3-4B66-88B7-53BC78B2A829}" srcOrd="0" destOrd="1" presId="urn:microsoft.com/office/officeart/2005/8/layout/list1"/>
    <dgm:cxn modelId="{B6E31F4E-5205-4C21-8F97-4D0CA7A67357}" type="presOf" srcId="{C045F097-8EC6-4634-A470-5CF95E690684}" destId="{9CE0776F-B349-4F3F-A4D0-3563F09BF78F}" srcOrd="0" destOrd="0" presId="urn:microsoft.com/office/officeart/2005/8/layout/list1"/>
    <dgm:cxn modelId="{5DEA4A51-5FD5-4EB9-A5F7-D3E19595C57C}" type="presOf" srcId="{C045F097-8EC6-4634-A470-5CF95E690684}" destId="{D7E590B5-289F-485D-BF5A-5D1B340D7901}" srcOrd="1" destOrd="0" presId="urn:microsoft.com/office/officeart/2005/8/layout/list1"/>
    <dgm:cxn modelId="{AAE7D874-8293-4EC9-BA20-6213296F2B4C}" type="presOf" srcId="{63AE8AF7-AEE0-46D3-854E-A9E567933BEE}" destId="{C961804A-48F9-4FA4-BFEE-0136DB9D24E4}" srcOrd="0" destOrd="0" presId="urn:microsoft.com/office/officeart/2005/8/layout/list1"/>
    <dgm:cxn modelId="{083F407F-6D83-4942-9B39-602FED245976}" srcId="{556F802A-19BF-4762-9D6A-0DB0E92BB8BE}" destId="{63AE8AF7-AEE0-46D3-854E-A9E567933BEE}" srcOrd="0" destOrd="0" parTransId="{CD88A3F2-2D34-4FAE-8EA7-72D7F63D5C0E}" sibTransId="{1150785E-CEAA-417B-A5DC-C726B56C7A49}"/>
    <dgm:cxn modelId="{40CC0090-F142-4517-83F7-8B6A358AE154}" srcId="{8A4540E5-6E5F-4063-9402-D9A11F2500A1}" destId="{588BE91E-3195-48DA-8CED-44FCF385AE60}" srcOrd="0" destOrd="0" parTransId="{DC4A7A2E-D5B8-4A0E-9FF8-5FB28CB51E47}" sibTransId="{564C389A-64EA-403F-A1EB-BE9CED7F0B77}"/>
    <dgm:cxn modelId="{135AC19E-6ECF-4BC8-9777-5245E567AC67}" type="presOf" srcId="{9A969510-0192-467A-9E71-A83303E7B479}" destId="{98FB366A-22C3-43D1-865F-068751E81266}" srcOrd="0" destOrd="0" presId="urn:microsoft.com/office/officeart/2005/8/layout/list1"/>
    <dgm:cxn modelId="{14D893A1-AA8E-4159-A13B-5740F4A30E40}" type="presOf" srcId="{8A4540E5-6E5F-4063-9402-D9A11F2500A1}" destId="{2E38DA37-3437-4708-BF37-A9F4D1ADFC94}" srcOrd="0" destOrd="0" presId="urn:microsoft.com/office/officeart/2005/8/layout/list1"/>
    <dgm:cxn modelId="{687CA6C8-4518-433A-B692-DFA302F87BCC}" srcId="{C045F097-8EC6-4634-A470-5CF95E690684}" destId="{A64921EF-3BB3-4B8C-9A04-682F6CF3B69D}" srcOrd="3" destOrd="0" parTransId="{6A6753C6-4E7A-4E7C-81E8-DF93C8EC0689}" sibTransId="{CEBE82E9-A0F8-4F3B-9657-FCE1140592ED}"/>
    <dgm:cxn modelId="{D8E289E2-01E4-4821-9CC1-8E9AF87AB562}" type="presOf" srcId="{A64921EF-3BB3-4B8C-9A04-682F6CF3B69D}" destId="{BF4E7B9C-B5E3-4B66-88B7-53BC78B2A829}" srcOrd="0" destOrd="3" presId="urn:microsoft.com/office/officeart/2005/8/layout/list1"/>
    <dgm:cxn modelId="{25056AE7-27C0-4687-8280-FF6849C125A5}" type="presOf" srcId="{556F802A-19BF-4762-9D6A-0DB0E92BB8BE}" destId="{FF1048A3-421A-4274-9D25-07B94A00FC30}" srcOrd="1" destOrd="0" presId="urn:microsoft.com/office/officeart/2005/8/layout/list1"/>
    <dgm:cxn modelId="{473776F4-725C-4B0E-AB65-D3B2E98AB1B4}" srcId="{C045F097-8EC6-4634-A470-5CF95E690684}" destId="{063DA7B0-298C-4BA2-A354-AACE83CAB7EB}" srcOrd="2" destOrd="0" parTransId="{4DBBDE2F-1F91-468E-9409-35191B9A506F}" sibTransId="{2E39D60E-7613-4B63-85D7-AFBEDE075CC0}"/>
    <dgm:cxn modelId="{CC70B6F5-D288-4E96-842D-48F30B570630}" srcId="{9A969510-0192-467A-9E71-A83303E7B479}" destId="{8A4540E5-6E5F-4063-9402-D9A11F2500A1}" srcOrd="1" destOrd="0" parTransId="{BE44B5C5-661C-4CB9-98D4-E16FDFDB6AFC}" sibTransId="{CDB9510B-4921-4AA4-AE94-86F99768DBD6}"/>
    <dgm:cxn modelId="{34CD44FC-37AE-4573-94F3-47CB7775A13E}" srcId="{C045F097-8EC6-4634-A470-5CF95E690684}" destId="{F2870990-818A-4C02-89AB-FD975CA40169}" srcOrd="1" destOrd="0" parTransId="{2006FF58-0F7D-4626-AABC-FA88C06FDFBB}" sibTransId="{A9F2F825-DB9C-4F28-8D89-4E3AEE787DD0}"/>
    <dgm:cxn modelId="{6B64F4FD-6711-403B-A8ED-0A07F9A73B21}" type="presOf" srcId="{556F802A-19BF-4762-9D6A-0DB0E92BB8BE}" destId="{564B2DB1-F55F-40A6-9263-991493B11F2F}" srcOrd="0" destOrd="0" presId="urn:microsoft.com/office/officeart/2005/8/layout/list1"/>
    <dgm:cxn modelId="{9C668DFE-D0B9-4DF2-A3D6-E33675B070AC}" type="presOf" srcId="{588BE91E-3195-48DA-8CED-44FCF385AE60}" destId="{6EFA98C9-B2D7-4034-952B-09026A2C0E4A}" srcOrd="0" destOrd="0" presId="urn:microsoft.com/office/officeart/2005/8/layout/list1"/>
    <dgm:cxn modelId="{C64A45FC-5B11-4724-B332-E2566E310A06}" type="presParOf" srcId="{98FB366A-22C3-43D1-865F-068751E81266}" destId="{CDD906B7-5FFE-4CAA-9BC8-99B8280E7891}" srcOrd="0" destOrd="0" presId="urn:microsoft.com/office/officeart/2005/8/layout/list1"/>
    <dgm:cxn modelId="{87D974A9-290E-4B0E-ADF4-BF102CD95EF9}" type="presParOf" srcId="{CDD906B7-5FFE-4CAA-9BC8-99B8280E7891}" destId="{9CE0776F-B349-4F3F-A4D0-3563F09BF78F}" srcOrd="0" destOrd="0" presId="urn:microsoft.com/office/officeart/2005/8/layout/list1"/>
    <dgm:cxn modelId="{0C267B06-D497-4F1E-8EF2-BE6131ECD2F1}" type="presParOf" srcId="{CDD906B7-5FFE-4CAA-9BC8-99B8280E7891}" destId="{D7E590B5-289F-485D-BF5A-5D1B340D7901}" srcOrd="1" destOrd="0" presId="urn:microsoft.com/office/officeart/2005/8/layout/list1"/>
    <dgm:cxn modelId="{33514ADF-5B19-4CC5-BE23-A92993E2E8B3}" type="presParOf" srcId="{98FB366A-22C3-43D1-865F-068751E81266}" destId="{A7189AF7-F71E-4BEE-A9B0-530A6E8AE3A7}" srcOrd="1" destOrd="0" presId="urn:microsoft.com/office/officeart/2005/8/layout/list1"/>
    <dgm:cxn modelId="{399B2369-D743-4423-8F0F-4B8672201421}" type="presParOf" srcId="{98FB366A-22C3-43D1-865F-068751E81266}" destId="{BF4E7B9C-B5E3-4B66-88B7-53BC78B2A829}" srcOrd="2" destOrd="0" presId="urn:microsoft.com/office/officeart/2005/8/layout/list1"/>
    <dgm:cxn modelId="{48D9CA8A-D051-48F0-AFC7-EAB4A5F65823}" type="presParOf" srcId="{98FB366A-22C3-43D1-865F-068751E81266}" destId="{A7306237-863A-48B2-8852-5951A0F08831}" srcOrd="3" destOrd="0" presId="urn:microsoft.com/office/officeart/2005/8/layout/list1"/>
    <dgm:cxn modelId="{8E2DEB80-36A3-40EE-9677-5E7074FE2A7B}" type="presParOf" srcId="{98FB366A-22C3-43D1-865F-068751E81266}" destId="{5C46D45F-C35D-41CF-A364-DF0770CFA008}" srcOrd="4" destOrd="0" presId="urn:microsoft.com/office/officeart/2005/8/layout/list1"/>
    <dgm:cxn modelId="{AC8B38BE-9295-47AD-937F-846184544187}" type="presParOf" srcId="{5C46D45F-C35D-41CF-A364-DF0770CFA008}" destId="{2E38DA37-3437-4708-BF37-A9F4D1ADFC94}" srcOrd="0" destOrd="0" presId="urn:microsoft.com/office/officeart/2005/8/layout/list1"/>
    <dgm:cxn modelId="{27A3B7B3-2A55-4FD4-A88A-7A873CF2FD53}" type="presParOf" srcId="{5C46D45F-C35D-41CF-A364-DF0770CFA008}" destId="{05B6C868-2BBE-4E44-B698-80ED54F766EA}" srcOrd="1" destOrd="0" presId="urn:microsoft.com/office/officeart/2005/8/layout/list1"/>
    <dgm:cxn modelId="{421D43AF-85FE-498B-B266-ECCB5659E2D2}" type="presParOf" srcId="{98FB366A-22C3-43D1-865F-068751E81266}" destId="{DF826D6F-667D-48A9-97F4-FC2A41523694}" srcOrd="5" destOrd="0" presId="urn:microsoft.com/office/officeart/2005/8/layout/list1"/>
    <dgm:cxn modelId="{E1980FFF-1BF4-4F89-91F0-58C4EAA1BF95}" type="presParOf" srcId="{98FB366A-22C3-43D1-865F-068751E81266}" destId="{6EFA98C9-B2D7-4034-952B-09026A2C0E4A}" srcOrd="6" destOrd="0" presId="urn:microsoft.com/office/officeart/2005/8/layout/list1"/>
    <dgm:cxn modelId="{F51B042B-107B-4461-A8B8-7D053AD53448}" type="presParOf" srcId="{98FB366A-22C3-43D1-865F-068751E81266}" destId="{0F905550-DF43-499E-8EAE-6A389D69BA49}" srcOrd="7" destOrd="0" presId="urn:microsoft.com/office/officeart/2005/8/layout/list1"/>
    <dgm:cxn modelId="{A1DB7D4A-C678-4BD0-A51E-306BF88AFC8E}" type="presParOf" srcId="{98FB366A-22C3-43D1-865F-068751E81266}" destId="{58ED99D3-CBAE-4636-A1D4-E3C9384C954A}" srcOrd="8" destOrd="0" presId="urn:microsoft.com/office/officeart/2005/8/layout/list1"/>
    <dgm:cxn modelId="{1A21B0A2-1AAC-458F-9C22-6F96A09595BA}" type="presParOf" srcId="{58ED99D3-CBAE-4636-A1D4-E3C9384C954A}" destId="{564B2DB1-F55F-40A6-9263-991493B11F2F}" srcOrd="0" destOrd="0" presId="urn:microsoft.com/office/officeart/2005/8/layout/list1"/>
    <dgm:cxn modelId="{D83F6D66-D2F4-45B2-A519-56CAB6445001}" type="presParOf" srcId="{58ED99D3-CBAE-4636-A1D4-E3C9384C954A}" destId="{FF1048A3-421A-4274-9D25-07B94A00FC30}" srcOrd="1" destOrd="0" presId="urn:microsoft.com/office/officeart/2005/8/layout/list1"/>
    <dgm:cxn modelId="{CE70B3C1-1109-4C2A-837F-B645BB0F3EB3}" type="presParOf" srcId="{98FB366A-22C3-43D1-865F-068751E81266}" destId="{BE09D585-5BD6-4043-B9A1-ED06A46824F6}" srcOrd="9" destOrd="0" presId="urn:microsoft.com/office/officeart/2005/8/layout/list1"/>
    <dgm:cxn modelId="{ED2D2663-3CAC-4CFA-8329-66554A5B3FB8}" type="presParOf" srcId="{98FB366A-22C3-43D1-865F-068751E81266}" destId="{C961804A-48F9-4FA4-BFEE-0136DB9D24E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06AF6F-15A4-4A5D-8CC1-459095DD5094}">
      <dsp:nvSpPr>
        <dsp:cNvPr id="0" name=""/>
        <dsp:cNvSpPr/>
      </dsp:nvSpPr>
      <dsp:spPr>
        <a:xfrm>
          <a:off x="0" y="2715"/>
          <a:ext cx="6303729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03FBA0-9BA1-473A-BD41-B026E4062A25}">
      <dsp:nvSpPr>
        <dsp:cNvPr id="0" name=""/>
        <dsp:cNvSpPr/>
      </dsp:nvSpPr>
      <dsp:spPr>
        <a:xfrm>
          <a:off x="0" y="2715"/>
          <a:ext cx="6303729" cy="925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Introduction</a:t>
          </a:r>
        </a:p>
      </dsp:txBody>
      <dsp:txXfrm>
        <a:off x="0" y="2715"/>
        <a:ext cx="6303729" cy="925901"/>
      </dsp:txXfrm>
    </dsp:sp>
    <dsp:sp modelId="{808A0B40-8C1D-483B-9F09-AD5BBAD9351D}">
      <dsp:nvSpPr>
        <dsp:cNvPr id="0" name=""/>
        <dsp:cNvSpPr/>
      </dsp:nvSpPr>
      <dsp:spPr>
        <a:xfrm>
          <a:off x="0" y="928616"/>
          <a:ext cx="6303729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BC012C-3C12-43FD-A7C8-EA221936015C}">
      <dsp:nvSpPr>
        <dsp:cNvPr id="0" name=""/>
        <dsp:cNvSpPr/>
      </dsp:nvSpPr>
      <dsp:spPr>
        <a:xfrm>
          <a:off x="0" y="928616"/>
          <a:ext cx="6303729" cy="925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Epidemiology</a:t>
          </a:r>
        </a:p>
      </dsp:txBody>
      <dsp:txXfrm>
        <a:off x="0" y="928616"/>
        <a:ext cx="6303729" cy="925901"/>
      </dsp:txXfrm>
    </dsp:sp>
    <dsp:sp modelId="{92BA0D75-520E-4814-AE3D-852158B4B888}">
      <dsp:nvSpPr>
        <dsp:cNvPr id="0" name=""/>
        <dsp:cNvSpPr/>
      </dsp:nvSpPr>
      <dsp:spPr>
        <a:xfrm>
          <a:off x="0" y="1854518"/>
          <a:ext cx="6303729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263157-8A9E-43AC-88BF-02D0A91D03F3}">
      <dsp:nvSpPr>
        <dsp:cNvPr id="0" name=""/>
        <dsp:cNvSpPr/>
      </dsp:nvSpPr>
      <dsp:spPr>
        <a:xfrm>
          <a:off x="0" y="1854518"/>
          <a:ext cx="6303729" cy="925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Etiology</a:t>
          </a:r>
        </a:p>
      </dsp:txBody>
      <dsp:txXfrm>
        <a:off x="0" y="1854518"/>
        <a:ext cx="6303729" cy="925901"/>
      </dsp:txXfrm>
    </dsp:sp>
    <dsp:sp modelId="{4981DA76-621C-4AA6-AF48-2180DFF20215}">
      <dsp:nvSpPr>
        <dsp:cNvPr id="0" name=""/>
        <dsp:cNvSpPr/>
      </dsp:nvSpPr>
      <dsp:spPr>
        <a:xfrm>
          <a:off x="0" y="2780419"/>
          <a:ext cx="6303729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9CE859-BFE2-430D-A251-2084373CFB10}">
      <dsp:nvSpPr>
        <dsp:cNvPr id="0" name=""/>
        <dsp:cNvSpPr/>
      </dsp:nvSpPr>
      <dsp:spPr>
        <a:xfrm>
          <a:off x="0" y="2780419"/>
          <a:ext cx="6303729" cy="925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Presentation and Work-up</a:t>
          </a:r>
        </a:p>
      </dsp:txBody>
      <dsp:txXfrm>
        <a:off x="0" y="2780419"/>
        <a:ext cx="6303729" cy="925901"/>
      </dsp:txXfrm>
    </dsp:sp>
    <dsp:sp modelId="{76C9E0E9-296B-4892-AED4-F1D8F0E116BE}">
      <dsp:nvSpPr>
        <dsp:cNvPr id="0" name=""/>
        <dsp:cNvSpPr/>
      </dsp:nvSpPr>
      <dsp:spPr>
        <a:xfrm>
          <a:off x="0" y="3706320"/>
          <a:ext cx="6303729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CF88DC-5C62-4B15-A6DB-88B3DD39AA57}">
      <dsp:nvSpPr>
        <dsp:cNvPr id="0" name=""/>
        <dsp:cNvSpPr/>
      </dsp:nvSpPr>
      <dsp:spPr>
        <a:xfrm>
          <a:off x="0" y="3706320"/>
          <a:ext cx="6303729" cy="925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Histology</a:t>
          </a:r>
        </a:p>
      </dsp:txBody>
      <dsp:txXfrm>
        <a:off x="0" y="3706320"/>
        <a:ext cx="6303729" cy="925901"/>
      </dsp:txXfrm>
    </dsp:sp>
    <dsp:sp modelId="{6324B926-4F9F-4A11-A243-A708AAA7F270}">
      <dsp:nvSpPr>
        <dsp:cNvPr id="0" name=""/>
        <dsp:cNvSpPr/>
      </dsp:nvSpPr>
      <dsp:spPr>
        <a:xfrm>
          <a:off x="0" y="4632222"/>
          <a:ext cx="6303729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D177E6-1C4E-49C1-8B9F-7BD21F81F848}">
      <dsp:nvSpPr>
        <dsp:cNvPr id="0" name=""/>
        <dsp:cNvSpPr/>
      </dsp:nvSpPr>
      <dsp:spPr>
        <a:xfrm>
          <a:off x="0" y="4632222"/>
          <a:ext cx="6303729" cy="925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Medical and Surgical Management</a:t>
          </a:r>
        </a:p>
      </dsp:txBody>
      <dsp:txXfrm>
        <a:off x="0" y="4632222"/>
        <a:ext cx="6303729" cy="9259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4E7B9C-B5E3-4B66-88B7-53BC78B2A829}">
      <dsp:nvSpPr>
        <dsp:cNvPr id="0" name=""/>
        <dsp:cNvSpPr/>
      </dsp:nvSpPr>
      <dsp:spPr>
        <a:xfrm>
          <a:off x="0" y="354271"/>
          <a:ext cx="10515600" cy="1370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16127" tIns="312420" rIns="816127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Treatment of choice for patients with advanced liver disease due to PSC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Patients should be referred once Model for End-stage Liver Disease (MELD) score is 15 or greater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5-year survival rates after transplantation are as high as 85%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Average life expectancy in patients with PSC without liver transplantation is 15-20 years after diagnosis</a:t>
          </a:r>
        </a:p>
      </dsp:txBody>
      <dsp:txXfrm>
        <a:off x="0" y="354271"/>
        <a:ext cx="10515600" cy="1370250"/>
      </dsp:txXfrm>
    </dsp:sp>
    <dsp:sp modelId="{D7E590B5-289F-485D-BF5A-5D1B340D7901}">
      <dsp:nvSpPr>
        <dsp:cNvPr id="0" name=""/>
        <dsp:cNvSpPr/>
      </dsp:nvSpPr>
      <dsp:spPr>
        <a:xfrm>
          <a:off x="525780" y="132871"/>
          <a:ext cx="7360920" cy="4428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Liver Transplantation</a:t>
          </a:r>
        </a:p>
      </dsp:txBody>
      <dsp:txXfrm>
        <a:off x="547396" y="154487"/>
        <a:ext cx="7317688" cy="399568"/>
      </dsp:txXfrm>
    </dsp:sp>
    <dsp:sp modelId="{6EFA98C9-B2D7-4034-952B-09026A2C0E4A}">
      <dsp:nvSpPr>
        <dsp:cNvPr id="0" name=""/>
        <dsp:cNvSpPr/>
      </dsp:nvSpPr>
      <dsp:spPr>
        <a:xfrm>
          <a:off x="0" y="2026921"/>
          <a:ext cx="10515600" cy="1086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076075"/>
              <a:satOff val="-413"/>
              <a:lumOff val="98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16127" tIns="312420" rIns="816127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Retrospective study found that in patients with both PSC and chronic UC, there was no improvement in biochemical tests, hepatic histology, or survival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Should be performed only for the colitis</a:t>
          </a:r>
        </a:p>
      </dsp:txBody>
      <dsp:txXfrm>
        <a:off x="0" y="2026921"/>
        <a:ext cx="10515600" cy="1086750"/>
      </dsp:txXfrm>
    </dsp:sp>
    <dsp:sp modelId="{05B6C868-2BBE-4E44-B698-80ED54F766EA}">
      <dsp:nvSpPr>
        <dsp:cNvPr id="0" name=""/>
        <dsp:cNvSpPr/>
      </dsp:nvSpPr>
      <dsp:spPr>
        <a:xfrm>
          <a:off x="525780" y="1805522"/>
          <a:ext cx="7360920" cy="442800"/>
        </a:xfrm>
        <a:prstGeom prst="roundRect">
          <a:avLst/>
        </a:prstGeom>
        <a:gradFill rotWithShape="0">
          <a:gsLst>
            <a:gs pos="0">
              <a:schemeClr val="accent5">
                <a:hueOff val="-6076075"/>
                <a:satOff val="-413"/>
                <a:lumOff val="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076075"/>
                <a:satOff val="-413"/>
                <a:lumOff val="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076075"/>
                <a:satOff val="-413"/>
                <a:lumOff val="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Proctocolectomy</a:t>
          </a:r>
        </a:p>
      </dsp:txBody>
      <dsp:txXfrm>
        <a:off x="547396" y="1827138"/>
        <a:ext cx="7317688" cy="399568"/>
      </dsp:txXfrm>
    </dsp:sp>
    <dsp:sp modelId="{C961804A-48F9-4FA4-BFEE-0136DB9D24E4}">
      <dsp:nvSpPr>
        <dsp:cNvPr id="0" name=""/>
        <dsp:cNvSpPr/>
      </dsp:nvSpPr>
      <dsp:spPr>
        <a:xfrm>
          <a:off x="0" y="3416072"/>
          <a:ext cx="10515600" cy="1346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16127" tIns="312420" rIns="816127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Studies reported excellent outcomes in eliminating jaundice and cholangitis several years after procedure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Significant morbidity and mortality in patient with cirrhosis, can cause scarring of porta hepatis and post op infection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Retrospective study found liver transplantation to be superior, so it was put on the back shelf</a:t>
          </a:r>
        </a:p>
      </dsp:txBody>
      <dsp:txXfrm>
        <a:off x="0" y="3416072"/>
        <a:ext cx="10515600" cy="1346625"/>
      </dsp:txXfrm>
    </dsp:sp>
    <dsp:sp modelId="{FF1048A3-421A-4274-9D25-07B94A00FC30}">
      <dsp:nvSpPr>
        <dsp:cNvPr id="0" name=""/>
        <dsp:cNvSpPr/>
      </dsp:nvSpPr>
      <dsp:spPr>
        <a:xfrm>
          <a:off x="525780" y="3194672"/>
          <a:ext cx="7360920" cy="442800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Biliary reconstruction</a:t>
          </a:r>
        </a:p>
      </dsp:txBody>
      <dsp:txXfrm>
        <a:off x="547396" y="3216288"/>
        <a:ext cx="7317688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D951D4-EE34-4940-B9F5-2219F0DB1A26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86179-509B-4D3C-BDCA-A00F0643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333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Chart from BMC Gastroenterology that examined incidence of PSC in Northern California between 2000-2006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86179-509B-4D3C-BDCA-A00F064340F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2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UBASH3A: Regulates T-cell activation and function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86179-509B-4D3C-BDCA-A00F064340F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587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Bridging fibrosis is wen fibrosis spreads across lobules ad tracts and connects portal tracts and central veins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86179-509B-4D3C-BDCA-A00F064340F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797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Bilirubin levels are normal in 60% of patients at time of diagnosis/ GGT at diagnosis of PSC in children correlates with long-term outcomes but Alp does not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86179-509B-4D3C-BDCA-A00F064340F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256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Bile duct loss (ductopenia)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86179-509B-4D3C-BDCA-A00F064340F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549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data suggests that a decrease in ALP during follow-up leads to improved survival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86179-509B-4D3C-BDCA-A00F064340F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63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895FF-B325-D175-BB8A-E17A965B69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471C05-191C-9F2C-C27A-8208197AC6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B6D9E1-6016-C228-058A-6019356E0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4238-63D6-4E89-9854-26C3E4DAA946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730E6-8325-ADD1-E355-8DD8F48F1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C608F-9B82-6122-6476-D3ADE1E4E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9E7A-EE96-4742-A6E9-E66D39684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548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CEA8C-5233-197C-D72F-69BF8547C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3EBE4D-96F8-40F5-E809-8A4BB590F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2A800-BBF9-1B42-E15D-C84FA7406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4238-63D6-4E89-9854-26C3E4DAA946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6DF1E6-DABC-00E7-FC65-4C8DB765B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BE0282-DB06-ED2A-6315-12B4819B1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9E7A-EE96-4742-A6E9-E66D39684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95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E9DC15-59F6-9947-8986-814F26321B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3C08DF-7FFD-3A45-2CA5-A30464A68C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76702-ACF3-6E24-07CA-C25853BAC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4238-63D6-4E89-9854-26C3E4DAA946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6180BC-0926-38CD-04D2-5B5A1B84E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686AE-0910-4F4A-202A-0303C984C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9E7A-EE96-4742-A6E9-E66D39684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32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E83C3-3056-75A7-5B63-415314C1D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23A86-C1E7-199D-CE28-6824AB01E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0351FC-64C3-412B-52B9-F7693EE31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4238-63D6-4E89-9854-26C3E4DAA946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E6407-C038-6C85-0087-AFA9D3303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09FB4-BC2D-617C-C7D3-2014B3177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9E7A-EE96-4742-A6E9-E66D39684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12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76355-0D71-F23D-163D-33045D74F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F2A1E-DFEC-FE1F-8653-49D6825BF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59BDF-CF46-2EE3-021D-4AA53F955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4238-63D6-4E89-9854-26C3E4DAA946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17C8EE-9A20-F17B-04C4-89EEFDA34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89946-47C6-A01C-7AE1-D1AA57BD9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9E7A-EE96-4742-A6E9-E66D39684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997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A3363-8C44-3FAE-5CFC-AF8FE6842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C20E9-D7DB-6580-8084-2EA9D3CD8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7A3CFF-30C8-10F8-31F6-BA07F8638E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3624AE-9140-5C49-8CC8-977F764FE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4238-63D6-4E89-9854-26C3E4DAA946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ADB9E4-6A02-0EBE-C05A-CBF0E36C3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19E242-8ADD-2CC6-C23D-B4EA7CFB8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9E7A-EE96-4742-A6E9-E66D39684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93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F8355-40B9-87BE-CE9F-4CA47E496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7E08F8-C21F-E458-A5F4-9D140AC2E1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1E339F-84D0-515E-FCA2-22AF88D4A5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ACF762-62E6-4CB1-1F60-DDC3212D68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0B133E-72AA-E058-7B7E-37B4831DB2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17B02E-883D-C555-98E8-36077705F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4238-63D6-4E89-9854-26C3E4DAA946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F881D4-84A0-0DA9-67A9-5E667B473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9F3FC1-1D6A-F9DF-AC9C-C283D1164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9E7A-EE96-4742-A6E9-E66D39684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34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6EBB1-5EA0-EEA3-E4BE-833E0A7B4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B1F7DF-0BDC-DCBD-4343-FBB08A635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4238-63D6-4E89-9854-26C3E4DAA946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D6E874-8F6F-B0C0-57CE-7ECB182A1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611058-1EDE-42E3-917B-5A29751B0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9E7A-EE96-4742-A6E9-E66D39684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884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D443B1-FB56-2819-4B15-6E7C16E6F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4238-63D6-4E89-9854-26C3E4DAA946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C53432-025B-8A3C-6249-9A0E3ABD2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25DECA-0810-713F-020D-5D0552B9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9E7A-EE96-4742-A6E9-E66D39684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66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BACCA-F005-10D3-E9D0-04FFC74AB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B92CC-EFF0-E3CB-194C-3B1C50F92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28BCF8-5735-0363-74E3-A928016264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F09619-7DFF-F51E-6EE4-17B78FC38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4238-63D6-4E89-9854-26C3E4DAA946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40E71E-4071-93EB-BD24-DE8D98675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06BC4E-2FC3-0B01-CE93-DFE98B7F0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9E7A-EE96-4742-A6E9-E66D39684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40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63DBB-FC0B-DBD4-549A-18F55681B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E354A0-91B6-33B7-1651-6FEB99821A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CF69FC-C0DE-C826-065A-AB0CA2C4D4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833FBA-4163-903C-AFE6-5E8BF86E1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4238-63D6-4E89-9854-26C3E4DAA946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DC754F-8C4E-959B-02EF-35F63810B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82A5B8-7F3E-6F5E-3B14-83F08B696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9E7A-EE96-4742-A6E9-E66D39684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90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45B4B6-A8ED-7132-CF9B-313415143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F072ED-F1AB-1B96-5D6B-BA7C5919DC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68D6D0-BBE6-7CF5-0BB2-AA64EA6332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0B4238-63D6-4E89-9854-26C3E4DAA946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C88C9-D5BB-C433-4569-52A716DBBC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DA697-A089-DECD-91BE-F3E6DE0AB9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859E7A-EE96-4742-A6E9-E66D39684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586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-uptodate-com.ezproxy3.library.arizona.edu/contents/primary-sclerosing-cholangitis-epidemiology-and-pathogenesis?search=primary%20sclerosing%20cholangitis&amp;source=search_result&amp;selectedTitle=3%7E106&amp;usage_type=default&amp;display_rank=3" TargetMode="External"/><Relationship Id="rId2" Type="http://schemas.openxmlformats.org/officeDocument/2006/relationships/hyperlink" Target="https://teachmesurgery.com/hpb/gall-bladder/cholangiocarcinoma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emanticscholar.org/paper/Biliary-Stent-Therapy-for-Dominant-Strictures-in-by-Abu-Wasel-Keough/da6460aaccd47ada5785226348bd11ca5b424ad7" TargetMode="External"/><Relationship Id="rId4" Type="http://schemas.openxmlformats.org/officeDocument/2006/relationships/hyperlink" Target="https://www-uptodate-com.ezproxy3.library.arizona.edu/contents/primary-sclerosing-cholangitis-in-adults-management?search=primary%20sclerosing%20cholangitis&amp;source=search_result&amp;selectedTitle=2%7E106&amp;usage_type=default&amp;display_rank=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ED521F-95BA-4364-A59B-9EC7DDA08F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en-US" sz="5400"/>
              <a:t>Primary Sclerosing Cholangitis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ECB5CA-1856-381B-E47B-E2413365D0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/>
          </a:bodyPr>
          <a:lstStyle/>
          <a:p>
            <a:pPr algn="l"/>
            <a:r>
              <a:rPr lang="en-US"/>
              <a:t>D’Andre Gomez, MS3</a:t>
            </a:r>
          </a:p>
          <a:p>
            <a:pPr algn="l"/>
            <a:endParaRPr lang="en-US"/>
          </a:p>
        </p:txBody>
      </p:sp>
      <p:sp>
        <p:nvSpPr>
          <p:cNvPr id="36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purple dna structure with many dots and lines&#10;&#10;Description automatically generated with medium confidence">
            <a:extLst>
              <a:ext uri="{FF2B5EF4-FFF2-40B4-BE49-F238E27FC236}">
                <a16:creationId xmlns:a16="http://schemas.microsoft.com/office/drawing/2014/main" id="{1E421D03-A438-1A0C-796A-D96189671F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48" r="2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9296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85F55C16-BC21-49EF-A4FF-C3155BB93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887A41-79FD-5F2B-F643-627B7360C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400" y="365125"/>
            <a:ext cx="5105398" cy="195274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Labs</a:t>
            </a: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0C5F069E-AFE6-4825-8945-46F2918A5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6116569" cy="6858000"/>
          </a:xfrm>
          <a:custGeom>
            <a:avLst/>
            <a:gdLst>
              <a:gd name="connsiteX0" fmla="*/ 0 w 6116569"/>
              <a:gd name="connsiteY0" fmla="*/ 0 h 6879321"/>
              <a:gd name="connsiteX1" fmla="*/ 2935851 w 6116569"/>
              <a:gd name="connsiteY1" fmla="*/ 0 h 6879321"/>
              <a:gd name="connsiteX2" fmla="*/ 3238280 w 6116569"/>
              <a:gd name="connsiteY2" fmla="*/ 31980 h 6879321"/>
              <a:gd name="connsiteX3" fmla="*/ 3660541 w 6116569"/>
              <a:gd name="connsiteY3" fmla="*/ 550772 h 6879321"/>
              <a:gd name="connsiteX4" fmla="*/ 3808902 w 6116569"/>
              <a:gd name="connsiteY4" fmla="*/ 589860 h 6879321"/>
              <a:gd name="connsiteX5" fmla="*/ 4413762 w 6116569"/>
              <a:gd name="connsiteY5" fmla="*/ 625393 h 6879321"/>
              <a:gd name="connsiteX6" fmla="*/ 4567830 w 6116569"/>
              <a:gd name="connsiteY6" fmla="*/ 721333 h 6879321"/>
              <a:gd name="connsiteX7" fmla="*/ 4171247 w 6116569"/>
              <a:gd name="connsiteY7" fmla="*/ 792401 h 6879321"/>
              <a:gd name="connsiteX8" fmla="*/ 4376671 w 6116569"/>
              <a:gd name="connsiteY8" fmla="*/ 842148 h 6879321"/>
              <a:gd name="connsiteX9" fmla="*/ 4527887 w 6116569"/>
              <a:gd name="connsiteY9" fmla="*/ 813722 h 6879321"/>
              <a:gd name="connsiteX10" fmla="*/ 4633452 w 6116569"/>
              <a:gd name="connsiteY10" fmla="*/ 799508 h 6879321"/>
              <a:gd name="connsiteX11" fmla="*/ 4947293 w 6116569"/>
              <a:gd name="connsiteY11" fmla="*/ 870576 h 6879321"/>
              <a:gd name="connsiteX12" fmla="*/ 5263988 w 6116569"/>
              <a:gd name="connsiteY12" fmla="*/ 820828 h 6879321"/>
              <a:gd name="connsiteX13" fmla="*/ 5249723 w 6116569"/>
              <a:gd name="connsiteY13" fmla="*/ 895449 h 6879321"/>
              <a:gd name="connsiteX14" fmla="*/ 4744723 w 6116569"/>
              <a:gd name="connsiteY14" fmla="*/ 1197485 h 6879321"/>
              <a:gd name="connsiteX15" fmla="*/ 4767548 w 6116569"/>
              <a:gd name="connsiteY15" fmla="*/ 1346727 h 6879321"/>
              <a:gd name="connsiteX16" fmla="*/ 4539299 w 6116569"/>
              <a:gd name="connsiteY16" fmla="*/ 1421348 h 6879321"/>
              <a:gd name="connsiteX17" fmla="*/ 4607773 w 6116569"/>
              <a:gd name="connsiteY17" fmla="*/ 1485309 h 6879321"/>
              <a:gd name="connsiteX18" fmla="*/ 4579242 w 6116569"/>
              <a:gd name="connsiteY18" fmla="*/ 1535055 h 6879321"/>
              <a:gd name="connsiteX19" fmla="*/ 5278255 w 6116569"/>
              <a:gd name="connsiteY19" fmla="*/ 1609676 h 6879321"/>
              <a:gd name="connsiteX20" fmla="*/ 5771843 w 6116569"/>
              <a:gd name="connsiteY20" fmla="*/ 1630997 h 6879321"/>
              <a:gd name="connsiteX21" fmla="*/ 6105656 w 6116569"/>
              <a:gd name="connsiteY21" fmla="*/ 1748257 h 6879321"/>
              <a:gd name="connsiteX22" fmla="*/ 5691955 w 6116569"/>
              <a:gd name="connsiteY22" fmla="*/ 2167555 h 6879321"/>
              <a:gd name="connsiteX23" fmla="*/ 5475118 w 6116569"/>
              <a:gd name="connsiteY23" fmla="*/ 2348776 h 6879321"/>
              <a:gd name="connsiteX24" fmla="*/ 5826051 w 6116569"/>
              <a:gd name="connsiteY24" fmla="*/ 2291922 h 6879321"/>
              <a:gd name="connsiteX25" fmla="*/ 5552153 w 6116569"/>
              <a:gd name="connsiteY25" fmla="*/ 2597513 h 6879321"/>
              <a:gd name="connsiteX26" fmla="*/ 5603508 w 6116569"/>
              <a:gd name="connsiteY26" fmla="*/ 2647260 h 6879321"/>
              <a:gd name="connsiteX27" fmla="*/ 5700515 w 6116569"/>
              <a:gd name="connsiteY27" fmla="*/ 2679240 h 6879321"/>
              <a:gd name="connsiteX28" fmla="*/ 5246870 w 6116569"/>
              <a:gd name="connsiteY28" fmla="*/ 2888889 h 6879321"/>
              <a:gd name="connsiteX29" fmla="*/ 4836022 w 6116569"/>
              <a:gd name="connsiteY29" fmla="*/ 3169605 h 6879321"/>
              <a:gd name="connsiteX30" fmla="*/ 4736163 w 6116569"/>
              <a:gd name="connsiteY30" fmla="*/ 3233565 h 6879321"/>
              <a:gd name="connsiteX31" fmla="*/ 4853141 w 6116569"/>
              <a:gd name="connsiteY31" fmla="*/ 3233565 h 6879321"/>
              <a:gd name="connsiteX32" fmla="*/ 4944440 w 6116569"/>
              <a:gd name="connsiteY32" fmla="*/ 3226459 h 6879321"/>
              <a:gd name="connsiteX33" fmla="*/ 5109921 w 6116569"/>
              <a:gd name="connsiteY33" fmla="*/ 3283313 h 6879321"/>
              <a:gd name="connsiteX34" fmla="*/ 5694809 w 6116569"/>
              <a:gd name="connsiteY34" fmla="*/ 3141178 h 6879321"/>
              <a:gd name="connsiteX35" fmla="*/ 5566419 w 6116569"/>
              <a:gd name="connsiteY35" fmla="*/ 3301079 h 6879321"/>
              <a:gd name="connsiteX36" fmla="*/ 5415203 w 6116569"/>
              <a:gd name="connsiteY36" fmla="*/ 3397020 h 6879321"/>
              <a:gd name="connsiteX37" fmla="*/ 5612068 w 6116569"/>
              <a:gd name="connsiteY37" fmla="*/ 3432554 h 6879321"/>
              <a:gd name="connsiteX38" fmla="*/ 5206927 w 6116569"/>
              <a:gd name="connsiteY38" fmla="*/ 3599562 h 6879321"/>
              <a:gd name="connsiteX39" fmla="*/ 5301079 w 6116569"/>
              <a:gd name="connsiteY39" fmla="*/ 3723930 h 6879321"/>
              <a:gd name="connsiteX40" fmla="*/ 4507915 w 6116569"/>
              <a:gd name="connsiteY40" fmla="*/ 4306683 h 6879321"/>
              <a:gd name="connsiteX41" fmla="*/ 3982942 w 6116569"/>
              <a:gd name="connsiteY41" fmla="*/ 4587399 h 6879321"/>
              <a:gd name="connsiteX42" fmla="*/ 4185513 w 6116569"/>
              <a:gd name="connsiteY42" fmla="*/ 4541205 h 6879321"/>
              <a:gd name="connsiteX43" fmla="*/ 5212633 w 6116569"/>
              <a:gd name="connsiteY43" fmla="*/ 4455924 h 6879321"/>
              <a:gd name="connsiteX44" fmla="*/ 5312492 w 6116569"/>
              <a:gd name="connsiteY44" fmla="*/ 4473691 h 6879321"/>
              <a:gd name="connsiteX45" fmla="*/ 4596361 w 6116569"/>
              <a:gd name="connsiteY45" fmla="*/ 4818368 h 6879321"/>
              <a:gd name="connsiteX46" fmla="*/ 4873113 w 6116569"/>
              <a:gd name="connsiteY46" fmla="*/ 4885882 h 6879321"/>
              <a:gd name="connsiteX47" fmla="*/ 4935881 w 6116569"/>
              <a:gd name="connsiteY47" fmla="*/ 4914309 h 6879321"/>
              <a:gd name="connsiteX48" fmla="*/ 4873113 w 6116569"/>
              <a:gd name="connsiteY48" fmla="*/ 5003143 h 6879321"/>
              <a:gd name="connsiteX49" fmla="*/ 4721898 w 6116569"/>
              <a:gd name="connsiteY49" fmla="*/ 5095530 h 6879321"/>
              <a:gd name="connsiteX50" fmla="*/ 5132745 w 6116569"/>
              <a:gd name="connsiteY50" fmla="*/ 4949842 h 6879321"/>
              <a:gd name="connsiteX51" fmla="*/ 5101362 w 6116569"/>
              <a:gd name="connsiteY51" fmla="*/ 5081317 h 6879321"/>
              <a:gd name="connsiteX52" fmla="*/ 5138452 w 6116569"/>
              <a:gd name="connsiteY52" fmla="*/ 5198578 h 6879321"/>
              <a:gd name="connsiteX53" fmla="*/ 4904497 w 6116569"/>
              <a:gd name="connsiteY53" fmla="*/ 5362033 h 6879321"/>
              <a:gd name="connsiteX54" fmla="*/ 4579242 w 6116569"/>
              <a:gd name="connsiteY54" fmla="*/ 5674729 h 6879321"/>
              <a:gd name="connsiteX55" fmla="*/ 4253988 w 6116569"/>
              <a:gd name="connsiteY55" fmla="*/ 5884379 h 6879321"/>
              <a:gd name="connsiteX56" fmla="*/ 3985795 w 6116569"/>
              <a:gd name="connsiteY56" fmla="*/ 6069153 h 6879321"/>
              <a:gd name="connsiteX57" fmla="*/ 4231163 w 6116569"/>
              <a:gd name="connsiteY57" fmla="*/ 6030066 h 6879321"/>
              <a:gd name="connsiteX58" fmla="*/ 3814609 w 6116569"/>
              <a:gd name="connsiteY58" fmla="*/ 6317889 h 6879321"/>
              <a:gd name="connsiteX59" fmla="*/ 3751840 w 6116569"/>
              <a:gd name="connsiteY59" fmla="*/ 6339209 h 6879321"/>
              <a:gd name="connsiteX60" fmla="*/ 3089919 w 6116569"/>
              <a:gd name="connsiteY60" fmla="*/ 6563071 h 6879321"/>
              <a:gd name="connsiteX61" fmla="*/ 2961529 w 6116569"/>
              <a:gd name="connsiteY61" fmla="*/ 6662566 h 6879321"/>
              <a:gd name="connsiteX62" fmla="*/ 3107038 w 6116569"/>
              <a:gd name="connsiteY62" fmla="*/ 6673226 h 6879321"/>
              <a:gd name="connsiteX63" fmla="*/ 3594919 w 6116569"/>
              <a:gd name="connsiteY63" fmla="*/ 6591499 h 6879321"/>
              <a:gd name="connsiteX64" fmla="*/ 3261106 w 6116569"/>
              <a:gd name="connsiteY64" fmla="*/ 6726527 h 6879321"/>
              <a:gd name="connsiteX65" fmla="*/ 3620597 w 6116569"/>
              <a:gd name="connsiteY65" fmla="*/ 6740740 h 6879321"/>
              <a:gd name="connsiteX66" fmla="*/ 3703337 w 6116569"/>
              <a:gd name="connsiteY66" fmla="*/ 6826020 h 6879321"/>
              <a:gd name="connsiteX67" fmla="*/ 3689072 w 6116569"/>
              <a:gd name="connsiteY67" fmla="*/ 6879321 h 6879321"/>
              <a:gd name="connsiteX68" fmla="*/ 0 w 6116569"/>
              <a:gd name="connsiteY68" fmla="*/ 6879321 h 687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Beaker">
            <a:extLst>
              <a:ext uri="{FF2B5EF4-FFF2-40B4-BE49-F238E27FC236}">
                <a16:creationId xmlns:a16="http://schemas.microsoft.com/office/drawing/2014/main" id="{F60F4525-4F7B-01A3-8FE0-3EE97CC9AC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1134" y="1918107"/>
            <a:ext cx="3195204" cy="319520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111C7-988B-A595-14BF-E22518B28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8400" y="1678329"/>
            <a:ext cx="5105398" cy="4896091"/>
          </a:xfrm>
        </p:spPr>
        <p:txBody>
          <a:bodyPr>
            <a:noAutofit/>
          </a:bodyPr>
          <a:lstStyle/>
          <a:p>
            <a:r>
              <a:rPr lang="en-US" sz="1400" b="1" dirty="0"/>
              <a:t>Usually shows a cholestatic pattern: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/>
              <a:t>Elevated Alkaline phosphatase, predominantly elevated lab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/>
              <a:t>Elevated GGT (Gamma </a:t>
            </a:r>
            <a:r>
              <a:rPr lang="en-US" sz="1400" dirty="0" err="1"/>
              <a:t>glutamyltransferase</a:t>
            </a:r>
            <a:r>
              <a:rPr lang="en-US" sz="1400" dirty="0"/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/>
              <a:t>Conjugated and unconjugated hyperbilirubinemia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/>
              <a:t>Transaminitis that is typically &lt;300 IU/L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/>
              <a:t>Albumin is usually normal in early disease but patients with concomitant IBD may have hypoalbuminemia</a:t>
            </a:r>
          </a:p>
          <a:p>
            <a:r>
              <a:rPr lang="en-US" sz="1400" b="1" dirty="0"/>
              <a:t>Additional serologic finding is positive antibodies: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/>
              <a:t>40-50% of patients have elevated IgM, and 30-80% are positive for atypical perinuclear antineutrophil cytoplasmic antibodies (P-ANCA)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/>
              <a:t>One study found that 71 of 73 (97%) of patients were positive for at least one autoantibody with 59% positive for 3 or more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400" dirty="0"/>
              <a:t>HLA DRw52a, ANA, Anti-smooth muscle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400" dirty="0"/>
              <a:t>Autoantibodies do not correlate with disease severity except for anti-cardiolipin antibodies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/>
              <a:t>Antimitochondrial antibody test is done to exclude primary biliary cholangitis</a:t>
            </a:r>
          </a:p>
        </p:txBody>
      </p:sp>
    </p:spTree>
    <p:extLst>
      <p:ext uri="{BB962C8B-B14F-4D97-AF65-F5344CB8AC3E}">
        <p14:creationId xmlns:p14="http://schemas.microsoft.com/office/powerpoint/2010/main" val="1820743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4F9D91-3AD7-5121-84A9-4AC40574F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/>
              <a:t>Imaging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060A4-B546-3473-BE17-99171E711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260036"/>
          </a:xfrm>
        </p:spPr>
        <p:txBody>
          <a:bodyPr anchor="t">
            <a:normAutofit/>
          </a:bodyPr>
          <a:lstStyle/>
          <a:p>
            <a:r>
              <a:rPr lang="en-US" sz="1800" dirty="0"/>
              <a:t>Magnetic resonance cholangiopancreatography (MRCP) is the gold standard imaging study to evaluate for PSC (ESGE/EASL)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 Findings: short, alternating annular strictures usually at bifurcation of ducts, biliary dilatation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Beaded appearance: alternating strictures and normal or slightly dilated segments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 A meta-analysis of 6 studies found the sensitivity and specificity of MRCP for diagnosing PSC were 86% and 94%, respectively; but can have limited accuracy in early disease</a:t>
            </a:r>
          </a:p>
          <a:p>
            <a:r>
              <a:rPr lang="en-US" sz="1800" dirty="0"/>
              <a:t>Endoscopic retrograde cholangiopancreatography (ERCP) can be used in patients who are unable to undergo MRCP or if MRCP results are inconclusive, but suspicion is high for PSC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 MRCP contraindications: metal objects, pregnancy (case by case), and hemodynamic instability </a:t>
            </a:r>
          </a:p>
          <a:p>
            <a:pPr marL="457200" lvl="1" indent="0">
              <a:buNone/>
            </a:pPr>
            <a:endParaRPr lang="en-US" sz="1700" dirty="0"/>
          </a:p>
          <a:p>
            <a:pPr lvl="1">
              <a:buFont typeface="Wingdings" panose="05000000000000000000" pitchFamily="2" charset="2"/>
              <a:buChar char="Ø"/>
            </a:pPr>
            <a:endParaRPr lang="en-US" sz="17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075E32-E326-11C4-B9F6-6393F89576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70" r="39244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963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23543C-8C07-1FE7-29A9-6AA09B5AF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sz="5400"/>
              <a:t>Histology</a:t>
            </a:r>
          </a:p>
        </p:txBody>
      </p:sp>
      <p:sp>
        <p:nvSpPr>
          <p:cNvPr id="5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38EC7-187D-1484-BFCA-2154EA70E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900" dirty="0"/>
          </a:p>
          <a:p>
            <a:r>
              <a:rPr lang="en-US" sz="1900" dirty="0"/>
              <a:t>Percutaneous liver biopsy is rarely diagnostic and is normally used to support diagnosis, so it is typically not required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900" dirty="0"/>
              <a:t>Only required if you suspect small duct PSC</a:t>
            </a:r>
          </a:p>
          <a:p>
            <a:pPr marL="457200" lvl="1" indent="0">
              <a:buNone/>
            </a:pPr>
            <a:endParaRPr lang="en-US" sz="1900" dirty="0"/>
          </a:p>
          <a:p>
            <a:r>
              <a:rPr lang="en-US" sz="1900" dirty="0"/>
              <a:t>Most classical histologic findings is concentric periductal sclerosis also known as “onion skin” fibrosis</a:t>
            </a:r>
          </a:p>
          <a:p>
            <a:pPr marL="0" indent="0">
              <a:buNone/>
            </a:pPr>
            <a:endParaRPr lang="en-US" sz="1900" dirty="0"/>
          </a:p>
          <a:p>
            <a:r>
              <a:rPr lang="en-US" sz="1900" dirty="0"/>
              <a:t>Chronic PSC will eventually cause bile duct loss which causes fibro-obliterative lesions or scars that replace bile ducts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445F73-F01E-E557-51D3-63B690C00E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473" r="-3" b="17914"/>
          <a:stretch/>
        </p:blipFill>
        <p:spPr>
          <a:xfrm>
            <a:off x="7863840" y="678338"/>
            <a:ext cx="4014216" cy="27316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28D3A1-9EA3-A424-B28B-68379D8D57D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4552"/>
          <a:stretch/>
        </p:blipFill>
        <p:spPr>
          <a:xfrm>
            <a:off x="7823357" y="3766457"/>
            <a:ext cx="4216243" cy="248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884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BDED99-B35B-4FEE-A274-8E8DB6FEE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02473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Close-up unopened pill packets">
            <a:extLst>
              <a:ext uri="{FF2B5EF4-FFF2-40B4-BE49-F238E27FC236}">
                <a16:creationId xmlns:a16="http://schemas.microsoft.com/office/drawing/2014/main" id="{74B37180-A5C4-2D02-21CF-1304BC033A7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2778" r="26727"/>
          <a:stretch/>
        </p:blipFill>
        <p:spPr>
          <a:xfrm>
            <a:off x="7968222" y="10"/>
            <a:ext cx="4223778" cy="6857990"/>
          </a:xfrm>
          <a:custGeom>
            <a:avLst/>
            <a:gdLst/>
            <a:ahLst/>
            <a:cxnLst/>
            <a:rect l="l" t="t" r="r" b="b"/>
            <a:pathLst>
              <a:path w="4223778" h="6865951">
                <a:moveTo>
                  <a:pt x="478794" y="0"/>
                </a:moveTo>
                <a:lnTo>
                  <a:pt x="4223778" y="0"/>
                </a:lnTo>
                <a:lnTo>
                  <a:pt x="4223778" y="6865951"/>
                </a:lnTo>
                <a:lnTo>
                  <a:pt x="52221" y="6865951"/>
                </a:lnTo>
                <a:lnTo>
                  <a:pt x="49989" y="6844695"/>
                </a:lnTo>
                <a:cubicBezTo>
                  <a:pt x="46440" y="6810509"/>
                  <a:pt x="42891" y="6776323"/>
                  <a:pt x="41304" y="6765443"/>
                </a:cubicBezTo>
                <a:cubicBezTo>
                  <a:pt x="35681" y="6732842"/>
                  <a:pt x="13533" y="6716945"/>
                  <a:pt x="11182" y="6694817"/>
                </a:cubicBezTo>
                <a:cubicBezTo>
                  <a:pt x="16764" y="6697663"/>
                  <a:pt x="14835" y="6635151"/>
                  <a:pt x="10913" y="6627127"/>
                </a:cubicBezTo>
                <a:cubicBezTo>
                  <a:pt x="19564" y="6579282"/>
                  <a:pt x="-12861" y="6585665"/>
                  <a:pt x="5999" y="6527525"/>
                </a:cubicBezTo>
                <a:cubicBezTo>
                  <a:pt x="12287" y="6468687"/>
                  <a:pt x="19003" y="6409739"/>
                  <a:pt x="7685" y="6346547"/>
                </a:cubicBezTo>
                <a:cubicBezTo>
                  <a:pt x="31149" y="6240430"/>
                  <a:pt x="5895" y="6134229"/>
                  <a:pt x="12535" y="6084924"/>
                </a:cubicBezTo>
                <a:cubicBezTo>
                  <a:pt x="14696" y="6024961"/>
                  <a:pt x="53867" y="6020785"/>
                  <a:pt x="45320" y="5989742"/>
                </a:cubicBezTo>
                <a:cubicBezTo>
                  <a:pt x="41264" y="5940899"/>
                  <a:pt x="43258" y="5932095"/>
                  <a:pt x="40418" y="5889597"/>
                </a:cubicBezTo>
                <a:cubicBezTo>
                  <a:pt x="20860" y="5848611"/>
                  <a:pt x="51187" y="5792775"/>
                  <a:pt x="49796" y="5755774"/>
                </a:cubicBezTo>
                <a:cubicBezTo>
                  <a:pt x="43522" y="5734342"/>
                  <a:pt x="37368" y="5692606"/>
                  <a:pt x="49956" y="5684909"/>
                </a:cubicBezTo>
                <a:cubicBezTo>
                  <a:pt x="52825" y="5660429"/>
                  <a:pt x="62553" y="5623499"/>
                  <a:pt x="67011" y="5608897"/>
                </a:cubicBezTo>
                <a:lnTo>
                  <a:pt x="76701" y="5597290"/>
                </a:lnTo>
                <a:cubicBezTo>
                  <a:pt x="87717" y="5587442"/>
                  <a:pt x="82431" y="5550877"/>
                  <a:pt x="89120" y="5529641"/>
                </a:cubicBezTo>
                <a:cubicBezTo>
                  <a:pt x="69291" y="5496375"/>
                  <a:pt x="118554" y="5526326"/>
                  <a:pt x="94330" y="5470852"/>
                </a:cubicBezTo>
                <a:cubicBezTo>
                  <a:pt x="95483" y="5449506"/>
                  <a:pt x="114690" y="5429653"/>
                  <a:pt x="116139" y="5390946"/>
                </a:cubicBezTo>
                <a:cubicBezTo>
                  <a:pt x="127589" y="5337323"/>
                  <a:pt x="132794" y="5338384"/>
                  <a:pt x="135560" y="5284344"/>
                </a:cubicBezTo>
                <a:cubicBezTo>
                  <a:pt x="143629" y="5226223"/>
                  <a:pt x="148113" y="5192743"/>
                  <a:pt x="158141" y="5143920"/>
                </a:cubicBezTo>
                <a:cubicBezTo>
                  <a:pt x="170128" y="5118849"/>
                  <a:pt x="159838" y="5102006"/>
                  <a:pt x="174950" y="5088188"/>
                </a:cubicBezTo>
                <a:cubicBezTo>
                  <a:pt x="197620" y="5107654"/>
                  <a:pt x="181875" y="4983257"/>
                  <a:pt x="203603" y="5010764"/>
                </a:cubicBezTo>
                <a:lnTo>
                  <a:pt x="258582" y="4919969"/>
                </a:lnTo>
                <a:cubicBezTo>
                  <a:pt x="238838" y="4883087"/>
                  <a:pt x="271098" y="4853332"/>
                  <a:pt x="287910" y="4849612"/>
                </a:cubicBezTo>
                <a:cubicBezTo>
                  <a:pt x="294156" y="4811643"/>
                  <a:pt x="286101" y="4834074"/>
                  <a:pt x="305439" y="4799017"/>
                </a:cubicBezTo>
                <a:cubicBezTo>
                  <a:pt x="322572" y="4758926"/>
                  <a:pt x="352642" y="4705848"/>
                  <a:pt x="373456" y="4667754"/>
                </a:cubicBezTo>
                <a:cubicBezTo>
                  <a:pt x="384080" y="4649919"/>
                  <a:pt x="401158" y="4670663"/>
                  <a:pt x="407944" y="4574050"/>
                </a:cubicBezTo>
                <a:cubicBezTo>
                  <a:pt x="408098" y="4548109"/>
                  <a:pt x="427782" y="4503327"/>
                  <a:pt x="425133" y="4462469"/>
                </a:cubicBezTo>
                <a:lnTo>
                  <a:pt x="433890" y="4364681"/>
                </a:lnTo>
                <a:cubicBezTo>
                  <a:pt x="430018" y="4339230"/>
                  <a:pt x="435361" y="4287915"/>
                  <a:pt x="440691" y="4222147"/>
                </a:cubicBezTo>
                <a:cubicBezTo>
                  <a:pt x="451463" y="4164562"/>
                  <a:pt x="497377" y="4067298"/>
                  <a:pt x="503057" y="3977136"/>
                </a:cubicBezTo>
                <a:cubicBezTo>
                  <a:pt x="519229" y="3939837"/>
                  <a:pt x="472839" y="3875689"/>
                  <a:pt x="507582" y="3776020"/>
                </a:cubicBezTo>
                <a:cubicBezTo>
                  <a:pt x="497716" y="3757477"/>
                  <a:pt x="518006" y="3707185"/>
                  <a:pt x="521577" y="3692206"/>
                </a:cubicBezTo>
                <a:cubicBezTo>
                  <a:pt x="525148" y="3677227"/>
                  <a:pt x="526352" y="3687655"/>
                  <a:pt x="529009" y="3686147"/>
                </a:cubicBezTo>
                <a:cubicBezTo>
                  <a:pt x="531848" y="3650325"/>
                  <a:pt x="545504" y="3563351"/>
                  <a:pt x="551870" y="3514534"/>
                </a:cubicBezTo>
                <a:cubicBezTo>
                  <a:pt x="561331" y="3487751"/>
                  <a:pt x="581973" y="3426419"/>
                  <a:pt x="567205" y="3393248"/>
                </a:cubicBezTo>
                <a:cubicBezTo>
                  <a:pt x="585208" y="3400657"/>
                  <a:pt x="563566" y="3353906"/>
                  <a:pt x="579630" y="3344723"/>
                </a:cubicBezTo>
                <a:cubicBezTo>
                  <a:pt x="592861" y="3339338"/>
                  <a:pt x="589379" y="3323900"/>
                  <a:pt x="592672" y="3310978"/>
                </a:cubicBezTo>
                <a:cubicBezTo>
                  <a:pt x="605351" y="3299735"/>
                  <a:pt x="594296" y="3237176"/>
                  <a:pt x="589270" y="3216655"/>
                </a:cubicBezTo>
                <a:cubicBezTo>
                  <a:pt x="566909" y="3160431"/>
                  <a:pt x="626099" y="3142203"/>
                  <a:pt x="609663" y="3096973"/>
                </a:cubicBezTo>
                <a:cubicBezTo>
                  <a:pt x="609191" y="3084373"/>
                  <a:pt x="615889" y="3033331"/>
                  <a:pt x="618886" y="3023628"/>
                </a:cubicBezTo>
                <a:lnTo>
                  <a:pt x="630425" y="2998646"/>
                </a:lnTo>
                <a:lnTo>
                  <a:pt x="640017" y="2995914"/>
                </a:lnTo>
                <a:lnTo>
                  <a:pt x="643600" y="2978244"/>
                </a:lnTo>
                <a:lnTo>
                  <a:pt x="659520" y="2950805"/>
                </a:lnTo>
                <a:cubicBezTo>
                  <a:pt x="620152" y="2937671"/>
                  <a:pt x="687598" y="2860550"/>
                  <a:pt x="650890" y="2864933"/>
                </a:cubicBezTo>
                <a:cubicBezTo>
                  <a:pt x="663707" y="2817056"/>
                  <a:pt x="662078" y="2779813"/>
                  <a:pt x="640210" y="2741864"/>
                </a:cubicBezTo>
                <a:cubicBezTo>
                  <a:pt x="634452" y="2649732"/>
                  <a:pt x="665268" y="2597914"/>
                  <a:pt x="639387" y="2510931"/>
                </a:cubicBezTo>
                <a:cubicBezTo>
                  <a:pt x="645574" y="2407642"/>
                  <a:pt x="671719" y="2317589"/>
                  <a:pt x="680438" y="2227415"/>
                </a:cubicBezTo>
                <a:cubicBezTo>
                  <a:pt x="664175" y="2189847"/>
                  <a:pt x="704423" y="2141655"/>
                  <a:pt x="688135" y="2054289"/>
                </a:cubicBezTo>
                <a:cubicBezTo>
                  <a:pt x="683239" y="2048201"/>
                  <a:pt x="684029" y="1979567"/>
                  <a:pt x="681480" y="1972202"/>
                </a:cubicBezTo>
                <a:lnTo>
                  <a:pt x="686247" y="1917474"/>
                </a:lnTo>
                <a:lnTo>
                  <a:pt x="679783" y="1862721"/>
                </a:lnTo>
                <a:cubicBezTo>
                  <a:pt x="683677" y="1851209"/>
                  <a:pt x="688980" y="1824057"/>
                  <a:pt x="686639" y="1818227"/>
                </a:cubicBezTo>
                <a:lnTo>
                  <a:pt x="658235" y="1742488"/>
                </a:lnTo>
                <a:cubicBezTo>
                  <a:pt x="645662" y="1715201"/>
                  <a:pt x="661423" y="1719638"/>
                  <a:pt x="636990" y="1638389"/>
                </a:cubicBezTo>
                <a:cubicBezTo>
                  <a:pt x="626351" y="1601441"/>
                  <a:pt x="629414" y="1617134"/>
                  <a:pt x="602059" y="1570807"/>
                </a:cubicBezTo>
                <a:lnTo>
                  <a:pt x="570903" y="1513173"/>
                </a:lnTo>
                <a:cubicBezTo>
                  <a:pt x="570781" y="1503175"/>
                  <a:pt x="550561" y="1468055"/>
                  <a:pt x="550438" y="1458058"/>
                </a:cubicBezTo>
                <a:cubicBezTo>
                  <a:pt x="556848" y="1428101"/>
                  <a:pt x="546263" y="1422712"/>
                  <a:pt x="531416" y="1385478"/>
                </a:cubicBezTo>
                <a:cubicBezTo>
                  <a:pt x="527790" y="1370753"/>
                  <a:pt x="490725" y="1304050"/>
                  <a:pt x="501981" y="1265452"/>
                </a:cubicBezTo>
                <a:cubicBezTo>
                  <a:pt x="501825" y="1234781"/>
                  <a:pt x="490462" y="1187660"/>
                  <a:pt x="487370" y="1141743"/>
                </a:cubicBezTo>
                <a:cubicBezTo>
                  <a:pt x="484278" y="1095826"/>
                  <a:pt x="483852" y="1028118"/>
                  <a:pt x="483427" y="989948"/>
                </a:cubicBezTo>
                <a:cubicBezTo>
                  <a:pt x="483001" y="951779"/>
                  <a:pt x="494678" y="945984"/>
                  <a:pt x="484820" y="912725"/>
                </a:cubicBezTo>
                <a:cubicBezTo>
                  <a:pt x="467566" y="854951"/>
                  <a:pt x="510777" y="860797"/>
                  <a:pt x="475093" y="812798"/>
                </a:cubicBezTo>
                <a:cubicBezTo>
                  <a:pt x="461960" y="787034"/>
                  <a:pt x="498505" y="551948"/>
                  <a:pt x="461972" y="450605"/>
                </a:cubicBezTo>
                <a:cubicBezTo>
                  <a:pt x="470167" y="357604"/>
                  <a:pt x="458694" y="431306"/>
                  <a:pt x="465015" y="372906"/>
                </a:cubicBezTo>
                <a:cubicBezTo>
                  <a:pt x="503427" y="364177"/>
                  <a:pt x="489736" y="290341"/>
                  <a:pt x="490377" y="246134"/>
                </a:cubicBezTo>
                <a:cubicBezTo>
                  <a:pt x="491019" y="201927"/>
                  <a:pt x="449725" y="138160"/>
                  <a:pt x="468864" y="107666"/>
                </a:cubicBezTo>
                <a:cubicBezTo>
                  <a:pt x="468282" y="89794"/>
                  <a:pt x="477749" y="76947"/>
                  <a:pt x="477167" y="59075"/>
                </a:cubicBezTo>
                <a:lnTo>
                  <a:pt x="472992" y="1456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5E3A88-27C5-E8F4-ABA5-67E9C2CC8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6831188" cy="1322887"/>
          </a:xfrm>
        </p:spPr>
        <p:txBody>
          <a:bodyPr>
            <a:normAutofit/>
          </a:bodyPr>
          <a:lstStyle/>
          <a:p>
            <a:r>
              <a:rPr lang="en-US"/>
              <a:t>Medical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5C9CD-0F18-2993-BBCC-118825FBA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939" y="1932487"/>
            <a:ext cx="6970345" cy="4653507"/>
          </a:xfrm>
        </p:spPr>
        <p:txBody>
          <a:bodyPr>
            <a:normAutofit/>
          </a:bodyPr>
          <a:lstStyle/>
          <a:p>
            <a:r>
              <a:rPr lang="en-US" sz="1600" dirty="0"/>
              <a:t>Many immunosuppressive and anti-inflammatory agents but none have been strongly and conclusively proven to alter course of PSC</a:t>
            </a:r>
          </a:p>
          <a:p>
            <a:r>
              <a:rPr lang="en-US" sz="1600" dirty="0"/>
              <a:t>Ursodeoxycholic acid (UDCA)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 Most extensively studied medical treatment for PSC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 MOA: decreases cholesterol in bile and protects cholangiocytes and hepatocytes from cytotoxic hydrophobic bile acids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 3 meta-analyses found that at a dose up to 15 mg/kg/day it has shown to improve biochemical abnormalities and hepatic inflammation but has not increased survival or affected need for liver transplantation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 Has no benefit on symptoms of PSC like fatigue or pruritis or at inhibiting development of cholangiocarcinoma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 American Association for Study of Liver disease 2010 guideline said not to use in PSC with the British Society of Gastroenterology and UK-PSC recommends against use in newly diagnosed patients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 Only start at standard doses (13-15 mg/kg/day) if patient’s bilirubin or ALP increases, patient has worsening pruritis, patient wants to continue medication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400" dirty="0"/>
          </a:p>
          <a:p>
            <a:pPr lvl="1">
              <a:buFont typeface="Wingdings" panose="05000000000000000000" pitchFamily="2" charset="2"/>
              <a:buChar char="Ø"/>
            </a:pPr>
            <a:endParaRPr lang="en-US" sz="1400" dirty="0"/>
          </a:p>
          <a:p>
            <a:pPr lvl="1">
              <a:buFont typeface="Wingdings" panose="05000000000000000000" pitchFamily="2" charset="2"/>
              <a:buChar char="Ø"/>
            </a:pPr>
            <a:endParaRPr lang="en-US" sz="1400" dirty="0"/>
          </a:p>
          <a:p>
            <a:pPr lvl="1">
              <a:buFont typeface="Wingdings" panose="05000000000000000000" pitchFamily="2" charset="2"/>
              <a:buChar char="Ø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48109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70F220-78DF-CECB-4B72-52D29068F81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8206" r="9091" b="518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10BC15-59B7-8BE6-A535-F268C6CC4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Surgical Treatment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BEEC7FD-15B9-FF80-D584-FA21F214B4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1100701"/>
              </p:ext>
            </p:extLst>
          </p:nvPr>
        </p:nvGraphicFramePr>
        <p:xfrm>
          <a:off x="838200" y="1597306"/>
          <a:ext cx="10515600" cy="4895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64762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32E6D5-6EB8-1F15-EFCA-19495AF7A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sz="5400"/>
              <a:t>Sequelae of PSC</a:t>
            </a:r>
          </a:p>
        </p:txBody>
      </p:sp>
      <p:sp>
        <p:nvSpPr>
          <p:cNvPr id="30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A17AD-8E21-43E2-DFF2-4F08C1028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822192"/>
          </a:xfrm>
        </p:spPr>
        <p:txBody>
          <a:bodyPr>
            <a:normAutofit/>
          </a:bodyPr>
          <a:lstStyle/>
          <a:p>
            <a:r>
              <a:rPr lang="en-US" sz="1400" dirty="0"/>
              <a:t>Cirrhosis and portal HTN</a:t>
            </a:r>
          </a:p>
          <a:p>
            <a:r>
              <a:rPr lang="en-US" sz="1400" dirty="0"/>
              <a:t>Osteoporosis: complication of advanced PSC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/>
              <a:t> Osteopenia in lumbar spine, iliac crest, and femur</a:t>
            </a:r>
          </a:p>
          <a:p>
            <a:r>
              <a:rPr lang="en-US" sz="1400" dirty="0"/>
              <a:t>Dominant biliary strictures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/>
              <a:t> Up to 60% of patients develop dominant stricture in intrahepatic or extrahepatic biliary tree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/>
              <a:t> Stenosis with diameter of &lt;1.5 mm in CBD or &lt;1 mm in hepatic ducts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/>
              <a:t> Can be difficult to distinguish from cholangiocarcinoma, so must due cytologic brushings to exclude malignancy</a:t>
            </a:r>
          </a:p>
          <a:p>
            <a:r>
              <a:rPr lang="en-US" sz="1400" dirty="0"/>
              <a:t>Cholangiocarcinoma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/>
              <a:t> Patient with PSC have 10-15% lifetime risk of developing cholangiocarcinoma with annual incidence of 1.5%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/>
              <a:t>Prescence indicates poor prognosis in patient with advanced PSC; one study showed only 10% of patients with cholangiocarcinoma in PSC survived two years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9BA4B0-3D29-5904-6C22-4B4D6F50B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3840" y="543854"/>
            <a:ext cx="4014216" cy="30006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7A1EF3-0FEE-87CB-DC29-12135052C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3840" y="4079193"/>
            <a:ext cx="3866009" cy="225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590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52710-5B97-0559-4108-95FB7958D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FC791-5B37-68BE-3CBC-BE8ED39D9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7387"/>
            <a:ext cx="10515600" cy="5115488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hlinkClick r:id="rId2"/>
              </a:rPr>
              <a:t>https://teachmesurgery.com/hpb/gall-bladder/cholangiocarcinoma/</a:t>
            </a:r>
            <a:endParaRPr lang="en-US" dirty="0"/>
          </a:p>
          <a:p>
            <a:r>
              <a:rPr lang="en-US" dirty="0"/>
              <a:t>https://www-uptodate-com.ezproxy4.library.arizona.edu/contents/primary-sclerosing-cholangitis-in-adults-clinical-manifestations-and-diagnosis?search=primary%20sclerosing%20cholangitis&amp;source=search_result&amp;selectedTitle=1%7E106&amp;usage_type=default&amp;display_rank=1#H22532020</a:t>
            </a:r>
          </a:p>
          <a:p>
            <a:r>
              <a:rPr lang="en-US" dirty="0">
                <a:hlinkClick r:id="rId3"/>
              </a:rPr>
              <a:t>https://www-uptodate-com.ezproxy3.library.arizona.edu/contents/primary-sclerosing-cholangitis-epidemiology-and-pathogenesis?search=primary%20sclerosing%20cholangitis&amp;source=search_result&amp;selectedTitle=3%7E106&amp;usage_type=default&amp;display_rank=3</a:t>
            </a:r>
            <a:endParaRPr lang="en-US" dirty="0"/>
          </a:p>
          <a:p>
            <a:r>
              <a:rPr lang="en-US" dirty="0">
                <a:hlinkClick r:id="rId4"/>
              </a:rPr>
              <a:t>https://www-uptodate-com.ezproxy3.library.arizona.edu/contents/primary-sclerosing-cholangitis-in-adults-management?search=primary%20sclerosing%20cholangitis&amp;source=search_result&amp;selectedTitle=2%7E106&amp;usage_type=default&amp;display_rank=2</a:t>
            </a:r>
            <a:endParaRPr lang="en-US" dirty="0"/>
          </a:p>
          <a:p>
            <a:r>
              <a:rPr lang="en-US" dirty="0">
                <a:hlinkClick r:id="rId5"/>
              </a:rPr>
              <a:t>https://www.semanticscholar.org/paper/Biliary-Stent-Therapy-for-Dominant-Strictures-in-by-Abu-Wasel-Keough/da6460aaccd47ada5785226348bd11ca5b424ad7</a:t>
            </a:r>
            <a:endParaRPr lang="en-US" dirty="0"/>
          </a:p>
          <a:p>
            <a:r>
              <a:rPr lang="en-US" dirty="0"/>
              <a:t>https://bmcgastroenterol.biomedcentral.com/articles/10.1186/1471-230X-11-83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202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545D489D-16E1-484D-867B-144368D74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9A496F5-B01E-4BF8-9D1E-C4E53B6F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2257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2906963" y="1348064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4CC048-963F-171A-0E22-1931A20E7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Outline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F5375EB-C1B2-AA2A-16AC-2EC5B7A3D3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4216274"/>
              </p:ext>
            </p:extLst>
          </p:nvPr>
        </p:nvGraphicFramePr>
        <p:xfrm>
          <a:off x="5237018" y="653693"/>
          <a:ext cx="6303729" cy="5560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0075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34F4AC-FFF4-1DE4-DC8C-7C00361DC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/>
              <a:t>Introduction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B3CA8-AF8F-30A9-C5A9-F5E00F41B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12648"/>
            <a:ext cx="4243589" cy="3808071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Rare chronic cholestatic disease that is characterized by progressive inflammation, stricturing, and fibrosis of the medium and large ducts of the intrahepatic and extrahepatic biliary tree</a:t>
            </a:r>
          </a:p>
          <a:p>
            <a:r>
              <a:rPr lang="en-US" sz="2200" dirty="0"/>
              <a:t>Stricture location: can be focal, or diffuse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Intrahepatic and extrahepatic bile ducts- 87%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Intrahepatic bile ducts only- 11%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Extrahepatic bile ducts only- 2%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7" name="Picture 6" descr="A diagram of a body&#10;&#10;Description automatically generated">
            <a:extLst>
              <a:ext uri="{FF2B5EF4-FFF2-40B4-BE49-F238E27FC236}">
                <a16:creationId xmlns:a16="http://schemas.microsoft.com/office/drawing/2014/main" id="{45910A31-3B38-3669-E28A-5052665F85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2267" b="2"/>
          <a:stretch/>
        </p:blipFill>
        <p:spPr>
          <a:xfrm>
            <a:off x="5221936" y="0"/>
            <a:ext cx="6967016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5926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CC3016-39F8-687B-6F5B-BA5D7B00D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pPr algn="ctr"/>
            <a:r>
              <a:rPr lang="en-US" sz="5400" dirty="0"/>
              <a:t>Epidemiology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98B17-D20E-733B-E085-FF1CA20C0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 lnSpcReduction="10000"/>
          </a:bodyPr>
          <a:lstStyle/>
          <a:p>
            <a:r>
              <a:rPr lang="en-US" sz="2200" dirty="0"/>
              <a:t>Incidence in general population has not been well established</a:t>
            </a:r>
          </a:p>
          <a:p>
            <a:r>
              <a:rPr lang="en-US" sz="2200" dirty="0"/>
              <a:t>Systemic review that examined eight studies from North America and Europe estimated an overall incidence rate of 0.77 per 100,000 people-years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Incidence in US is 1 to 16 per 100,000</a:t>
            </a:r>
          </a:p>
          <a:p>
            <a:r>
              <a:rPr lang="en-US" sz="2200" dirty="0"/>
              <a:t>Population-based studies have estimated incidence to be 1 per 100,000 people-years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Incidence was higher in males (2:1 male predominance) and median age at diagnosis was 40</a:t>
            </a:r>
          </a:p>
          <a:p>
            <a:r>
              <a:rPr lang="en-US" sz="2200" dirty="0"/>
              <a:t>Prevalence is increased among 1</a:t>
            </a:r>
            <a:r>
              <a:rPr lang="en-US" sz="2200" baseline="30000" dirty="0"/>
              <a:t>st</a:t>
            </a:r>
            <a:r>
              <a:rPr lang="en-US" sz="2200" dirty="0"/>
              <a:t> degree relatives of patients with PSC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5" name="Picture 4" descr="A graph of age-related numbers&#10;&#10;Description automatically generated with medium confidence">
            <a:extLst>
              <a:ext uri="{FF2B5EF4-FFF2-40B4-BE49-F238E27FC236}">
                <a16:creationId xmlns:a16="http://schemas.microsoft.com/office/drawing/2014/main" id="{90FC253F-57B5-D5FB-1E51-EE219EF7C1D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600" r="2035" b="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019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30A966-3C86-596B-81B5-B505EA09F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/>
              <a:t>Etiologies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5A8DF-23BD-F67A-1CC8-8AD89B7DE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0"/>
            <a:ext cx="6224335" cy="5744537"/>
          </a:xfrm>
        </p:spPr>
        <p:txBody>
          <a:bodyPr anchor="ctr">
            <a:normAutofit/>
          </a:bodyPr>
          <a:lstStyle/>
          <a:p>
            <a:r>
              <a:rPr lang="en-US" sz="2000" dirty="0"/>
              <a:t>Specific etiology is unknown, and it is theorized that multiple pathological and physiological mechanisms play a role: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IBD- Ulcerative colitis and Crohn's disease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Inflammatory process in bile ducts due to recurrent or chronic entry of bacteria into portal circulation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Choledocholithiasis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Genetic causes: HLA (B8, DR3, DRw52a), UBASH3A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Ubiquitin-associated and SH3 domain-containing protein A is part of the T-cell ubiquitin ligand (TULA) family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One study in 2017 from the NIH showed that patients with PSC had higher levels of UBASH3A and that lower levels of this protein related to a lower risk of developing PSC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265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E8F91B-FABC-EA57-1817-EC03EEB25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/>
              <a:t>Etiologies Cont.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1E206-444D-7664-208C-6540F0721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1227358"/>
            <a:ext cx="6224335" cy="4880139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200" dirty="0"/>
              <a:t>Mutations in cystic fibrosis transmembrane receptor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Suggested this can lead to decreased biliary chloride transport leading to thickened or inspissated bile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/>
              <a:t>Mutations in genes that regulate cholangiocyte bicarbonate transport: TGR5, FUT2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Lead to disruption in biliary bicarbonate umbrella which causes cholangiocytes to be damaged by bile acids which can lead to chronic cholangiopathies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/>
              <a:t>PSC is likely multifactorial in etiology, but the leading major mechanism currently theorized is immunologically-mediated bile duct injury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345100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D81D7E-F9B9-6E57-9DF6-9D94D8A70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US"/>
              <a:t>Association with IBD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BE913-C65B-2199-AB06-DF7850320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662" y="2170243"/>
            <a:ext cx="4958966" cy="4165243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/>
              <a:t>PSC is strongly associated with IBD; ~50% of patients with PSC have concomitant IBD (Ulcerative colitis and Crohn’s)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~76% UC, 17% Crohn’s, 8% Intermediate/Unspecified IBD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When rectal and sigmoid biopsies are routinely obtained, prevalence of UC is as high as 90%</a:t>
            </a:r>
          </a:p>
          <a:p>
            <a:r>
              <a:rPr lang="en-US" sz="2200" dirty="0"/>
              <a:t>Overall prevalence of PSC in IBD is 2.16%, being highest in South America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PSC occurs in 2.5% of patients with UC and significantly less in Crohn’s disease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Due to weaker association, usually do not test for PSC in IBD patients unless they have abnormal liver tests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F9725CB-33D7-3E18-A1ED-67C4FCBEC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402" y="2170243"/>
            <a:ext cx="6114141" cy="3283500"/>
          </a:xfrm>
          <a:prstGeom prst="rect">
            <a:avLst/>
          </a:prstGeom>
        </p:spPr>
      </p:pic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63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9CE6BE-C397-33A4-E22D-D05944A1E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/>
              <a:t>Classic presentation</a:t>
            </a:r>
          </a:p>
        </p:txBody>
      </p:sp>
      <p:sp>
        <p:nvSpPr>
          <p:cNvPr id="9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1966A-05DD-0BCE-E048-70E9DE6B2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5"/>
            <a:ext cx="6713552" cy="4422081"/>
          </a:xfrm>
        </p:spPr>
        <p:txBody>
          <a:bodyPr anchor="t">
            <a:normAutofit/>
          </a:bodyPr>
          <a:lstStyle/>
          <a:p>
            <a:r>
              <a:rPr lang="en-US" sz="1800" dirty="0"/>
              <a:t>~50% of patients with PSC are asymptomatic when diagnosed and it can be incidentally found when evaluating abnormal liver tests</a:t>
            </a:r>
          </a:p>
          <a:p>
            <a:r>
              <a:rPr lang="en-US" sz="1800" dirty="0"/>
              <a:t>2 most common symptoms for a patient with PSC are fatigue and pruritis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Pruritis is extremely disabling and can lead to decreased quality of life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Pruritis is thought to be due to bile acid buildup in the skin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 Intractable pruritis is indication for liver transplantation in PSC</a:t>
            </a:r>
          </a:p>
          <a:p>
            <a:r>
              <a:rPr lang="en-US" sz="1800" dirty="0"/>
              <a:t>Fever, chills, night sweats, RUQ pain, and jaundice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Persistent jaundice is seen in advanced disease</a:t>
            </a:r>
          </a:p>
          <a:p>
            <a:r>
              <a:rPr lang="en-US" sz="1800" dirty="0"/>
              <a:t>~50% of patients will have a normal PE when diagnosed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Common findings: jaundice, hepatomegaly, excoriations</a:t>
            </a:r>
          </a:p>
          <a:p>
            <a:endParaRPr lang="en-US" sz="1700" dirty="0"/>
          </a:p>
        </p:txBody>
      </p:sp>
      <p:pic>
        <p:nvPicPr>
          <p:cNvPr id="5" name="Picture 4" descr="A diagram of a person's body&#10;&#10;Description automatically generated">
            <a:extLst>
              <a:ext uri="{FF2B5EF4-FFF2-40B4-BE49-F238E27FC236}">
                <a16:creationId xmlns:a16="http://schemas.microsoft.com/office/drawing/2014/main" id="{C04A8645-558E-B90D-A942-8DA27566A4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751" r="2" b="2"/>
          <a:stretch/>
        </p:blipFill>
        <p:spPr>
          <a:xfrm>
            <a:off x="7675658" y="1911493"/>
            <a:ext cx="3941064" cy="442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765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1A1C5D3-C053-4EE9-BE1A-419B6E27C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3C1510-F6C5-70DF-10FE-7EEDADA96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31034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Classification of PSC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6231BE-CD6C-7B2A-79EC-F1FEBCC5BA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36203" y="2060067"/>
            <a:ext cx="9028253" cy="448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98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1598</TotalTime>
  <Words>1580</Words>
  <Application>Microsoft Office PowerPoint</Application>
  <PresentationFormat>Widescreen</PresentationFormat>
  <Paragraphs>141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Wingdings</vt:lpstr>
      <vt:lpstr>Office Theme</vt:lpstr>
      <vt:lpstr>Primary Sclerosing Cholangitis</vt:lpstr>
      <vt:lpstr>Outline</vt:lpstr>
      <vt:lpstr>Introduction</vt:lpstr>
      <vt:lpstr>Epidemiology</vt:lpstr>
      <vt:lpstr>Etiologies</vt:lpstr>
      <vt:lpstr>Etiologies Cont.</vt:lpstr>
      <vt:lpstr>Association with IBD</vt:lpstr>
      <vt:lpstr>Classic presentation</vt:lpstr>
      <vt:lpstr>Classification of PSC</vt:lpstr>
      <vt:lpstr>Labs</vt:lpstr>
      <vt:lpstr>Imaging</vt:lpstr>
      <vt:lpstr>Histology</vt:lpstr>
      <vt:lpstr>Medical Management</vt:lpstr>
      <vt:lpstr>Surgical Treatment</vt:lpstr>
      <vt:lpstr>Sequelae of PSC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D'Andre Gomez</dc:creator>
  <cp:lastModifiedBy>Michelle Vazquez</cp:lastModifiedBy>
  <cp:revision>2</cp:revision>
  <dcterms:created xsi:type="dcterms:W3CDTF">2024-07-17T01:45:07Z</dcterms:created>
  <dcterms:modified xsi:type="dcterms:W3CDTF">2024-07-18T04:23:12Z</dcterms:modified>
</cp:coreProperties>
</file>