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5"/>
    <p:restoredTop sz="94744"/>
  </p:normalViewPr>
  <p:slideViewPr>
    <p:cSldViewPr snapToGrid="0">
      <p:cViewPr varScale="1">
        <p:scale>
          <a:sx n="122" d="100"/>
          <a:sy n="122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2166D-6DF9-B94F-A9D3-4E2AA5D0FB12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CEF02-1C72-C944-ABF5-E40179CA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5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www.uptodate.com</a:t>
            </a:r>
            <a:r>
              <a:rPr lang="en-US" dirty="0"/>
              <a:t>/contents/clinical-staging-and-general-management-of-pressure-induced-skin-and-soft-tissue-injury?search=pressure%20ulcer&amp;source=</a:t>
            </a:r>
            <a:r>
              <a:rPr lang="en-US" dirty="0" err="1"/>
              <a:t>search_result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EF02-1C72-C944-ABF5-E40179CAB0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www.news-medical.net</a:t>
            </a:r>
            <a:r>
              <a:rPr lang="en-US" dirty="0"/>
              <a:t>/health/Pressure-Ulcer-Prevention-and-</a:t>
            </a:r>
            <a:r>
              <a:rPr lang="en-US" dirty="0" err="1"/>
              <a:t>Treatment.aspx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EF02-1C72-C944-ABF5-E40179CAB0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6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EF02-1C72-C944-ABF5-E40179CAB0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epomedicine.com</a:t>
            </a:r>
            <a:r>
              <a:rPr lang="en-US" dirty="0"/>
              <a:t>/medical-students/pressure-sores-and-bed-sores/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EF02-1C72-C944-ABF5-E40179CAB0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EF02-1C72-C944-ABF5-E40179CAB0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7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/books/NBK507882/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CEF02-1C72-C944-ABF5-E40179CAB0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4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1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2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1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B2453-4DDB-9382-EE82-2E0583F30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96644"/>
            <a:ext cx="10746213" cy="2455239"/>
          </a:xfrm>
        </p:spPr>
        <p:txBody>
          <a:bodyPr anchor="b">
            <a:normAutofit/>
          </a:bodyPr>
          <a:lstStyle/>
          <a:p>
            <a:r>
              <a:rPr lang="en-US" dirty="0"/>
              <a:t>Pressure-induced Skin and Soft Tissue Injury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243C6-B5E1-5F20-E302-6DABFCA63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357318"/>
            <a:ext cx="4956882" cy="2862507"/>
          </a:xfrm>
        </p:spPr>
        <p:txBody>
          <a:bodyPr anchor="ctr">
            <a:normAutofit/>
          </a:bodyPr>
          <a:lstStyle/>
          <a:p>
            <a:r>
              <a:rPr lang="en-US"/>
              <a:t>Vanessa Ogbuji</a:t>
            </a:r>
          </a:p>
          <a:p>
            <a:r>
              <a:rPr lang="en-US"/>
              <a:t>University of Arizona College of Medicine-Tucson</a:t>
            </a:r>
            <a:endParaRPr lang="en-US" dirty="0"/>
          </a:p>
        </p:txBody>
      </p:sp>
      <p:pic>
        <p:nvPicPr>
          <p:cNvPr id="1026" name="Picture 2" descr="Brand Communications | College of Medicine - Tucson">
            <a:extLst>
              <a:ext uri="{FF2B5EF4-FFF2-40B4-BE49-F238E27FC236}">
                <a16:creationId xmlns:a16="http://schemas.microsoft.com/office/drawing/2014/main" id="{76DE5986-79EF-388C-B3A1-616873E2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258" y="5472220"/>
            <a:ext cx="7508929" cy="131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1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0637-AE83-4142-51D2-46354501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pressure ulcer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4384-A9A2-9841-85AA-C8D15143B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Pressure-induced skin and soft tissue injuries are localized areas of damage to the skin and/or underlying tissue usually over a bony prominence, as a result of pressure or pressure in combination with shear (</a:t>
            </a:r>
            <a:r>
              <a:rPr lang="en-US" b="0" i="0" u="none" strike="noStrike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eg</a:t>
            </a:r>
            <a:r>
              <a:rPr lang="en-US" b="0" i="0" u="none" strike="noStrik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sacrum, calcaneus, ischium)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2FBF1-8E43-9EA6-672A-8C9D9BE4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5257800" cy="2275480"/>
          </a:xfrm>
        </p:spPr>
        <p:txBody>
          <a:bodyPr>
            <a:normAutofit/>
          </a:bodyPr>
          <a:lstStyle/>
          <a:p>
            <a:r>
              <a:rPr lang="en-US" dirty="0"/>
              <a:t>NPIAP Pressure Ulcer 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9D107-7F77-0677-921B-1DB64D52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19796"/>
            <a:ext cx="5257799" cy="2852404"/>
          </a:xfrm>
        </p:spPr>
        <p:txBody>
          <a:bodyPr>
            <a:normAutofit/>
          </a:bodyPr>
          <a:lstStyle/>
          <a:p>
            <a:r>
              <a:rPr lang="en-US" dirty="0"/>
              <a:t>Evaluate: Length, width, depth, sinus tract, necrosis, exudate, granulation tissue</a:t>
            </a:r>
          </a:p>
          <a:p>
            <a:r>
              <a:rPr lang="en-US" dirty="0"/>
              <a:t>Check for signs of infection: erythema, warmth, purulent drainage, foul odor, +/-fever and leukocytosis</a:t>
            </a:r>
          </a:p>
        </p:txBody>
      </p:sp>
      <p:pic>
        <p:nvPicPr>
          <p:cNvPr id="4" name="Picture 3" descr="A diagram of a normal sore&#10;&#10;Description automatically generated with medium confidence">
            <a:extLst>
              <a:ext uri="{FF2B5EF4-FFF2-40B4-BE49-F238E27FC236}">
                <a16:creationId xmlns:a16="http://schemas.microsoft.com/office/drawing/2014/main" id="{CBB66F6D-5A45-6796-FAE4-1BB5622CB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89" y="1052095"/>
            <a:ext cx="4925879" cy="47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0473-6A8A-49F7-30A9-3F1CE485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NPAIP pressure ulcer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5ADF-EAA1-DAFD-B8B6-4D072E48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 1: Intact skin, </a:t>
            </a:r>
            <a:r>
              <a:rPr lang="en-US" dirty="0" err="1"/>
              <a:t>nonblanchable</a:t>
            </a:r>
            <a:r>
              <a:rPr lang="en-US" dirty="0"/>
              <a:t> erythema &gt;1 hour after pressure relief</a:t>
            </a:r>
          </a:p>
          <a:p>
            <a:r>
              <a:rPr lang="en-US" dirty="0"/>
              <a:t>Stage 2: Partial thickness loss of skin with exposed dermis. No visible fat, deeper tissue, granulation tissue, eschar</a:t>
            </a:r>
          </a:p>
          <a:p>
            <a:r>
              <a:rPr lang="en-US" dirty="0"/>
              <a:t>Stage 3: Full thickness skin loss, adipose tissue and granulation tissue present. No fascia, muscle, tendon, bone present</a:t>
            </a:r>
          </a:p>
          <a:p>
            <a:r>
              <a:rPr lang="en-US" dirty="0"/>
              <a:t>Stage 4: Full thickness skin loss with fascia, muscle, tendon and/or bone in ulcer</a:t>
            </a:r>
          </a:p>
          <a:p>
            <a:r>
              <a:rPr lang="en-US" dirty="0"/>
              <a:t>Unstageable ulcer: Any ulcer obscured by slough or </a:t>
            </a:r>
            <a:r>
              <a:rPr lang="en-US" dirty="0" err="1"/>
              <a:t>escar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0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4FBA9D-B080-3B8F-D545-9272E3953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568254"/>
            <a:ext cx="12220717" cy="38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2E13-80EB-9FBF-E1CA-EDD7FEC6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123387"/>
            <a:ext cx="7916917" cy="1137853"/>
          </a:xfrm>
        </p:spPr>
        <p:txBody>
          <a:bodyPr>
            <a:normAutofit/>
          </a:bodyPr>
          <a:lstStyle/>
          <a:p>
            <a:r>
              <a:rPr lang="en-US" sz="2800" dirty="0"/>
              <a:t>General management of pressure ulcer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68BD-6E21-B6B2-1DAB-6F5D4BACC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7" y="1660634"/>
            <a:ext cx="10515600" cy="5409050"/>
          </a:xfrm>
        </p:spPr>
        <p:txBody>
          <a:bodyPr/>
          <a:lstStyle/>
          <a:p>
            <a:r>
              <a:rPr lang="en-US" dirty="0"/>
              <a:t>Pressure redistribution</a:t>
            </a:r>
          </a:p>
          <a:p>
            <a:r>
              <a:rPr lang="en-US" dirty="0"/>
              <a:t>Pain control</a:t>
            </a:r>
          </a:p>
          <a:p>
            <a:r>
              <a:rPr lang="en-US" dirty="0"/>
              <a:t>Local wound care</a:t>
            </a:r>
          </a:p>
          <a:p>
            <a:r>
              <a:rPr lang="en-US" dirty="0"/>
              <a:t>Optimize nutrition </a:t>
            </a:r>
          </a:p>
          <a:p>
            <a:r>
              <a:rPr lang="en-US" dirty="0"/>
              <a:t>Debridement if necrosis present</a:t>
            </a:r>
          </a:p>
          <a:p>
            <a:r>
              <a:rPr lang="en-US" dirty="0"/>
              <a:t>Antibiotics if superimposed infection</a:t>
            </a:r>
          </a:p>
          <a:p>
            <a:r>
              <a:rPr lang="en-US" dirty="0"/>
              <a:t>Fecal/urinary diversion*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5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31CC5B-50C1-F0B7-6C8D-9F439095E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98698"/>
              </p:ext>
            </p:extLst>
          </p:nvPr>
        </p:nvGraphicFramePr>
        <p:xfrm>
          <a:off x="1266496" y="104846"/>
          <a:ext cx="9659007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669">
                  <a:extLst>
                    <a:ext uri="{9D8B030D-6E8A-4147-A177-3AD203B41FA5}">
                      <a16:colId xmlns:a16="http://schemas.microsoft.com/office/drawing/2014/main" val="2796329185"/>
                    </a:ext>
                  </a:extLst>
                </a:gridCol>
                <a:gridCol w="3219669">
                  <a:extLst>
                    <a:ext uri="{9D8B030D-6E8A-4147-A177-3AD203B41FA5}">
                      <a16:colId xmlns:a16="http://schemas.microsoft.com/office/drawing/2014/main" val="3899513036"/>
                    </a:ext>
                  </a:extLst>
                </a:gridCol>
                <a:gridCol w="3219669">
                  <a:extLst>
                    <a:ext uri="{9D8B030D-6E8A-4147-A177-3AD203B41FA5}">
                      <a16:colId xmlns:a16="http://schemas.microsoft.com/office/drawing/2014/main" val="2901929232"/>
                    </a:ext>
                  </a:extLst>
                </a:gridCol>
              </a:tblGrid>
              <a:tr h="387685"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effectLst/>
                          <a:latin typeface="inherit"/>
                        </a:rPr>
                        <a:t>Grade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effectLst/>
                          <a:latin typeface="inherit"/>
                        </a:rPr>
                        <a:t>Description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>
                          <a:effectLst/>
                          <a:latin typeface="inherit"/>
                        </a:rPr>
                        <a:t>Management</a:t>
                      </a:r>
                      <a:endParaRPr lang="en-US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4065324686"/>
                  </a:ext>
                </a:extLst>
              </a:tr>
              <a:tr h="364408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Non-blanchable redness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Protective dressing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728960510"/>
                  </a:ext>
                </a:extLst>
              </a:tr>
              <a:tr h="364408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II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Partial thickness loss of skin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Moist dressing; cleanse the wound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808580329"/>
                  </a:ext>
                </a:extLst>
              </a:tr>
              <a:tr h="364408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III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Full thickness skin loss – fat visible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4798160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fontAlgn="base"/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– No necrotic tissue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Moist to absorbent dressing</a:t>
                      </a:r>
                      <a:br>
                        <a:rPr lang="en-US" sz="1600">
                          <a:effectLst/>
                          <a:latin typeface="inherit"/>
                        </a:rPr>
                      </a:br>
                      <a:r>
                        <a:rPr lang="en-US" sz="1600">
                          <a:effectLst/>
                          <a:latin typeface="inherit"/>
                        </a:rPr>
                        <a:t>Cleanse the wound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842569607"/>
                  </a:ext>
                </a:extLst>
              </a:tr>
              <a:tr h="1535720">
                <a:tc>
                  <a:txBody>
                    <a:bodyPr/>
                    <a:lstStyle/>
                    <a:p>
                      <a:pPr fontAlgn="base"/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– Necrotic tissue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Debridement (sharp if advancing cellulitis or autolytic/enzymatic/mechanical if non-urgent)</a:t>
                      </a:r>
                      <a:br>
                        <a:rPr lang="en-US" sz="1600" dirty="0">
                          <a:effectLst/>
                          <a:latin typeface="inherit"/>
                        </a:rPr>
                      </a:br>
                      <a:r>
                        <a:rPr lang="en-US" sz="1600" dirty="0">
                          <a:effectLst/>
                          <a:latin typeface="inherit"/>
                        </a:rPr>
                        <a:t>Then, moist to absorbent dressing; cleanse the wound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266062408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IV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Full thickness skin loss – bone, tendon, muscle visible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157053093"/>
                  </a:ext>
                </a:extLst>
              </a:tr>
              <a:tr h="598670">
                <a:tc>
                  <a:txBody>
                    <a:bodyPr/>
                    <a:lstStyle/>
                    <a:p>
                      <a:pPr fontAlgn="base"/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– No necrotic tissue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Moist to absorbent dressing</a:t>
                      </a:r>
                      <a:br>
                        <a:rPr lang="en-US" sz="1600" dirty="0">
                          <a:effectLst/>
                          <a:latin typeface="inherit"/>
                        </a:rPr>
                      </a:br>
                      <a:r>
                        <a:rPr lang="en-US" sz="1600" dirty="0">
                          <a:effectLst/>
                          <a:latin typeface="inherit"/>
                        </a:rPr>
                        <a:t>Cleanse the wound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075639120"/>
                  </a:ext>
                </a:extLst>
              </a:tr>
              <a:tr h="1535720">
                <a:tc>
                  <a:txBody>
                    <a:bodyPr/>
                    <a:lstStyle/>
                    <a:p>
                      <a:pPr fontAlgn="base"/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  <a:latin typeface="inherit"/>
                        </a:rPr>
                        <a:t>– Necrotic tissue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  <a:latin typeface="inherit"/>
                        </a:rPr>
                        <a:t>Debridement (sharp if advancing cellulitis or autolytic/enzymatic/mechanical if non-urgent)</a:t>
                      </a:r>
                      <a:br>
                        <a:rPr lang="en-US" sz="1600" dirty="0">
                          <a:effectLst/>
                          <a:latin typeface="inherit"/>
                        </a:rPr>
                      </a:br>
                      <a:r>
                        <a:rPr lang="en-US" sz="1600" dirty="0">
                          <a:effectLst/>
                          <a:latin typeface="inherit"/>
                        </a:rPr>
                        <a:t>Then, moist to absorbent dressing; cleanse the wound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716342100"/>
                  </a:ext>
                </a:extLst>
              </a:tr>
              <a:tr h="332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0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73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5EAB-4118-05FC-4C45-E31FB002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-507234"/>
            <a:ext cx="10515600" cy="1325563"/>
          </a:xfrm>
        </p:spPr>
        <p:txBody>
          <a:bodyPr/>
          <a:lstStyle/>
          <a:p>
            <a:r>
              <a:rPr lang="en-US" dirty="0"/>
              <a:t>Types of wound debridement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5FECB-6CF7-8CB5-655A-3D196A768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06" y="952901"/>
            <a:ext cx="11332780" cy="56475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Sharp debridement</a:t>
            </a:r>
          </a:p>
          <a:p>
            <a:pPr lvl="1"/>
            <a:r>
              <a:rPr lang="en-US" dirty="0" err="1"/>
              <a:t>Devitazlied</a:t>
            </a:r>
            <a:r>
              <a:rPr lang="en-US" dirty="0"/>
              <a:t> tissue is removed using scalpel, curette, cautery </a:t>
            </a:r>
          </a:p>
          <a:p>
            <a:pPr lvl="1"/>
            <a:r>
              <a:rPr lang="en-US" dirty="0"/>
              <a:t>Indicated for infected or noninfected ulcers</a:t>
            </a:r>
          </a:p>
          <a:p>
            <a:pPr lvl="1"/>
            <a:r>
              <a:rPr lang="en-US" dirty="0"/>
              <a:t>Disadvantages: excessive bleeding, anesthetic complications, </a:t>
            </a:r>
          </a:p>
          <a:p>
            <a:r>
              <a:rPr lang="en-US" dirty="0"/>
              <a:t>Autolytic debridement</a:t>
            </a:r>
          </a:p>
          <a:p>
            <a:pPr lvl="1"/>
            <a:r>
              <a:rPr lang="en-US" dirty="0"/>
              <a:t>Natural process where endogenous phagocytic cells and proteolytic enzymes </a:t>
            </a:r>
            <a:r>
              <a:rPr lang="en-US" dirty="0" err="1"/>
              <a:t>breaksdown</a:t>
            </a:r>
            <a:r>
              <a:rPr lang="en-US" dirty="0"/>
              <a:t> necrotic tissue</a:t>
            </a:r>
          </a:p>
          <a:p>
            <a:pPr lvl="1"/>
            <a:r>
              <a:rPr lang="en-US" dirty="0"/>
              <a:t>Indicated for noninfected tissue</a:t>
            </a:r>
          </a:p>
          <a:p>
            <a:pPr lvl="1"/>
            <a:r>
              <a:rPr lang="en-US" dirty="0"/>
              <a:t>Requires moist environment and functional immune system</a:t>
            </a:r>
          </a:p>
          <a:p>
            <a:r>
              <a:rPr lang="en-US" dirty="0"/>
              <a:t>Enzymatic debridement</a:t>
            </a:r>
          </a:p>
          <a:p>
            <a:pPr lvl="1"/>
            <a:r>
              <a:rPr lang="en-US" dirty="0"/>
              <a:t>Debridement of necrotic tissue using exogenous proteolytic enzymes like collagenase to digest collagen</a:t>
            </a:r>
          </a:p>
          <a:p>
            <a:pPr lvl="1"/>
            <a:r>
              <a:rPr lang="en-US" dirty="0"/>
              <a:t>Indicated for noninfected ulcers</a:t>
            </a:r>
          </a:p>
          <a:p>
            <a:pPr lvl="1"/>
            <a:r>
              <a:rPr lang="en-US" dirty="0"/>
              <a:t>Contraindication: silver-based products or </a:t>
            </a:r>
            <a:r>
              <a:rPr lang="en-US" dirty="0" err="1"/>
              <a:t>Dakins</a:t>
            </a:r>
            <a:endParaRPr lang="en-US" dirty="0"/>
          </a:p>
          <a:p>
            <a:r>
              <a:rPr lang="en-US" dirty="0"/>
              <a:t>Mechanical debridement</a:t>
            </a:r>
          </a:p>
          <a:p>
            <a:pPr lvl="1"/>
            <a:r>
              <a:rPr lang="en-US" dirty="0"/>
              <a:t>Debridement of necrotic tissue with mechanical force: wet-to-dry dressings, wound irrigation</a:t>
            </a:r>
          </a:p>
          <a:p>
            <a:pPr lvl="1"/>
            <a:r>
              <a:rPr lang="en-US" dirty="0"/>
              <a:t>Debrides necrotic and vital tissue</a:t>
            </a:r>
          </a:p>
          <a:p>
            <a:pPr lvl="1"/>
            <a:r>
              <a:rPr lang="en-US" dirty="0"/>
              <a:t>Indicated for infected and noninfected ulcer</a:t>
            </a:r>
          </a:p>
          <a:p>
            <a:pPr lvl="1"/>
            <a:r>
              <a:rPr lang="en-US" dirty="0"/>
              <a:t>Contraindication: Increased granulation </a:t>
            </a:r>
            <a:r>
              <a:rPr lang="en-US" dirty="0" err="1"/>
              <a:t>tissue:necrotic</a:t>
            </a:r>
            <a:r>
              <a:rPr lang="en-US" dirty="0"/>
              <a:t> tissue ration, poor perfusion</a:t>
            </a:r>
          </a:p>
        </p:txBody>
      </p:sp>
    </p:spTree>
    <p:extLst>
      <p:ext uri="{BB962C8B-B14F-4D97-AF65-F5344CB8AC3E}">
        <p14:creationId xmlns:p14="http://schemas.microsoft.com/office/powerpoint/2010/main" val="184297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D5C1-8130-2E72-CDAB-5FC1A3C3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193" y="2498725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27480662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537</Words>
  <Application>Microsoft Macintosh PowerPoint</Application>
  <PresentationFormat>Widescreen</PresentationFormat>
  <Paragraphs>72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Aptos</vt:lpstr>
      <vt:lpstr>Arial</vt:lpstr>
      <vt:lpstr>Avenir Next LT Pro</vt:lpstr>
      <vt:lpstr>inherit</vt:lpstr>
      <vt:lpstr>Noto Sans</vt:lpstr>
      <vt:lpstr>FadeVTI</vt:lpstr>
      <vt:lpstr>Pressure-induced Skin and Soft Tissue Injury</vt:lpstr>
      <vt:lpstr>What is a pressure ulcer</vt:lpstr>
      <vt:lpstr>NPIAP Pressure Ulcer Staging</vt:lpstr>
      <vt:lpstr>NPAIP pressure ulcer stages</vt:lpstr>
      <vt:lpstr>PowerPoint Presentation</vt:lpstr>
      <vt:lpstr>General management of pressure ulcer injury</vt:lpstr>
      <vt:lpstr>PowerPoint Presentation</vt:lpstr>
      <vt:lpstr>Types of wound debridement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Ogbuji, Vanessa - (cogbuji)</dc:creator>
  <cp:lastModifiedBy>Ogbuji, Vanessa - (cogbuji)</cp:lastModifiedBy>
  <cp:revision>1</cp:revision>
  <dcterms:created xsi:type="dcterms:W3CDTF">2024-11-20T19:54:45Z</dcterms:created>
  <dcterms:modified xsi:type="dcterms:W3CDTF">2024-11-21T11:41:40Z</dcterms:modified>
</cp:coreProperties>
</file>