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71" r:id="rId4"/>
    <p:sldId id="274" r:id="rId5"/>
    <p:sldId id="260" r:id="rId6"/>
    <p:sldId id="261" r:id="rId7"/>
    <p:sldId id="283" r:id="rId8"/>
    <p:sldId id="284" r:id="rId9"/>
    <p:sldId id="275" r:id="rId10"/>
    <p:sldId id="276" r:id="rId11"/>
    <p:sldId id="278" r:id="rId12"/>
    <p:sldId id="277" r:id="rId13"/>
    <p:sldId id="279" r:id="rId14"/>
    <p:sldId id="280" r:id="rId15"/>
    <p:sldId id="262" r:id="rId16"/>
    <p:sldId id="281" r:id="rId17"/>
    <p:sldId id="290" r:id="rId18"/>
    <p:sldId id="272" r:id="rId19"/>
    <p:sldId id="282" r:id="rId20"/>
    <p:sldId id="285" r:id="rId21"/>
    <p:sldId id="286" r:id="rId22"/>
    <p:sldId id="287" r:id="rId23"/>
    <p:sldId id="288" r:id="rId24"/>
    <p:sldId id="291" r:id="rId2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99" autoAdjust="0"/>
  </p:normalViewPr>
  <p:slideViewPr>
    <p:cSldViewPr>
      <p:cViewPr varScale="1">
        <p:scale>
          <a:sx n="48" d="100"/>
          <a:sy n="48" d="100"/>
        </p:scale>
        <p:origin x="67" y="89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10/29/2018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10/29/2018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10/29/2018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10/29/2018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10/29/2018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10/29/2018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10/29/2018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10/29/2018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10/29/2018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10/29/2018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10/29/2018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10/29/2018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Preoperative Cardiac Risk Assessment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General Surgery BUMC -South Campus Clerkship </a:t>
            </a:r>
          </a:p>
          <a:p>
            <a:r>
              <a:rPr lang="en-US" dirty="0"/>
              <a:t>Craig Morris, MS3</a:t>
            </a:r>
          </a:p>
          <a:p>
            <a:r>
              <a:rPr lang="en-US" dirty="0"/>
              <a:t>10/30/18</a:t>
            </a: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RCRI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2" y="1676400"/>
            <a:ext cx="5257798" cy="10207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Major cardiac complications included:</a:t>
            </a:r>
          </a:p>
          <a:p>
            <a:pPr lvl="1"/>
            <a:r>
              <a:rPr lang="en-US" dirty="0"/>
              <a:t>MI, VF, Cardiac arrest, Complete heart block, pulmonary edema.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B967E7-ED62-4F44-898D-729FB5C38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2068" y="807720"/>
            <a:ext cx="4818154" cy="5745162"/>
          </a:xfrm>
          <a:prstGeom prst="rect">
            <a:avLst/>
          </a:prstGeom>
        </p:spPr>
      </p:pic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1E764121-CC11-4334-A73A-B4F2EAD981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4114100"/>
              </p:ext>
            </p:extLst>
          </p:nvPr>
        </p:nvGraphicFramePr>
        <p:xfrm>
          <a:off x="723079" y="3037776"/>
          <a:ext cx="6123760" cy="351510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11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4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7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73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Total RCRI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points</a:t>
                      </a:r>
                      <a:endParaRPr lang="en-US" sz="1800" b="1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Risk of MI, cardiac</a:t>
                      </a:r>
                      <a:r>
                        <a:rPr lang="en-US" sz="2000" b="1" baseline="0" dirty="0">
                          <a:effectLst/>
                        </a:rPr>
                        <a:t> arrest, or death 30 days after surgery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95% CI</a:t>
                      </a:r>
                      <a:endParaRPr lang="en-US" sz="18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3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en-US" sz="18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3.9%</a:t>
                      </a:r>
                      <a:endParaRPr lang="en-US" sz="18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2.8%-5.4%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3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18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6.0%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4.9%-7.4%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3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18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10.1%</a:t>
                      </a:r>
                      <a:endParaRPr lang="en-US" sz="18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8.1%-12.6%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3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≥3</a:t>
                      </a:r>
                      <a:endParaRPr lang="en-US" sz="18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15.0%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11.1%-20.0%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E1BE174-4B3D-4810-9D92-4172260DE2F1}"/>
              </a:ext>
            </a:extLst>
          </p:cNvPr>
          <p:cNvSpPr/>
          <p:nvPr/>
        </p:nvSpPr>
        <p:spPr>
          <a:xfrm>
            <a:off x="7437297" y="6552882"/>
            <a:ext cx="6092825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https://www.mdcalc.com/revised-cardiac-risk-index-pre-operative-risk</a:t>
            </a:r>
          </a:p>
        </p:txBody>
      </p:sp>
    </p:spTree>
    <p:extLst>
      <p:ext uri="{BB962C8B-B14F-4D97-AF65-F5344CB8AC3E}">
        <p14:creationId xmlns:p14="http://schemas.microsoft.com/office/powerpoint/2010/main" val="181686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D8A7EF-CFF3-45C5-83B4-8544B3A1A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677" y="859988"/>
            <a:ext cx="5475468" cy="562213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9A3D3DF-2062-4A36-B6C7-89179CB09880}"/>
              </a:ext>
            </a:extLst>
          </p:cNvPr>
          <p:cNvSpPr/>
          <p:nvPr/>
        </p:nvSpPr>
        <p:spPr>
          <a:xfrm>
            <a:off x="4128104" y="152400"/>
            <a:ext cx="393261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dirty="0"/>
              <a:t>RCRI for patient JS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985A4A-3FB3-4BF2-8556-3FC322F21055}"/>
              </a:ext>
            </a:extLst>
          </p:cNvPr>
          <p:cNvSpPr/>
          <p:nvPr/>
        </p:nvSpPr>
        <p:spPr>
          <a:xfrm>
            <a:off x="4044849" y="6459379"/>
            <a:ext cx="6092825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https://www.mdcalc.com/revised-cardiac-risk-index-pre-operative-risk</a:t>
            </a:r>
          </a:p>
        </p:txBody>
      </p:sp>
    </p:spTree>
    <p:extLst>
      <p:ext uri="{BB962C8B-B14F-4D97-AF65-F5344CB8AC3E}">
        <p14:creationId xmlns:p14="http://schemas.microsoft.com/office/powerpoint/2010/main" val="34788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NSQIP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FCB79D-E5F5-4B4E-BA86-8CC13333A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612" y="555452"/>
            <a:ext cx="7262813" cy="57470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14881C-E5F5-490E-8C38-20A72B0D1B1F}"/>
              </a:ext>
            </a:extLst>
          </p:cNvPr>
          <p:cNvSpPr/>
          <p:nvPr/>
        </p:nvSpPr>
        <p:spPr>
          <a:xfrm>
            <a:off x="6108064" y="6460251"/>
            <a:ext cx="32431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https://riskcalculator.facs.org/RiskCalculator/Outcome.jsp</a:t>
            </a:r>
          </a:p>
        </p:txBody>
      </p:sp>
    </p:spTree>
    <p:extLst>
      <p:ext uri="{BB962C8B-B14F-4D97-AF65-F5344CB8AC3E}">
        <p14:creationId xmlns:p14="http://schemas.microsoft.com/office/powerpoint/2010/main" val="423805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NSQIP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0AEAEF-434F-4346-85C1-C280BE754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812" y="354012"/>
            <a:ext cx="7353300" cy="62293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CB545F6-D5BC-424A-B75A-417DA98F67F2}"/>
              </a:ext>
            </a:extLst>
          </p:cNvPr>
          <p:cNvSpPr/>
          <p:nvPr/>
        </p:nvSpPr>
        <p:spPr>
          <a:xfrm>
            <a:off x="5713412" y="6568122"/>
            <a:ext cx="32431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https://riskcalculator.facs.org/RiskCalculator/Outcome.jsp</a:t>
            </a:r>
          </a:p>
        </p:txBody>
      </p:sp>
    </p:spTree>
    <p:extLst>
      <p:ext uri="{BB962C8B-B14F-4D97-AF65-F5344CB8AC3E}">
        <p14:creationId xmlns:p14="http://schemas.microsoft.com/office/powerpoint/2010/main" val="97611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8E9EA-891E-4FE6-81C5-EB1486247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– JS, 60 YO 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E088F-2C3F-4A0F-A5D7-9559F6669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905000"/>
            <a:ext cx="9144000" cy="42672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PMHx 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MI x 2 (2012, 2015) w/ stents placed and on Plavix 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T2DM (hA1C 6.9) 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HTN , controlled with amlodipine and metoprolol</a:t>
            </a:r>
          </a:p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Presents with acute appendicitis</a:t>
            </a:r>
          </a:p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Plavix held 10/20/18</a:t>
            </a:r>
          </a:p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Lap </a:t>
            </a:r>
            <a:r>
              <a:rPr lang="en-US" dirty="0" err="1">
                <a:solidFill>
                  <a:schemeClr val="tx1">
                    <a:lumMod val="65000"/>
                  </a:schemeClr>
                </a:solidFill>
              </a:rPr>
              <a:t>appy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 for perforated appendicitis 10/22/18</a:t>
            </a:r>
          </a:p>
          <a:p>
            <a:r>
              <a:rPr lang="en-US" dirty="0"/>
              <a:t>Chest pain 10/23/18 -&gt; NSTEMI on EKG -&gt; Cath lab showed multi vessel disease (left main, LAD, OM2). Xfer to BUMC recommended  CABG</a:t>
            </a:r>
          </a:p>
          <a:p>
            <a:r>
              <a:rPr lang="en-US" dirty="0"/>
              <a:t>PCI 10/25/18 (per patient request) DES stent of </a:t>
            </a:r>
            <a:r>
              <a:rPr lang="en-US" dirty="0" err="1"/>
              <a:t>L.main</a:t>
            </a:r>
            <a:r>
              <a:rPr lang="en-US" dirty="0"/>
              <a:t> and LAD </a:t>
            </a:r>
          </a:p>
          <a:p>
            <a:r>
              <a:rPr lang="en-US" dirty="0"/>
              <a:t>D/C 10/27/18.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44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coronary arteries left main LAD OM">
            <a:extLst>
              <a:ext uri="{FF2B5EF4-FFF2-40B4-BE49-F238E27FC236}">
                <a16:creationId xmlns:a16="http://schemas.microsoft.com/office/drawing/2014/main" id="{D8B46342-1641-4979-B482-04FBEAB0D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988" y="385763"/>
            <a:ext cx="6038850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02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99AE157-BEEC-407C-B213-41FF654F0BFD}"/>
              </a:ext>
            </a:extLst>
          </p:cNvPr>
          <p:cNvSpPr txBox="1"/>
          <p:nvPr/>
        </p:nvSpPr>
        <p:spPr>
          <a:xfrm>
            <a:off x="379412" y="6096000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Fliesher</a:t>
            </a:r>
            <a:r>
              <a:rPr lang="en-US" sz="1000" dirty="0"/>
              <a:t> et al. “2014 ACC/AHA Guideline on Perioperative Cardiovascular Evaluation and Management of Patients Undergoing Noncardiac Surgery.” http://content/</a:t>
            </a:r>
            <a:r>
              <a:rPr lang="en-US" sz="1000" dirty="0" err="1"/>
              <a:t>onlinejacc.org</a:t>
            </a:r>
            <a:r>
              <a:rPr lang="en-US" sz="1000" dirty="0"/>
              <a:t>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E7E084-6B5B-4733-BF20-DA97C44FC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2412" y="176416"/>
            <a:ext cx="6248400" cy="642218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756DA50-72D0-4C6C-A5AB-67823A0FF5C5}"/>
              </a:ext>
            </a:extLst>
          </p:cNvPr>
          <p:cNvSpPr txBox="1">
            <a:spLocks/>
          </p:cNvSpPr>
          <p:nvPr/>
        </p:nvSpPr>
        <p:spPr>
          <a:xfrm>
            <a:off x="379412" y="274638"/>
            <a:ext cx="4724400" cy="17827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Algorithm for antiplatelet management in patients with PCI and noncardiac surgery</a:t>
            </a:r>
          </a:p>
        </p:txBody>
      </p:sp>
    </p:spTree>
    <p:extLst>
      <p:ext uri="{BB962C8B-B14F-4D97-AF65-F5344CB8AC3E}">
        <p14:creationId xmlns:p14="http://schemas.microsoft.com/office/powerpoint/2010/main" val="219924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F0218-5711-4962-BDF0-49123A236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AHA Evidence-Based Scoring System: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4C393-6BA8-474B-8273-D0B0D75F5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/>
              <a:t>Classification of Recommendations</a:t>
            </a:r>
          </a:p>
          <a:p>
            <a:r>
              <a:rPr lang="en-US" b="1" dirty="0"/>
              <a:t>Class I: </a:t>
            </a:r>
            <a:r>
              <a:rPr lang="en-US" dirty="0"/>
              <a:t>Conditions for which there is evidence, general agreement, or both that a given procedure or treatment is useful and effective.</a:t>
            </a:r>
          </a:p>
          <a:p>
            <a:r>
              <a:rPr lang="en-US" b="1" dirty="0"/>
              <a:t>Class II: </a:t>
            </a:r>
            <a:r>
              <a:rPr lang="en-US" dirty="0"/>
              <a:t>Conditions for which there is conflicting evidence, a divergence of opinion, or both about the usefulness/efficacy of a procedure or treatment</a:t>
            </a:r>
          </a:p>
          <a:p>
            <a:pPr lvl="1"/>
            <a:r>
              <a:rPr lang="en-US" b="1" dirty="0"/>
              <a:t>Class </a:t>
            </a:r>
            <a:r>
              <a:rPr lang="en-US" b="1" dirty="0" err="1"/>
              <a:t>IIa</a:t>
            </a:r>
            <a:r>
              <a:rPr lang="en-US" b="1" dirty="0"/>
              <a:t>: </a:t>
            </a:r>
            <a:r>
              <a:rPr lang="en-US" dirty="0"/>
              <a:t>Weight of evidence/opinion is in favor of usefulness/efficacy.</a:t>
            </a:r>
          </a:p>
          <a:p>
            <a:pPr lvl="1"/>
            <a:r>
              <a:rPr lang="en-US" b="1" dirty="0"/>
              <a:t>Class IIb: </a:t>
            </a:r>
            <a:r>
              <a:rPr lang="en-US" dirty="0"/>
              <a:t>Usefulness/efficacy is less well established by evidence/opinion.</a:t>
            </a:r>
          </a:p>
          <a:p>
            <a:r>
              <a:rPr lang="en-US" b="1" dirty="0"/>
              <a:t>Class III: </a:t>
            </a:r>
            <a:r>
              <a:rPr lang="en-US" dirty="0"/>
              <a:t>Conditions for which there is evidence, general agreement, or both that the procedure/treatment is not useful/effective and in some cases may be harmful.</a:t>
            </a:r>
          </a:p>
          <a:p>
            <a:pPr>
              <a:buNone/>
            </a:pPr>
            <a:r>
              <a:rPr lang="en-US" b="1" dirty="0"/>
              <a:t>Level of Evidence</a:t>
            </a:r>
            <a:endParaRPr lang="en-US" dirty="0"/>
          </a:p>
          <a:p>
            <a:r>
              <a:rPr lang="en-US" b="1" dirty="0"/>
              <a:t>Level of Evidence A: </a:t>
            </a:r>
            <a:r>
              <a:rPr lang="en-US" dirty="0"/>
              <a:t>Data derived from multiple randomized clinical trials</a:t>
            </a:r>
          </a:p>
          <a:p>
            <a:r>
              <a:rPr lang="en-US" b="1" dirty="0"/>
              <a:t>Level of Evidence B: </a:t>
            </a:r>
            <a:r>
              <a:rPr lang="en-US" dirty="0"/>
              <a:t>Data derived from a single randomized trial or nonrandomized studies</a:t>
            </a:r>
          </a:p>
          <a:p>
            <a:r>
              <a:rPr lang="en-US" b="1" dirty="0"/>
              <a:t>Level of Evidence C: </a:t>
            </a:r>
            <a:r>
              <a:rPr lang="en-US" dirty="0"/>
              <a:t>Consensus opinion of </a:t>
            </a:r>
            <a:r>
              <a:rPr lang="en-US" dirty="0" err="1"/>
              <a:t>expertt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B3E54A-8E29-48E7-8379-54556913DDD1}"/>
              </a:ext>
            </a:extLst>
          </p:cNvPr>
          <p:cNvSpPr/>
          <p:nvPr/>
        </p:nvSpPr>
        <p:spPr>
          <a:xfrm>
            <a:off x="9828212" y="6484041"/>
            <a:ext cx="6092825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b="1" dirty="0"/>
              <a:t>Circulation 2006 114: 1761 – 1791.</a:t>
            </a:r>
            <a:endParaRPr lang="en-US" sz="1000" dirty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2678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Supplemental Preoperative Evaluation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4" y="1905000"/>
            <a:ext cx="9144000" cy="3429000"/>
          </a:xfrm>
        </p:spPr>
        <p:txBody>
          <a:bodyPr/>
          <a:lstStyle/>
          <a:p>
            <a:r>
              <a:rPr lang="en-US" dirty="0"/>
              <a:t>ECG </a:t>
            </a:r>
          </a:p>
          <a:p>
            <a:r>
              <a:rPr lang="en-US" dirty="0"/>
              <a:t>Assessment of LV function </a:t>
            </a:r>
          </a:p>
          <a:p>
            <a:r>
              <a:rPr lang="en-US" dirty="0"/>
              <a:t>Exercise Stress Testing for MI and Functional Capacity </a:t>
            </a:r>
          </a:p>
          <a:p>
            <a:r>
              <a:rPr lang="en-US" dirty="0"/>
              <a:t>Pharmacological Stress Testing </a:t>
            </a:r>
          </a:p>
        </p:txBody>
      </p:sp>
    </p:spTree>
    <p:extLst>
      <p:ext uri="{BB962C8B-B14F-4D97-AF65-F5344CB8AC3E}">
        <p14:creationId xmlns:p14="http://schemas.microsoft.com/office/powerpoint/2010/main" val="75504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Resting ECG: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4" y="1905000"/>
            <a:ext cx="9144000" cy="3429000"/>
          </a:xfrm>
        </p:spPr>
        <p:txBody>
          <a:bodyPr>
            <a:noAutofit/>
          </a:bodyPr>
          <a:lstStyle/>
          <a:p>
            <a:r>
              <a:rPr lang="en-US" sz="2000" u="sng" dirty="0"/>
              <a:t>Reasonable</a:t>
            </a:r>
            <a:r>
              <a:rPr lang="en-US" sz="2000" dirty="0"/>
              <a:t> (Class </a:t>
            </a:r>
            <a:r>
              <a:rPr lang="en-US" sz="2000" dirty="0" err="1"/>
              <a:t>IIa</a:t>
            </a:r>
            <a:r>
              <a:rPr lang="en-US" sz="2000" dirty="0"/>
              <a:t>) – known CAD, significant arrhythmia, PVD, CVD, or other significant structural heart disease, except for low-risk surgery (LOE = B)</a:t>
            </a:r>
          </a:p>
          <a:p>
            <a:r>
              <a:rPr lang="en-US" sz="2000" u="sng" dirty="0"/>
              <a:t>May be Considered </a:t>
            </a:r>
            <a:r>
              <a:rPr lang="en-US" sz="2000" dirty="0"/>
              <a:t>(Class IIb)– asymptomatic patients without known CAD, except for low-risk surgery (LOE = B)</a:t>
            </a:r>
          </a:p>
          <a:p>
            <a:r>
              <a:rPr lang="en-US" sz="2000" u="sng" dirty="0"/>
              <a:t>No Benefit </a:t>
            </a:r>
            <a:r>
              <a:rPr lang="en-US" sz="2000" dirty="0"/>
              <a:t>(Class III) – for asymptomatic patients undergoing low-risk procedures (LOE = B) </a:t>
            </a:r>
          </a:p>
          <a:p>
            <a:r>
              <a:rPr lang="en-US" sz="2000" dirty="0"/>
              <a:t>General consensus suggests that an interval of 1-3 months is adequate for stable patients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91F774-C425-43F2-AD0F-ED704C4CD954}"/>
              </a:ext>
            </a:extLst>
          </p:cNvPr>
          <p:cNvSpPr/>
          <p:nvPr/>
        </p:nvSpPr>
        <p:spPr>
          <a:xfrm>
            <a:off x="1508300" y="6075083"/>
            <a:ext cx="94831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Fleisher LA, Beckman JA, Brown KA, et al. ACC/AHA 2007 guidelines on perioperative cardiovascular evaluation and care for noncardiac surgery</a:t>
            </a:r>
            <a:endParaRPr lang="en-US" sz="1000" dirty="0"/>
          </a:p>
          <a:p>
            <a:endParaRPr lang="en-US" sz="1000" dirty="0"/>
          </a:p>
          <a:p>
            <a:r>
              <a:rPr lang="en-US" sz="1000" dirty="0"/>
              <a:t>https://www.ohsu.edu/xd/education/schools/school-of-medicine/departments/clinical-departments/anesthesiology/upload/AHA-Guidlines-Grand-Rounds-compressed.pptx</a:t>
            </a:r>
          </a:p>
        </p:txBody>
      </p:sp>
      <p:pic>
        <p:nvPicPr>
          <p:cNvPr id="16386" name="Picture 2" descr="Image result for ecg">
            <a:extLst>
              <a:ext uri="{FF2B5EF4-FFF2-40B4-BE49-F238E27FC236}">
                <a16:creationId xmlns:a16="http://schemas.microsoft.com/office/drawing/2014/main" id="{A3BA716A-E240-41CE-A1D5-9FBA3109E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2" y="228919"/>
            <a:ext cx="3062287" cy="112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95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Case </a:t>
            </a:r>
          </a:p>
          <a:p>
            <a:r>
              <a:rPr lang="en-US" dirty="0"/>
              <a:t>Perioperative assessment for CAD</a:t>
            </a:r>
          </a:p>
          <a:p>
            <a:r>
              <a:rPr lang="en-US" dirty="0"/>
              <a:t>Risk assessment models</a:t>
            </a:r>
          </a:p>
          <a:p>
            <a:r>
              <a:rPr lang="en-US" dirty="0"/>
              <a:t>Preop antiplatelet algorithm</a:t>
            </a:r>
          </a:p>
          <a:p>
            <a:r>
              <a:rPr lang="en-US" dirty="0"/>
              <a:t>Supplemental Cardiac testing</a:t>
            </a:r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4" y="228919"/>
            <a:ext cx="9143998" cy="1020762"/>
          </a:xfrm>
        </p:spPr>
        <p:txBody>
          <a:bodyPr/>
          <a:lstStyle/>
          <a:p>
            <a:r>
              <a:rPr lang="en-US" dirty="0"/>
              <a:t>Assessment of LV Function: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4" y="1905000"/>
            <a:ext cx="9144000" cy="3429000"/>
          </a:xfrm>
        </p:spPr>
        <p:txBody>
          <a:bodyPr>
            <a:noAutofit/>
          </a:bodyPr>
          <a:lstStyle/>
          <a:p>
            <a:r>
              <a:rPr lang="en-US" sz="2000" b="1" u="sng" dirty="0"/>
              <a:t>Reasonable</a:t>
            </a:r>
            <a:r>
              <a:rPr lang="en-US" sz="2000" b="1" dirty="0"/>
              <a:t> (Class </a:t>
            </a:r>
            <a:r>
              <a:rPr lang="en-US" sz="2000" b="1" dirty="0" err="1"/>
              <a:t>IIa</a:t>
            </a:r>
            <a:r>
              <a:rPr lang="en-US" sz="2000" b="1" dirty="0"/>
              <a:t>)</a:t>
            </a:r>
            <a:r>
              <a:rPr lang="en-US" sz="2000" dirty="0"/>
              <a:t> –dyspnea of unknown origin </a:t>
            </a:r>
            <a:r>
              <a:rPr lang="en-US" sz="1600" dirty="0"/>
              <a:t>(LOE=C)</a:t>
            </a:r>
            <a:r>
              <a:rPr lang="en-US" sz="2000" dirty="0"/>
              <a:t> </a:t>
            </a:r>
          </a:p>
          <a:p>
            <a:r>
              <a:rPr lang="en-US" sz="2000" b="1" u="sng" dirty="0"/>
              <a:t>Reasonable</a:t>
            </a:r>
            <a:r>
              <a:rPr lang="en-US" sz="2000" b="1" dirty="0"/>
              <a:t> (Class </a:t>
            </a:r>
            <a:r>
              <a:rPr lang="en-US" sz="2000" b="1" dirty="0" err="1"/>
              <a:t>IIa</a:t>
            </a:r>
            <a:r>
              <a:rPr lang="en-US" sz="2000" b="1" dirty="0"/>
              <a:t>)</a:t>
            </a:r>
            <a:r>
              <a:rPr lang="en-US" sz="2000" dirty="0"/>
              <a:t> – known CHF with worsening dyspnea or other change in clinical status </a:t>
            </a:r>
            <a:r>
              <a:rPr lang="en-US" sz="1600" dirty="0">
                <a:solidFill>
                  <a:prstClr val="black"/>
                </a:solidFill>
              </a:rPr>
              <a:t>(LOE=C)</a:t>
            </a:r>
            <a:endParaRPr lang="en-US" sz="2000" dirty="0"/>
          </a:p>
          <a:p>
            <a:r>
              <a:rPr lang="en-US" sz="2000" b="1" u="sng" dirty="0"/>
              <a:t>May be Considered </a:t>
            </a:r>
            <a:r>
              <a:rPr lang="en-US" sz="2000" b="1" dirty="0"/>
              <a:t>(Class IIb)</a:t>
            </a:r>
            <a:r>
              <a:rPr lang="en-US" sz="2000" dirty="0"/>
              <a:t>– </a:t>
            </a:r>
            <a:r>
              <a:rPr lang="en-US" sz="2000" u="sng" dirty="0"/>
              <a:t>re</a:t>
            </a:r>
            <a:r>
              <a:rPr lang="en-US" sz="2000" dirty="0"/>
              <a:t>assessment in stable patients with previously documented LV dysfunction if not assessed within 1 year </a:t>
            </a:r>
            <a:r>
              <a:rPr lang="en-US" sz="1600" dirty="0">
                <a:solidFill>
                  <a:prstClr val="black"/>
                </a:solidFill>
              </a:rPr>
              <a:t>(LOE=C)</a:t>
            </a:r>
          </a:p>
          <a:p>
            <a:r>
              <a:rPr lang="en-US" sz="2000" b="1" u="sng" dirty="0"/>
              <a:t>No Benefit </a:t>
            </a:r>
            <a:r>
              <a:rPr lang="en-US" sz="2000" b="1" dirty="0"/>
              <a:t>(Class III) </a:t>
            </a:r>
            <a:r>
              <a:rPr lang="en-US" sz="2000" dirty="0"/>
              <a:t>– routine preoperative evaluation </a:t>
            </a:r>
            <a:r>
              <a:rPr lang="en-US" sz="1600" dirty="0">
                <a:solidFill>
                  <a:prstClr val="black"/>
                </a:solidFill>
              </a:rPr>
              <a:t>(LOE=B)</a:t>
            </a:r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91F774-C425-43F2-AD0F-ED704C4CD954}"/>
              </a:ext>
            </a:extLst>
          </p:cNvPr>
          <p:cNvSpPr/>
          <p:nvPr/>
        </p:nvSpPr>
        <p:spPr>
          <a:xfrm>
            <a:off x="1508300" y="6075083"/>
            <a:ext cx="94831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Fleisher LA, Beckman JA, Brown KA, et al. ACC/AHA 2007 guidelines on perioperative cardiovascular evaluation and care for noncardiac surgery</a:t>
            </a:r>
            <a:endParaRPr lang="en-US" sz="1000" dirty="0"/>
          </a:p>
          <a:p>
            <a:endParaRPr lang="en-US" sz="1000" dirty="0"/>
          </a:p>
          <a:p>
            <a:r>
              <a:rPr lang="en-US" sz="1000" dirty="0"/>
              <a:t>https://www.ohsu.edu/xd/education/schools/school-of-medicine/departments/clinical-departments/anesthesiology/upload/AHA-Guidlines-Grand-Rounds-compressed.pptx</a:t>
            </a:r>
          </a:p>
        </p:txBody>
      </p:sp>
      <p:pic>
        <p:nvPicPr>
          <p:cNvPr id="6146" name="Picture 2" descr="Image result for cardiac echo lv function">
            <a:extLst>
              <a:ext uri="{FF2B5EF4-FFF2-40B4-BE49-F238E27FC236}">
                <a16:creationId xmlns:a16="http://schemas.microsoft.com/office/drawing/2014/main" id="{06051FCC-08BE-4328-B4AA-14CCE51CD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412" y="3886200"/>
            <a:ext cx="2804159" cy="210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69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Exercise Stress Testing for Ischemia and Functional Capacity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8012" y="1970741"/>
            <a:ext cx="9144000" cy="3429000"/>
          </a:xfrm>
        </p:spPr>
        <p:txBody>
          <a:bodyPr>
            <a:noAutofit/>
          </a:bodyPr>
          <a:lstStyle/>
          <a:p>
            <a:r>
              <a:rPr lang="en-US" sz="2000" b="1" u="sng" dirty="0"/>
              <a:t>Reasonable</a:t>
            </a:r>
            <a:r>
              <a:rPr lang="en-US" sz="2000" b="1" dirty="0"/>
              <a:t> (Class </a:t>
            </a:r>
            <a:r>
              <a:rPr lang="en-US" sz="2000" b="1" dirty="0" err="1"/>
              <a:t>IIa</a:t>
            </a:r>
            <a:r>
              <a:rPr lang="en-US" sz="2000" b="1" dirty="0"/>
              <a:t>)</a:t>
            </a:r>
            <a:r>
              <a:rPr lang="en-US" sz="2000" dirty="0"/>
              <a:t>  – </a:t>
            </a:r>
            <a:r>
              <a:rPr lang="en-US" sz="2000" i="1" dirty="0"/>
              <a:t>to forego </a:t>
            </a:r>
            <a:r>
              <a:rPr lang="en-US" sz="2000" dirty="0"/>
              <a:t>further exercise testing with cardiac imaging and proceed to surgery in patient with elevated risk and excellent functional capacity (&gt;10 METs) </a:t>
            </a:r>
            <a:r>
              <a:rPr lang="en-US" sz="1600" dirty="0">
                <a:solidFill>
                  <a:prstClr val="black"/>
                </a:solidFill>
              </a:rPr>
              <a:t>(LOE=B)</a:t>
            </a:r>
            <a:endParaRPr lang="en-US" sz="2000" dirty="0"/>
          </a:p>
          <a:p>
            <a:r>
              <a:rPr lang="en-US" sz="2000" b="1" u="sng" dirty="0"/>
              <a:t>May be Considered </a:t>
            </a:r>
            <a:r>
              <a:rPr lang="en-US" sz="2000" b="1" dirty="0"/>
              <a:t>(Class IIb)</a:t>
            </a:r>
            <a:r>
              <a:rPr lang="en-US" sz="2000" dirty="0"/>
              <a:t>– for patients with elevated risk and unknown functional capacity </a:t>
            </a:r>
            <a:r>
              <a:rPr lang="en-US" sz="2000" i="1" dirty="0"/>
              <a:t>if it will change management </a:t>
            </a:r>
            <a:r>
              <a:rPr lang="en-US" sz="1600" dirty="0">
                <a:solidFill>
                  <a:prstClr val="black"/>
                </a:solidFill>
              </a:rPr>
              <a:t>(LOE=B)</a:t>
            </a:r>
            <a:endParaRPr lang="en-US" sz="2000" i="1" dirty="0"/>
          </a:p>
          <a:p>
            <a:r>
              <a:rPr lang="en-US" sz="2000" b="1" u="sng" dirty="0"/>
              <a:t>May be Considered </a:t>
            </a:r>
            <a:r>
              <a:rPr lang="en-US" sz="2000" b="1" dirty="0"/>
              <a:t>(Class IIb) </a:t>
            </a:r>
            <a:r>
              <a:rPr lang="en-US" sz="2000" dirty="0"/>
              <a:t>– </a:t>
            </a:r>
            <a:r>
              <a:rPr lang="en-US" sz="2000" i="1" dirty="0"/>
              <a:t>to forego</a:t>
            </a:r>
            <a:r>
              <a:rPr lang="en-US" sz="2000" dirty="0"/>
              <a:t> for patients with elevated risk and moderate to good FC (4-10 METs) </a:t>
            </a:r>
            <a:r>
              <a:rPr lang="en-US" sz="1600" dirty="0">
                <a:solidFill>
                  <a:prstClr val="black"/>
                </a:solidFill>
              </a:rPr>
              <a:t>(LOE=B)</a:t>
            </a:r>
            <a:endParaRPr lang="en-US" sz="2000" dirty="0"/>
          </a:p>
          <a:p>
            <a:r>
              <a:rPr lang="en-US" sz="2000" b="1" u="sng" dirty="0"/>
              <a:t>May be Considered </a:t>
            </a:r>
            <a:r>
              <a:rPr lang="en-US" sz="2000" b="1" dirty="0"/>
              <a:t>(Class IIb)</a:t>
            </a:r>
            <a:r>
              <a:rPr lang="en-US" sz="2000" dirty="0"/>
              <a:t>– for patients with elevated risk and poor (&lt;4 METs) or unknown FC </a:t>
            </a:r>
            <a:r>
              <a:rPr lang="en-US" sz="2000" i="1" dirty="0"/>
              <a:t>if it will change management </a:t>
            </a:r>
            <a:r>
              <a:rPr lang="en-US" sz="1600" dirty="0">
                <a:solidFill>
                  <a:prstClr val="black"/>
                </a:solidFill>
              </a:rPr>
              <a:t>(LO</a:t>
            </a:r>
          </a:p>
          <a:p>
            <a:r>
              <a:rPr lang="en-US" sz="1600" b="1" u="sng" dirty="0"/>
              <a:t>No Benefit </a:t>
            </a:r>
            <a:r>
              <a:rPr lang="en-US" sz="1600" b="1" dirty="0"/>
              <a:t>(Class III) </a:t>
            </a:r>
            <a:r>
              <a:rPr lang="en-US" sz="1600" dirty="0"/>
              <a:t>– routine screening with noninvasive stress testing for patient at low risk for noncardiac surgery </a:t>
            </a:r>
            <a:r>
              <a:rPr lang="en-US" sz="1200" dirty="0"/>
              <a:t>(LOE=B)</a:t>
            </a:r>
            <a:endParaRPr lang="en-US" sz="1600" dirty="0"/>
          </a:p>
          <a:p>
            <a:r>
              <a:rPr lang="en-US" sz="1600" dirty="0">
                <a:solidFill>
                  <a:prstClr val="black"/>
                </a:solidFill>
              </a:rPr>
              <a:t>E=C)</a:t>
            </a:r>
            <a:endParaRPr lang="en-US" sz="2000" i="1" dirty="0"/>
          </a:p>
          <a:p>
            <a:r>
              <a:rPr lang="en-US" sz="1600" dirty="0">
                <a:solidFill>
                  <a:prstClr val="black"/>
                </a:solidFill>
              </a:rPr>
              <a:t>(LOE=B)</a:t>
            </a:r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91F774-C425-43F2-AD0F-ED704C4CD954}"/>
              </a:ext>
            </a:extLst>
          </p:cNvPr>
          <p:cNvSpPr/>
          <p:nvPr/>
        </p:nvSpPr>
        <p:spPr>
          <a:xfrm>
            <a:off x="1508300" y="6075083"/>
            <a:ext cx="94831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Fleisher LA, Beckman JA, Brown KA, et al. ACC/AHA 2007 guidelines on perioperative cardiovascular evaluation and care for noncardiac surgery</a:t>
            </a:r>
            <a:endParaRPr lang="en-US" sz="1000" dirty="0"/>
          </a:p>
          <a:p>
            <a:endParaRPr lang="en-US" sz="1000" dirty="0"/>
          </a:p>
          <a:p>
            <a:r>
              <a:rPr lang="en-US" sz="1000" dirty="0"/>
              <a:t>https://www.ohsu.edu/xd/education/schools/school-of-medicine/departments/clinical-departments/anesthesiology/upload/AHA-Guidlines-Grand-Rounds-compressed.pptx</a:t>
            </a:r>
          </a:p>
        </p:txBody>
      </p:sp>
      <p:pic>
        <p:nvPicPr>
          <p:cNvPr id="5" name="Picture 6" descr="Image result for cardiac cartoon">
            <a:extLst>
              <a:ext uri="{FF2B5EF4-FFF2-40B4-BE49-F238E27FC236}">
                <a16:creationId xmlns:a16="http://schemas.microsoft.com/office/drawing/2014/main" id="{692E7750-3923-4EBE-8E7A-6C4C72D69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945" y="2133600"/>
            <a:ext cx="2276934" cy="183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47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Pharmacological Stress Testing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4" y="1905000"/>
            <a:ext cx="9144000" cy="3429000"/>
          </a:xfrm>
        </p:spPr>
        <p:txBody>
          <a:bodyPr>
            <a:noAutofit/>
          </a:bodyPr>
          <a:lstStyle/>
          <a:p>
            <a:r>
              <a:rPr lang="en-US" b="1" u="sng" dirty="0"/>
              <a:t>Reasonable</a:t>
            </a:r>
            <a:r>
              <a:rPr lang="en-US" b="1" dirty="0"/>
              <a:t> (Class </a:t>
            </a:r>
            <a:r>
              <a:rPr lang="en-US" b="1" dirty="0" err="1"/>
              <a:t>IIa</a:t>
            </a:r>
            <a:r>
              <a:rPr lang="en-US" b="1" dirty="0"/>
              <a:t>)</a:t>
            </a:r>
            <a:r>
              <a:rPr lang="en-US" dirty="0"/>
              <a:t> </a:t>
            </a:r>
            <a:r>
              <a:rPr lang="en-US" b="1" dirty="0"/>
              <a:t> </a:t>
            </a:r>
            <a:r>
              <a:rPr lang="en-US" dirty="0"/>
              <a:t>for patients at elevated risk and have poor FC (either DSE or pharm stress MPI) </a:t>
            </a:r>
            <a:r>
              <a:rPr lang="en-US" sz="2800" dirty="0"/>
              <a:t>(LOE=B)</a:t>
            </a:r>
            <a:endParaRPr lang="en-US" dirty="0"/>
          </a:p>
          <a:p>
            <a:r>
              <a:rPr lang="en-US" b="1" u="sng" dirty="0"/>
              <a:t>No Benefit </a:t>
            </a:r>
            <a:r>
              <a:rPr lang="en-US" b="1" dirty="0"/>
              <a:t>(Class III) </a:t>
            </a:r>
            <a:r>
              <a:rPr lang="en-US" dirty="0"/>
              <a:t>for routine screening for patients undergoing low-risk noncardiac surgery </a:t>
            </a:r>
            <a:r>
              <a:rPr lang="en-US" sz="2800" dirty="0"/>
              <a:t>(LOE=B)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91F774-C425-43F2-AD0F-ED704C4CD954}"/>
              </a:ext>
            </a:extLst>
          </p:cNvPr>
          <p:cNvSpPr/>
          <p:nvPr/>
        </p:nvSpPr>
        <p:spPr>
          <a:xfrm>
            <a:off x="1508300" y="6075083"/>
            <a:ext cx="94831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Fleisher LA, Beckman JA, Brown KA, et al. ACC/AHA 2007 guidelines on perioperative cardiovascular evaluation and care for noncardiac surgery</a:t>
            </a:r>
            <a:endParaRPr lang="en-US" sz="1000" dirty="0"/>
          </a:p>
          <a:p>
            <a:endParaRPr lang="en-US" sz="1000" dirty="0"/>
          </a:p>
          <a:p>
            <a:r>
              <a:rPr lang="en-US" sz="1000" dirty="0"/>
              <a:t>https://www.ohsu.edu/xd/education/schools/school-of-medicine/departments/clinical-departments/anesthesiology/upload/AHA-Guidlines-Grand-Rounds-compressed.pptx</a:t>
            </a:r>
          </a:p>
        </p:txBody>
      </p:sp>
    </p:spTree>
    <p:extLst>
      <p:ext uri="{BB962C8B-B14F-4D97-AF65-F5344CB8AC3E}">
        <p14:creationId xmlns:p14="http://schemas.microsoft.com/office/powerpoint/2010/main" val="374897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Coronary Revascularization Management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27012" y="1896387"/>
            <a:ext cx="7696200" cy="4419600"/>
          </a:xfrm>
        </p:spPr>
        <p:txBody>
          <a:bodyPr>
            <a:noAutofit/>
          </a:bodyPr>
          <a:lstStyle/>
          <a:p>
            <a:r>
              <a:rPr lang="en-US" b="1" dirty="0"/>
              <a:t>Class I: </a:t>
            </a:r>
            <a:r>
              <a:rPr lang="en-US" dirty="0"/>
              <a:t>Revascularization before noncardiac surgery is recommended in circumstances in which revascularization is indicated according to existing </a:t>
            </a:r>
          </a:p>
          <a:p>
            <a:pPr lvl="1"/>
            <a:r>
              <a:rPr lang="en-US" dirty="0"/>
              <a:t>Unprotected Left Main Disease</a:t>
            </a:r>
          </a:p>
          <a:p>
            <a:pPr lvl="1"/>
            <a:r>
              <a:rPr lang="en-US" dirty="0"/>
              <a:t>3 Vessel CAD with or without proximal LAD Disease</a:t>
            </a:r>
          </a:p>
          <a:p>
            <a:pPr lvl="1"/>
            <a:r>
              <a:rPr lang="en-US" dirty="0"/>
              <a:t>2 Vessel Disease with Proximal LAD Disease</a:t>
            </a:r>
          </a:p>
          <a:p>
            <a:pPr lvl="1"/>
            <a:r>
              <a:rPr lang="en-US" dirty="0"/>
              <a:t>1 Vessel Disease with Proximal LAD disease</a:t>
            </a:r>
          </a:p>
          <a:p>
            <a:r>
              <a:rPr lang="en-US" b="1" dirty="0"/>
              <a:t>Class III: No Benefit/Harm </a:t>
            </a:r>
            <a:r>
              <a:rPr lang="en-US" dirty="0"/>
              <a:t>It is not recommended that routine coronary revascularization be performed before noncardiac surgery to reduce perioperative cardiac events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91F774-C425-43F2-AD0F-ED704C4CD954}"/>
              </a:ext>
            </a:extLst>
          </p:cNvPr>
          <p:cNvSpPr/>
          <p:nvPr/>
        </p:nvSpPr>
        <p:spPr>
          <a:xfrm>
            <a:off x="1508300" y="6075083"/>
            <a:ext cx="94831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Fleisher LA, Beckman JA, Brown KA, et al. ACC/AHA 2007 guidelines on perioperative cardiovascular evaluation and care for noncardiac surgery</a:t>
            </a:r>
            <a:endParaRPr lang="en-US" sz="1000" dirty="0"/>
          </a:p>
          <a:p>
            <a:endParaRPr lang="en-US" sz="1000" dirty="0"/>
          </a:p>
          <a:p>
            <a:r>
              <a:rPr lang="en-US" sz="1000" dirty="0"/>
              <a:t>https://www.ohsu.edu/xd/education/schools/school-of-medicine/departments/clinical-departments/anesthesiology/upload/AHA-Guidlines-Grand-Rounds-compressed.pptx</a:t>
            </a:r>
          </a:p>
        </p:txBody>
      </p:sp>
      <p:pic>
        <p:nvPicPr>
          <p:cNvPr id="5" name="Picture 4" descr="Image result for cardiac animation">
            <a:extLst>
              <a:ext uri="{FF2B5EF4-FFF2-40B4-BE49-F238E27FC236}">
                <a16:creationId xmlns:a16="http://schemas.microsoft.com/office/drawing/2014/main" id="{62E01455-AA6D-4929-A345-BB6DE7653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212" y="1974790"/>
            <a:ext cx="3380796" cy="33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42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cardiac">
            <a:extLst>
              <a:ext uri="{FF2B5EF4-FFF2-40B4-BE49-F238E27FC236}">
                <a16:creationId xmlns:a16="http://schemas.microsoft.com/office/drawing/2014/main" id="{8ACC44C2-F0B7-4891-85D3-14D63BC23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0" r="10560"/>
          <a:stretch>
            <a:fillRect/>
          </a:stretch>
        </p:blipFill>
        <p:spPr bwMode="auto">
          <a:xfrm>
            <a:off x="2208081" y="4268163"/>
            <a:ext cx="2997108" cy="213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Related image">
            <a:extLst>
              <a:ext uri="{FF2B5EF4-FFF2-40B4-BE49-F238E27FC236}">
                <a16:creationId xmlns:a16="http://schemas.microsoft.com/office/drawing/2014/main" id="{07FC0A6D-8C2D-4F8E-AD30-9029F64B6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347" y="581387"/>
            <a:ext cx="3202067" cy="302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cardiac cartoon">
            <a:extLst>
              <a:ext uri="{FF2B5EF4-FFF2-40B4-BE49-F238E27FC236}">
                <a16:creationId xmlns:a16="http://schemas.microsoft.com/office/drawing/2014/main" id="{BDAC9365-BF73-464E-A188-0F511A9B4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2" y="1143000"/>
            <a:ext cx="3301647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Image result for cardiac cartoon">
            <a:extLst>
              <a:ext uri="{FF2B5EF4-FFF2-40B4-BE49-F238E27FC236}">
                <a16:creationId xmlns:a16="http://schemas.microsoft.com/office/drawing/2014/main" id="{E2395374-32B1-4A28-A34D-3DCC69BED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4" y="4004511"/>
            <a:ext cx="3647515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8E9EA-891E-4FE6-81C5-EB1486247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– JS, 60 YO 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E088F-2C3F-4A0F-A5D7-9559F6669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905000"/>
            <a:ext cx="9144000" cy="4267200"/>
          </a:xfrm>
        </p:spPr>
        <p:txBody>
          <a:bodyPr>
            <a:normAutofit/>
          </a:bodyPr>
          <a:lstStyle/>
          <a:p>
            <a:r>
              <a:rPr lang="en-US" dirty="0"/>
              <a:t>PMHx </a:t>
            </a:r>
          </a:p>
          <a:p>
            <a:pPr lvl="1"/>
            <a:r>
              <a:rPr lang="en-US" dirty="0"/>
              <a:t>MI x 2 (2012, 2015) w/ stents placed and on Plavix </a:t>
            </a:r>
          </a:p>
          <a:p>
            <a:pPr lvl="2"/>
            <a:r>
              <a:rPr lang="en-US" dirty="0"/>
              <a:t>Not on aspirin has h/o epistaxis</a:t>
            </a:r>
          </a:p>
          <a:p>
            <a:pPr lvl="1"/>
            <a:r>
              <a:rPr lang="en-US" dirty="0"/>
              <a:t>T2DM (hA1C 6.9) </a:t>
            </a:r>
          </a:p>
          <a:p>
            <a:pPr lvl="1"/>
            <a:r>
              <a:rPr lang="en-US" dirty="0"/>
              <a:t>HTN , controlled with amlodipine and metoprolol</a:t>
            </a:r>
          </a:p>
          <a:p>
            <a:r>
              <a:rPr lang="en-US" dirty="0"/>
              <a:t>Presents with acute appendicitis</a:t>
            </a:r>
          </a:p>
          <a:p>
            <a:r>
              <a:rPr lang="en-US" dirty="0"/>
              <a:t>Plavix held 10/20/18</a:t>
            </a:r>
          </a:p>
          <a:p>
            <a:r>
              <a:rPr lang="en-US" dirty="0"/>
              <a:t>Lap </a:t>
            </a:r>
            <a:r>
              <a:rPr lang="en-US" dirty="0" err="1"/>
              <a:t>appy</a:t>
            </a:r>
            <a:r>
              <a:rPr lang="en-US" dirty="0"/>
              <a:t> for perforated appendicitis 10/22/18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73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56506D-AE99-42CD-B88A-FA7D6EC8A6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9212" y="0"/>
            <a:ext cx="5505871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EBC400D-37A7-400B-A0FD-5E601101F331}"/>
              </a:ext>
            </a:extLst>
          </p:cNvPr>
          <p:cNvSpPr txBox="1">
            <a:spLocks/>
          </p:cNvSpPr>
          <p:nvPr/>
        </p:nvSpPr>
        <p:spPr>
          <a:xfrm>
            <a:off x="379412" y="274638"/>
            <a:ext cx="5715000" cy="17827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Stepwise approach to perioperative assessment for CAD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9AE157-BEEC-407C-B213-41FF654F0BFD}"/>
              </a:ext>
            </a:extLst>
          </p:cNvPr>
          <p:cNvSpPr txBox="1"/>
          <p:nvPr/>
        </p:nvSpPr>
        <p:spPr>
          <a:xfrm>
            <a:off x="379412" y="6198492"/>
            <a:ext cx="601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Fliesher</a:t>
            </a:r>
            <a:r>
              <a:rPr lang="en-US" sz="1000" dirty="0"/>
              <a:t> et al. “2014 ACC/AHA Guideline on Perioperative Cardiovascular Evaluation and Management of Patients Undergoing Noncardiac Surgery.” http://content/</a:t>
            </a:r>
            <a:r>
              <a:rPr lang="en-US" sz="1000" dirty="0" err="1"/>
              <a:t>onlinejacc.org</a:t>
            </a:r>
            <a:r>
              <a:rPr lang="en-US" sz="10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98581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 Type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Low Risk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Combined surgical and patient characteristics predict a risk of major adverse cardiac event (MACE) &lt; 1%</a:t>
            </a:r>
          </a:p>
          <a:p>
            <a:r>
              <a:rPr lang="en-US" dirty="0"/>
              <a:t>Ex: Cataracts, plastics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High Risk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5026152" cy="3200401"/>
          </a:xfrm>
        </p:spPr>
        <p:txBody>
          <a:bodyPr>
            <a:normAutofit/>
          </a:bodyPr>
          <a:lstStyle/>
          <a:p>
            <a:r>
              <a:rPr lang="en-US" dirty="0"/>
              <a:t>Any procedure with MACE risk &gt; 1%</a:t>
            </a:r>
          </a:p>
          <a:p>
            <a:r>
              <a:rPr lang="en-US" dirty="0"/>
              <a:t>No longer distinguishes between intermediate and high risk because recommendations the same</a:t>
            </a:r>
          </a:p>
          <a:p>
            <a:r>
              <a:rPr lang="en-US" dirty="0"/>
              <a:t>Emergency procedures increase risk</a:t>
            </a:r>
          </a:p>
          <a:p>
            <a:pPr lvl="1"/>
            <a:r>
              <a:rPr lang="en-US" dirty="0"/>
              <a:t>2-5 times more likely to have cardiac death  or nonfatal MI.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973BE6-9088-49B3-BBAC-C33F0DFE8BD5}"/>
              </a:ext>
            </a:extLst>
          </p:cNvPr>
          <p:cNvSpPr/>
          <p:nvPr/>
        </p:nvSpPr>
        <p:spPr>
          <a:xfrm>
            <a:off x="1508300" y="6075083"/>
            <a:ext cx="94831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Fleisher LA, Beckman JA, Brown KA, et al. ACC/AHA 2007 guidelines on perioperative cardiovascular evaluation and care for noncardiac surgery</a:t>
            </a:r>
            <a:endParaRPr lang="en-US" sz="1000" dirty="0"/>
          </a:p>
          <a:p>
            <a:endParaRPr lang="en-US" sz="1000" dirty="0"/>
          </a:p>
          <a:p>
            <a:r>
              <a:rPr lang="en-US" sz="1000" dirty="0"/>
              <a:t>https://www.ohsu.edu/xd/education/schools/school-of-medicine/departments/clinical-departments/anesthesiology/upload/AHA-Guidlines-Grand-Rounds-compressed.pptx</a:t>
            </a:r>
          </a:p>
        </p:txBody>
      </p:sp>
    </p:spTree>
    <p:extLst>
      <p:ext uri="{BB962C8B-B14F-4D97-AF65-F5344CB8AC3E}">
        <p14:creationId xmlns:p14="http://schemas.microsoft.com/office/powerpoint/2010/main" val="413515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Surgical Timing Classification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512985D-4845-48A1-8F18-96D609497C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213114"/>
              </p:ext>
            </p:extLst>
          </p:nvPr>
        </p:nvGraphicFramePr>
        <p:xfrm>
          <a:off x="1522414" y="2286000"/>
          <a:ext cx="9144000" cy="188468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1218103184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91988134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34172923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776638021"/>
                    </a:ext>
                  </a:extLst>
                </a:gridCol>
              </a:tblGrid>
              <a:tr h="381113">
                <a:tc>
                  <a:txBody>
                    <a:bodyPr/>
                    <a:lstStyle/>
                    <a:p>
                      <a:r>
                        <a:rPr lang="en-US" dirty="0"/>
                        <a:t>Emergent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Urgent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Time-Sensitive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Elective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646639"/>
                  </a:ext>
                </a:extLst>
              </a:tr>
              <a:tr h="1503567">
                <a:tc>
                  <a:txBody>
                    <a:bodyPr/>
                    <a:lstStyle/>
                    <a:p>
                      <a:r>
                        <a:rPr lang="en-US" dirty="0"/>
                        <a:t>Life or limb is threatened if not in OR within 6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Life or limb is threatened if not in OR within 24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Delay of 1-6 weeks for further evaluation would negatively affect outcome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Can be delayed for up to 1 year with no change in outcome.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936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58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8E9EA-891E-4FE6-81C5-EB1486247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Status/Capacity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E088F-2C3F-4A0F-A5D7-9559F6669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905000"/>
            <a:ext cx="9144000" cy="4267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Can be expressed in metabolic equivalents </a:t>
            </a:r>
          </a:p>
          <a:p>
            <a:pPr lvl="1"/>
            <a:r>
              <a:rPr lang="en-US" dirty="0"/>
              <a:t>1 MET = 3.5 mL O2 uptake/kg/min = resting oxygen uptake in sitting position</a:t>
            </a:r>
          </a:p>
          <a:p>
            <a:pPr lvl="1"/>
            <a:r>
              <a:rPr lang="en-US" dirty="0"/>
              <a:t>Ability to achieve 4 METs of activity thought to be good prognostic factor. </a:t>
            </a:r>
          </a:p>
          <a:p>
            <a:pPr lvl="1"/>
            <a:r>
              <a:rPr lang="en-US" dirty="0"/>
              <a:t>MET analysis alone results in significant misclassification of high risk patients as low risk (19.2 % sensitivity).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1 Met: Can take care of self (eat, dress, use toilet) </a:t>
            </a:r>
          </a:p>
          <a:p>
            <a:pPr marL="0" indent="0">
              <a:buNone/>
            </a:pPr>
            <a:r>
              <a:rPr lang="en-US" dirty="0"/>
              <a:t>4 METs: Can walk up flight of steps or a hill or walk on level ground at 3-4 MPH. </a:t>
            </a:r>
          </a:p>
          <a:p>
            <a:pPr marL="0" indent="0">
              <a:buNone/>
            </a:pPr>
            <a:r>
              <a:rPr lang="en-US" dirty="0"/>
              <a:t>4-10 METs: Can to heavy work around the house (scrub floors, lift heavy furniture, climb two flights of stairs)</a:t>
            </a:r>
          </a:p>
          <a:p>
            <a:pPr marL="0" indent="0">
              <a:buNone/>
            </a:pPr>
            <a:r>
              <a:rPr lang="en-US" dirty="0"/>
              <a:t>&gt;10 METs: Can participate in sports or strenuous activities (swimming, singles tennis, skiing, football)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FE2894-8D94-408C-B54E-4B5C11487CFF}"/>
              </a:ext>
            </a:extLst>
          </p:cNvPr>
          <p:cNvSpPr/>
          <p:nvPr/>
        </p:nvSpPr>
        <p:spPr>
          <a:xfrm>
            <a:off x="2970212" y="6222722"/>
            <a:ext cx="6092825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err="1"/>
              <a:t>Biccard</a:t>
            </a:r>
            <a:r>
              <a:rPr lang="en-US" sz="1000" dirty="0"/>
              <a:t> BM. The clinical utility of preoperative </a:t>
            </a:r>
            <a:r>
              <a:rPr lang="en-US" sz="1000" dirty="0" err="1"/>
              <a:t>functinal</a:t>
            </a:r>
            <a:r>
              <a:rPr lang="en-US" sz="1000" dirty="0"/>
              <a:t> assessment. Lancet 2018; :2580.</a:t>
            </a:r>
          </a:p>
          <a:p>
            <a:endParaRPr lang="en-US" sz="1000" dirty="0"/>
          </a:p>
          <a:p>
            <a:r>
              <a:rPr lang="en-US" sz="1000" dirty="0"/>
              <a:t>UpToDate: Evaluation of cardiac risk prior to noncardiac surgery. Last updated July 24, 2018</a:t>
            </a:r>
          </a:p>
        </p:txBody>
      </p:sp>
    </p:spTree>
    <p:extLst>
      <p:ext uri="{BB962C8B-B14F-4D97-AF65-F5344CB8AC3E}">
        <p14:creationId xmlns:p14="http://schemas.microsoft.com/office/powerpoint/2010/main" val="19526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56506D-AE99-42CD-B88A-FA7D6EC8A6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9212" y="0"/>
            <a:ext cx="5505871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EBC400D-37A7-400B-A0FD-5E601101F331}"/>
              </a:ext>
            </a:extLst>
          </p:cNvPr>
          <p:cNvSpPr txBox="1">
            <a:spLocks/>
          </p:cNvSpPr>
          <p:nvPr/>
        </p:nvSpPr>
        <p:spPr>
          <a:xfrm>
            <a:off x="379412" y="274638"/>
            <a:ext cx="5715000" cy="17827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Stepwise approach to perioperative assessment for CAD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9AE157-BEEC-407C-B213-41FF654F0BFD}"/>
              </a:ext>
            </a:extLst>
          </p:cNvPr>
          <p:cNvSpPr txBox="1"/>
          <p:nvPr/>
        </p:nvSpPr>
        <p:spPr>
          <a:xfrm>
            <a:off x="379412" y="6198492"/>
            <a:ext cx="601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Fliesher</a:t>
            </a:r>
            <a:r>
              <a:rPr lang="en-US" sz="1000" dirty="0"/>
              <a:t> et al. “2014 ACC/AHA Guideline on Perioperative Cardiovascular Evaluation and Management of Patients Undergoing Noncardiac Surgery.” http://content/</a:t>
            </a:r>
            <a:r>
              <a:rPr lang="en-US" sz="1000" dirty="0" err="1"/>
              <a:t>onlinejacc.org</a:t>
            </a:r>
            <a:r>
              <a:rPr lang="en-US" sz="10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60046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Preop Cardiac Risk Assessment Tools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Revised Cardiac Risk Index (RCRI) </a:t>
            </a:r>
          </a:p>
          <a:p>
            <a:pPr lvl="1"/>
            <a:r>
              <a:rPr lang="en-US" dirty="0"/>
              <a:t>Simple risk stratification </a:t>
            </a:r>
          </a:p>
          <a:p>
            <a:pPr lvl="1"/>
            <a:r>
              <a:rPr lang="en-US" dirty="0"/>
              <a:t>Uses 6 predictors of MACE complications</a:t>
            </a:r>
          </a:p>
          <a:p>
            <a:r>
              <a:rPr lang="en-US" dirty="0"/>
              <a:t>National Surgical Quality Improvement Program (NSQIP) </a:t>
            </a:r>
          </a:p>
          <a:p>
            <a:pPr lvl="1"/>
            <a:r>
              <a:rPr lang="en-US" dirty="0"/>
              <a:t>Uses 21 predictors of risk for MACE complications</a:t>
            </a:r>
          </a:p>
          <a:p>
            <a:pPr lvl="1"/>
            <a:r>
              <a:rPr lang="en-US" dirty="0"/>
              <a:t>Outperformed RCRI in discriminative power</a:t>
            </a:r>
          </a:p>
          <a:p>
            <a:pPr lvl="1"/>
            <a:r>
              <a:rPr lang="en-US" dirty="0"/>
              <a:t>Predicts length of hospital stay</a:t>
            </a:r>
          </a:p>
          <a:p>
            <a:pPr lvl="1"/>
            <a:r>
              <a:rPr lang="en-US" dirty="0"/>
              <a:t>Not validated outside of NSQIP study (525 US hospitals w/ &gt; 1 million operation included) </a:t>
            </a:r>
          </a:p>
        </p:txBody>
      </p:sp>
    </p:spTree>
    <p:extLst>
      <p:ext uri="{BB962C8B-B14F-4D97-AF65-F5344CB8AC3E}">
        <p14:creationId xmlns:p14="http://schemas.microsoft.com/office/powerpoint/2010/main" val="5318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257</TotalTime>
  <Words>1748</Words>
  <Application>Microsoft Office PowerPoint</Application>
  <PresentationFormat>Custom</PresentationFormat>
  <Paragraphs>175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Consolas</vt:lpstr>
      <vt:lpstr>Corbel</vt:lpstr>
      <vt:lpstr>Times New Roman</vt:lpstr>
      <vt:lpstr>Chalkboard 16x9</vt:lpstr>
      <vt:lpstr>Preoperative Cardiac Risk Assessment</vt:lpstr>
      <vt:lpstr>Outline </vt:lpstr>
      <vt:lpstr>Case – JS, 60 YO F</vt:lpstr>
      <vt:lpstr>PowerPoint Presentation</vt:lpstr>
      <vt:lpstr>Procedure Type</vt:lpstr>
      <vt:lpstr>Surgical Timing Classification</vt:lpstr>
      <vt:lpstr>Functional Status/Capacity </vt:lpstr>
      <vt:lpstr>PowerPoint Presentation</vt:lpstr>
      <vt:lpstr>Preop Cardiac Risk Assessment Tools</vt:lpstr>
      <vt:lpstr>RCRI</vt:lpstr>
      <vt:lpstr>PowerPoint Presentation</vt:lpstr>
      <vt:lpstr>NSQIP</vt:lpstr>
      <vt:lpstr>NSQIP</vt:lpstr>
      <vt:lpstr>Case – JS, 60 YO F</vt:lpstr>
      <vt:lpstr>PowerPoint Presentation</vt:lpstr>
      <vt:lpstr>PowerPoint Presentation</vt:lpstr>
      <vt:lpstr>AHA Evidence-Based Scoring System: </vt:lpstr>
      <vt:lpstr>Supplemental Preoperative Evaluation</vt:lpstr>
      <vt:lpstr>Resting ECG: </vt:lpstr>
      <vt:lpstr>Assessment of LV Function: </vt:lpstr>
      <vt:lpstr>Exercise Stress Testing for Ischemia and Functional Capacity</vt:lpstr>
      <vt:lpstr>Pharmacological Stress Testing</vt:lpstr>
      <vt:lpstr>Coronary Revascularization Management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Preoperative Cardiac Risk Assessment</dc:title>
  <dc:creator>Craig Morris</dc:creator>
  <cp:lastModifiedBy>Craig Morris</cp:lastModifiedBy>
  <cp:revision>23</cp:revision>
  <dcterms:created xsi:type="dcterms:W3CDTF">2018-10-29T20:47:21Z</dcterms:created>
  <dcterms:modified xsi:type="dcterms:W3CDTF">2018-10-30T01:05:18Z</dcterms:modified>
</cp:coreProperties>
</file>