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/>
    <p:restoredTop sz="61153"/>
  </p:normalViewPr>
  <p:slideViewPr>
    <p:cSldViewPr snapToGrid="0" snapToObjects="1">
      <p:cViewPr varScale="1">
        <p:scale>
          <a:sx n="67" d="100"/>
          <a:sy n="67" d="100"/>
        </p:scale>
        <p:origin x="2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391B1-F969-40C8-AF17-D790AEF2184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681AC2-83CA-4986-B4B2-3B27B6E67CC8}">
      <dgm:prSet/>
      <dgm:spPr/>
      <dgm:t>
        <a:bodyPr/>
        <a:lstStyle/>
        <a:p>
          <a:r>
            <a:rPr lang="en-US" dirty="0"/>
            <a:t>Defined as systolic &lt;90 mm Hg, MAP &lt;65 for at least 15 minutes or MAP &lt;70 for at least 30 minutes in 24h post-operative period</a:t>
          </a:r>
        </a:p>
      </dgm:t>
    </dgm:pt>
    <dgm:pt modelId="{35675AD5-728D-4A37-B2AA-9362D14097EE}" type="parTrans" cxnId="{E6E1F70F-E150-4E33-8671-4420AF416091}">
      <dgm:prSet/>
      <dgm:spPr/>
      <dgm:t>
        <a:bodyPr/>
        <a:lstStyle/>
        <a:p>
          <a:endParaRPr lang="en-US"/>
        </a:p>
      </dgm:t>
    </dgm:pt>
    <dgm:pt modelId="{F9E8D3B8-05CE-45C8-B685-8F2461263BDB}" type="sibTrans" cxnId="{E6E1F70F-E150-4E33-8671-4420AF416091}">
      <dgm:prSet/>
      <dgm:spPr/>
      <dgm:t>
        <a:bodyPr/>
        <a:lstStyle/>
        <a:p>
          <a:endParaRPr lang="en-US"/>
        </a:p>
      </dgm:t>
    </dgm:pt>
    <dgm:pt modelId="{48F12978-2920-4872-A6E7-088345A7D0B0}">
      <dgm:prSet/>
      <dgm:spPr/>
      <dgm:t>
        <a:bodyPr/>
        <a:lstStyle/>
        <a:p>
          <a:r>
            <a:rPr lang="en-US" dirty="0"/>
            <a:t>Not uncommon, often goes undetected by routine vital sign monitoring</a:t>
          </a:r>
        </a:p>
      </dgm:t>
    </dgm:pt>
    <dgm:pt modelId="{86D1AACE-3D55-43A0-9C01-7417B3ACE8B6}" type="parTrans" cxnId="{0E215B7D-E5AB-46B1-9C38-C45729BF9915}">
      <dgm:prSet/>
      <dgm:spPr/>
      <dgm:t>
        <a:bodyPr/>
        <a:lstStyle/>
        <a:p>
          <a:endParaRPr lang="en-US"/>
        </a:p>
      </dgm:t>
    </dgm:pt>
    <dgm:pt modelId="{A4CA4DCF-E818-4D7A-93C7-6456CEF8063F}" type="sibTrans" cxnId="{0E215B7D-E5AB-46B1-9C38-C45729BF9915}">
      <dgm:prSet/>
      <dgm:spPr/>
      <dgm:t>
        <a:bodyPr/>
        <a:lstStyle/>
        <a:p>
          <a:endParaRPr lang="en-US"/>
        </a:p>
      </dgm:t>
    </dgm:pt>
    <dgm:pt modelId="{3D9B4613-84DE-6949-A38E-6BDC6F9864E5}" type="pres">
      <dgm:prSet presAssocID="{5C7391B1-F969-40C8-AF17-D790AEF2184C}" presName="outerComposite" presStyleCnt="0">
        <dgm:presLayoutVars>
          <dgm:chMax val="5"/>
          <dgm:dir/>
          <dgm:resizeHandles val="exact"/>
        </dgm:presLayoutVars>
      </dgm:prSet>
      <dgm:spPr/>
    </dgm:pt>
    <dgm:pt modelId="{46A05112-0C52-7946-8F4C-4B5736A62556}" type="pres">
      <dgm:prSet presAssocID="{5C7391B1-F969-40C8-AF17-D790AEF2184C}" presName="dummyMaxCanvas" presStyleCnt="0">
        <dgm:presLayoutVars/>
      </dgm:prSet>
      <dgm:spPr/>
    </dgm:pt>
    <dgm:pt modelId="{E35588B7-4B35-6E4E-A1B2-E0B727B9F651}" type="pres">
      <dgm:prSet presAssocID="{5C7391B1-F969-40C8-AF17-D790AEF2184C}" presName="TwoNodes_1" presStyleLbl="node1" presStyleIdx="0" presStyleCnt="2">
        <dgm:presLayoutVars>
          <dgm:bulletEnabled val="1"/>
        </dgm:presLayoutVars>
      </dgm:prSet>
      <dgm:spPr/>
    </dgm:pt>
    <dgm:pt modelId="{464FA485-339B-724E-8022-776CEA9BFF87}" type="pres">
      <dgm:prSet presAssocID="{5C7391B1-F969-40C8-AF17-D790AEF2184C}" presName="TwoNodes_2" presStyleLbl="node1" presStyleIdx="1" presStyleCnt="2">
        <dgm:presLayoutVars>
          <dgm:bulletEnabled val="1"/>
        </dgm:presLayoutVars>
      </dgm:prSet>
      <dgm:spPr/>
    </dgm:pt>
    <dgm:pt modelId="{204946C4-FF9F-2A44-84DB-FF33472D8E92}" type="pres">
      <dgm:prSet presAssocID="{5C7391B1-F969-40C8-AF17-D790AEF2184C}" presName="TwoConn_1-2" presStyleLbl="fgAccFollowNode1" presStyleIdx="0" presStyleCnt="1">
        <dgm:presLayoutVars>
          <dgm:bulletEnabled val="1"/>
        </dgm:presLayoutVars>
      </dgm:prSet>
      <dgm:spPr/>
    </dgm:pt>
    <dgm:pt modelId="{5230FAAC-2068-BB40-AD75-747DDBAF2630}" type="pres">
      <dgm:prSet presAssocID="{5C7391B1-F969-40C8-AF17-D790AEF2184C}" presName="TwoNodes_1_text" presStyleLbl="node1" presStyleIdx="1" presStyleCnt="2">
        <dgm:presLayoutVars>
          <dgm:bulletEnabled val="1"/>
        </dgm:presLayoutVars>
      </dgm:prSet>
      <dgm:spPr/>
    </dgm:pt>
    <dgm:pt modelId="{92708A2A-DCCC-FA40-AB38-3AABC237A0BE}" type="pres">
      <dgm:prSet presAssocID="{5C7391B1-F969-40C8-AF17-D790AEF2184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6E1F70F-E150-4E33-8671-4420AF416091}" srcId="{5C7391B1-F969-40C8-AF17-D790AEF2184C}" destId="{5F681AC2-83CA-4986-B4B2-3B27B6E67CC8}" srcOrd="0" destOrd="0" parTransId="{35675AD5-728D-4A37-B2AA-9362D14097EE}" sibTransId="{F9E8D3B8-05CE-45C8-B685-8F2461263BDB}"/>
    <dgm:cxn modelId="{0267E32C-774E-8348-9EFB-50CE3B29FDF4}" type="presOf" srcId="{F9E8D3B8-05CE-45C8-B685-8F2461263BDB}" destId="{204946C4-FF9F-2A44-84DB-FF33472D8E92}" srcOrd="0" destOrd="0" presId="urn:microsoft.com/office/officeart/2005/8/layout/vProcess5"/>
    <dgm:cxn modelId="{59ECB547-0717-3F43-856B-6DD8A3F70A04}" type="presOf" srcId="{48F12978-2920-4872-A6E7-088345A7D0B0}" destId="{92708A2A-DCCC-FA40-AB38-3AABC237A0BE}" srcOrd="1" destOrd="0" presId="urn:microsoft.com/office/officeart/2005/8/layout/vProcess5"/>
    <dgm:cxn modelId="{33C91665-3150-104F-8843-A34997C28141}" type="presOf" srcId="{5C7391B1-F969-40C8-AF17-D790AEF2184C}" destId="{3D9B4613-84DE-6949-A38E-6BDC6F9864E5}" srcOrd="0" destOrd="0" presId="urn:microsoft.com/office/officeart/2005/8/layout/vProcess5"/>
    <dgm:cxn modelId="{94094D6D-032B-0842-8176-7956C756C34D}" type="presOf" srcId="{48F12978-2920-4872-A6E7-088345A7D0B0}" destId="{464FA485-339B-724E-8022-776CEA9BFF87}" srcOrd="0" destOrd="0" presId="urn:microsoft.com/office/officeart/2005/8/layout/vProcess5"/>
    <dgm:cxn modelId="{0E215B7D-E5AB-46B1-9C38-C45729BF9915}" srcId="{5C7391B1-F969-40C8-AF17-D790AEF2184C}" destId="{48F12978-2920-4872-A6E7-088345A7D0B0}" srcOrd="1" destOrd="0" parTransId="{86D1AACE-3D55-43A0-9C01-7417B3ACE8B6}" sibTransId="{A4CA4DCF-E818-4D7A-93C7-6456CEF8063F}"/>
    <dgm:cxn modelId="{96963DA3-39E1-A841-91A8-FB6FCDCE6907}" type="presOf" srcId="{5F681AC2-83CA-4986-B4B2-3B27B6E67CC8}" destId="{5230FAAC-2068-BB40-AD75-747DDBAF2630}" srcOrd="1" destOrd="0" presId="urn:microsoft.com/office/officeart/2005/8/layout/vProcess5"/>
    <dgm:cxn modelId="{DB72FEAA-DEF9-4547-AD9A-037EEF8AB7F1}" type="presOf" srcId="{5F681AC2-83CA-4986-B4B2-3B27B6E67CC8}" destId="{E35588B7-4B35-6E4E-A1B2-E0B727B9F651}" srcOrd="0" destOrd="0" presId="urn:microsoft.com/office/officeart/2005/8/layout/vProcess5"/>
    <dgm:cxn modelId="{C334133C-2F95-6545-B17B-DF7FF5AB0847}" type="presParOf" srcId="{3D9B4613-84DE-6949-A38E-6BDC6F9864E5}" destId="{46A05112-0C52-7946-8F4C-4B5736A62556}" srcOrd="0" destOrd="0" presId="urn:microsoft.com/office/officeart/2005/8/layout/vProcess5"/>
    <dgm:cxn modelId="{FDCC72F9-9F9B-CF4D-A409-E14D410B0376}" type="presParOf" srcId="{3D9B4613-84DE-6949-A38E-6BDC6F9864E5}" destId="{E35588B7-4B35-6E4E-A1B2-E0B727B9F651}" srcOrd="1" destOrd="0" presId="urn:microsoft.com/office/officeart/2005/8/layout/vProcess5"/>
    <dgm:cxn modelId="{35CC848A-F589-494D-B7A7-D2BE27BCEC9B}" type="presParOf" srcId="{3D9B4613-84DE-6949-A38E-6BDC6F9864E5}" destId="{464FA485-339B-724E-8022-776CEA9BFF87}" srcOrd="2" destOrd="0" presId="urn:microsoft.com/office/officeart/2005/8/layout/vProcess5"/>
    <dgm:cxn modelId="{794099B8-FC97-1E40-BE41-DB7FD7744195}" type="presParOf" srcId="{3D9B4613-84DE-6949-A38E-6BDC6F9864E5}" destId="{204946C4-FF9F-2A44-84DB-FF33472D8E92}" srcOrd="3" destOrd="0" presId="urn:microsoft.com/office/officeart/2005/8/layout/vProcess5"/>
    <dgm:cxn modelId="{0E6399D8-CC99-2546-BAE1-FDDD8D95160D}" type="presParOf" srcId="{3D9B4613-84DE-6949-A38E-6BDC6F9864E5}" destId="{5230FAAC-2068-BB40-AD75-747DDBAF2630}" srcOrd="4" destOrd="0" presId="urn:microsoft.com/office/officeart/2005/8/layout/vProcess5"/>
    <dgm:cxn modelId="{B8C2CA3D-5FF1-5C4D-AD11-C14C291629D9}" type="presParOf" srcId="{3D9B4613-84DE-6949-A38E-6BDC6F9864E5}" destId="{92708A2A-DCCC-FA40-AB38-3AABC237A0B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16D6F-C3BE-486D-A250-683B77993A6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04CB6C-431C-44C8-BDCF-B1D73C25A3B6}">
      <dgm:prSet/>
      <dgm:spPr/>
      <dgm:t>
        <a:bodyPr/>
        <a:lstStyle/>
        <a:p>
          <a:r>
            <a:rPr lang="en-US"/>
            <a:t>Adrenal crisis</a:t>
          </a:r>
        </a:p>
      </dgm:t>
    </dgm:pt>
    <dgm:pt modelId="{26633BDC-A668-4AC7-9996-210423FF9726}" type="parTrans" cxnId="{36159822-140C-45E4-BD5F-FF65C1E36538}">
      <dgm:prSet/>
      <dgm:spPr/>
      <dgm:t>
        <a:bodyPr/>
        <a:lstStyle/>
        <a:p>
          <a:endParaRPr lang="en-US"/>
        </a:p>
      </dgm:t>
    </dgm:pt>
    <dgm:pt modelId="{73493344-7EE3-4DD7-A5DD-87C84F71AD29}" type="sibTrans" cxnId="{36159822-140C-45E4-BD5F-FF65C1E36538}">
      <dgm:prSet/>
      <dgm:spPr/>
      <dgm:t>
        <a:bodyPr/>
        <a:lstStyle/>
        <a:p>
          <a:endParaRPr lang="en-US"/>
        </a:p>
      </dgm:t>
    </dgm:pt>
    <dgm:pt modelId="{FC74333D-7941-4A38-9C08-C0CDA622DC8C}">
      <dgm:prSet/>
      <dgm:spPr/>
      <dgm:t>
        <a:bodyPr/>
        <a:lstStyle/>
        <a:p>
          <a:r>
            <a:rPr lang="en-US"/>
            <a:t>Transfusion reactions</a:t>
          </a:r>
        </a:p>
      </dgm:t>
    </dgm:pt>
    <dgm:pt modelId="{9F2DAE2C-102A-45AE-9C2B-1533599CF847}" type="parTrans" cxnId="{4B6D5190-897C-4A81-80F9-59D3A43C522C}">
      <dgm:prSet/>
      <dgm:spPr/>
      <dgm:t>
        <a:bodyPr/>
        <a:lstStyle/>
        <a:p>
          <a:endParaRPr lang="en-US"/>
        </a:p>
      </dgm:t>
    </dgm:pt>
    <dgm:pt modelId="{3F9F20BA-B5B6-4774-B3C1-510C3DA9E940}" type="sibTrans" cxnId="{4B6D5190-897C-4A81-80F9-59D3A43C522C}">
      <dgm:prSet/>
      <dgm:spPr/>
      <dgm:t>
        <a:bodyPr/>
        <a:lstStyle/>
        <a:p>
          <a:endParaRPr lang="en-US"/>
        </a:p>
      </dgm:t>
    </dgm:pt>
    <dgm:pt modelId="{B3A2B9F9-80EF-4831-9DE8-F21F9507EDAD}">
      <dgm:prSet/>
      <dgm:spPr/>
      <dgm:t>
        <a:bodyPr/>
        <a:lstStyle/>
        <a:p>
          <a:r>
            <a:rPr lang="en-US" dirty="0"/>
            <a:t>Dehydration</a:t>
          </a:r>
        </a:p>
      </dgm:t>
    </dgm:pt>
    <dgm:pt modelId="{030FA35D-5DD2-461B-B670-1FEA7BB448A3}" type="parTrans" cxnId="{41EEBACD-92E9-46A2-8907-BAF67DFF2668}">
      <dgm:prSet/>
      <dgm:spPr/>
      <dgm:t>
        <a:bodyPr/>
        <a:lstStyle/>
        <a:p>
          <a:endParaRPr lang="en-US"/>
        </a:p>
      </dgm:t>
    </dgm:pt>
    <dgm:pt modelId="{E2E4101F-E824-455A-8C22-892F39169EE4}" type="sibTrans" cxnId="{41EEBACD-92E9-46A2-8907-BAF67DFF2668}">
      <dgm:prSet/>
      <dgm:spPr/>
      <dgm:t>
        <a:bodyPr/>
        <a:lstStyle/>
        <a:p>
          <a:endParaRPr lang="en-US"/>
        </a:p>
      </dgm:t>
    </dgm:pt>
    <dgm:pt modelId="{8B66A5D7-A068-334B-9BEB-4F7FFBBE114B}">
      <dgm:prSet/>
      <dgm:spPr/>
      <dgm:t>
        <a:bodyPr/>
        <a:lstStyle/>
        <a:p>
          <a:r>
            <a:rPr lang="en-US" dirty="0"/>
            <a:t>Sepsis</a:t>
          </a:r>
        </a:p>
      </dgm:t>
    </dgm:pt>
    <dgm:pt modelId="{16DBC69B-F9C2-7745-8C78-5DB64E130743}" type="parTrans" cxnId="{5F015461-DFFD-7C47-8738-D1768DFA7FF1}">
      <dgm:prSet/>
      <dgm:spPr/>
      <dgm:t>
        <a:bodyPr/>
        <a:lstStyle/>
        <a:p>
          <a:endParaRPr lang="en-US"/>
        </a:p>
      </dgm:t>
    </dgm:pt>
    <dgm:pt modelId="{DEBBB25A-C8B9-C54C-B47D-7D499F8C6FD8}" type="sibTrans" cxnId="{5F015461-DFFD-7C47-8738-D1768DFA7FF1}">
      <dgm:prSet/>
      <dgm:spPr/>
      <dgm:t>
        <a:bodyPr/>
        <a:lstStyle/>
        <a:p>
          <a:endParaRPr lang="en-US"/>
        </a:p>
      </dgm:t>
    </dgm:pt>
    <dgm:pt modelId="{3B688AEB-1830-B547-AAF3-981CBCA4EB81}" type="pres">
      <dgm:prSet presAssocID="{D8D16D6F-C3BE-486D-A250-683B77993A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944721-F5E2-B946-AB76-766E769CC8E0}" type="pres">
      <dgm:prSet presAssocID="{8A04CB6C-431C-44C8-BDCF-B1D73C25A3B6}" presName="root" presStyleCnt="0"/>
      <dgm:spPr/>
    </dgm:pt>
    <dgm:pt modelId="{6846EDED-EB86-BB4F-BF8F-FB6FED603CA1}" type="pres">
      <dgm:prSet presAssocID="{8A04CB6C-431C-44C8-BDCF-B1D73C25A3B6}" presName="rootComposite" presStyleCnt="0"/>
      <dgm:spPr/>
    </dgm:pt>
    <dgm:pt modelId="{C82CBF00-7981-8E4D-B3C0-E76FF9C57373}" type="pres">
      <dgm:prSet presAssocID="{8A04CB6C-431C-44C8-BDCF-B1D73C25A3B6}" presName="rootText" presStyleLbl="node1" presStyleIdx="0" presStyleCnt="4"/>
      <dgm:spPr/>
    </dgm:pt>
    <dgm:pt modelId="{C5A7474E-3B3B-CE46-8493-CDFEB623969A}" type="pres">
      <dgm:prSet presAssocID="{8A04CB6C-431C-44C8-BDCF-B1D73C25A3B6}" presName="rootConnector" presStyleLbl="node1" presStyleIdx="0" presStyleCnt="4"/>
      <dgm:spPr/>
    </dgm:pt>
    <dgm:pt modelId="{927198EA-C145-814F-BC66-BA185E2382AA}" type="pres">
      <dgm:prSet presAssocID="{8A04CB6C-431C-44C8-BDCF-B1D73C25A3B6}" presName="childShape" presStyleCnt="0"/>
      <dgm:spPr/>
    </dgm:pt>
    <dgm:pt modelId="{45E516AE-87E5-C94F-B3E6-052199050A69}" type="pres">
      <dgm:prSet presAssocID="{FC74333D-7941-4A38-9C08-C0CDA622DC8C}" presName="root" presStyleCnt="0"/>
      <dgm:spPr/>
    </dgm:pt>
    <dgm:pt modelId="{0002BF66-2055-E246-AE3D-EB886B68BCB5}" type="pres">
      <dgm:prSet presAssocID="{FC74333D-7941-4A38-9C08-C0CDA622DC8C}" presName="rootComposite" presStyleCnt="0"/>
      <dgm:spPr/>
    </dgm:pt>
    <dgm:pt modelId="{97D15714-BF6C-DF49-8CB1-A25F414FA9CE}" type="pres">
      <dgm:prSet presAssocID="{FC74333D-7941-4A38-9C08-C0CDA622DC8C}" presName="rootText" presStyleLbl="node1" presStyleIdx="1" presStyleCnt="4"/>
      <dgm:spPr/>
    </dgm:pt>
    <dgm:pt modelId="{45D014F9-83E5-8641-B411-829C457CA050}" type="pres">
      <dgm:prSet presAssocID="{FC74333D-7941-4A38-9C08-C0CDA622DC8C}" presName="rootConnector" presStyleLbl="node1" presStyleIdx="1" presStyleCnt="4"/>
      <dgm:spPr/>
    </dgm:pt>
    <dgm:pt modelId="{34F263F7-FA80-3A40-A7D4-80004803D1CF}" type="pres">
      <dgm:prSet presAssocID="{FC74333D-7941-4A38-9C08-C0CDA622DC8C}" presName="childShape" presStyleCnt="0"/>
      <dgm:spPr/>
    </dgm:pt>
    <dgm:pt modelId="{FF872A4A-FD65-564C-B0A9-9E8ECB794D27}" type="pres">
      <dgm:prSet presAssocID="{B3A2B9F9-80EF-4831-9DE8-F21F9507EDAD}" presName="root" presStyleCnt="0"/>
      <dgm:spPr/>
    </dgm:pt>
    <dgm:pt modelId="{FD518A40-EF6A-1747-8FF3-9204F67EE51C}" type="pres">
      <dgm:prSet presAssocID="{B3A2B9F9-80EF-4831-9DE8-F21F9507EDAD}" presName="rootComposite" presStyleCnt="0"/>
      <dgm:spPr/>
    </dgm:pt>
    <dgm:pt modelId="{7DD06378-AAC3-F748-BA74-CCD787215992}" type="pres">
      <dgm:prSet presAssocID="{B3A2B9F9-80EF-4831-9DE8-F21F9507EDAD}" presName="rootText" presStyleLbl="node1" presStyleIdx="2" presStyleCnt="4"/>
      <dgm:spPr/>
    </dgm:pt>
    <dgm:pt modelId="{C5D3BC95-BE10-E44F-92DA-A2B98BCD4813}" type="pres">
      <dgm:prSet presAssocID="{B3A2B9F9-80EF-4831-9DE8-F21F9507EDAD}" presName="rootConnector" presStyleLbl="node1" presStyleIdx="2" presStyleCnt="4"/>
      <dgm:spPr/>
    </dgm:pt>
    <dgm:pt modelId="{9963C03A-13AC-544A-81FF-58787D2497FB}" type="pres">
      <dgm:prSet presAssocID="{B3A2B9F9-80EF-4831-9DE8-F21F9507EDAD}" presName="childShape" presStyleCnt="0"/>
      <dgm:spPr/>
    </dgm:pt>
    <dgm:pt modelId="{1D82CF51-1014-304B-8792-8A24873855B2}" type="pres">
      <dgm:prSet presAssocID="{8B66A5D7-A068-334B-9BEB-4F7FFBBE114B}" presName="root" presStyleCnt="0"/>
      <dgm:spPr/>
    </dgm:pt>
    <dgm:pt modelId="{94343CD2-0376-3448-A400-31CB0B0DD8F6}" type="pres">
      <dgm:prSet presAssocID="{8B66A5D7-A068-334B-9BEB-4F7FFBBE114B}" presName="rootComposite" presStyleCnt="0"/>
      <dgm:spPr/>
    </dgm:pt>
    <dgm:pt modelId="{E0DB5D10-E36A-B64D-A491-538E85887F81}" type="pres">
      <dgm:prSet presAssocID="{8B66A5D7-A068-334B-9BEB-4F7FFBBE114B}" presName="rootText" presStyleLbl="node1" presStyleIdx="3" presStyleCnt="4"/>
      <dgm:spPr/>
    </dgm:pt>
    <dgm:pt modelId="{E22C9076-72E2-FD45-897B-6D3CDB3E585F}" type="pres">
      <dgm:prSet presAssocID="{8B66A5D7-A068-334B-9BEB-4F7FFBBE114B}" presName="rootConnector" presStyleLbl="node1" presStyleIdx="3" presStyleCnt="4"/>
      <dgm:spPr/>
    </dgm:pt>
    <dgm:pt modelId="{D9E074FC-4F52-574F-86EA-BBCF2AE9D7BF}" type="pres">
      <dgm:prSet presAssocID="{8B66A5D7-A068-334B-9BEB-4F7FFBBE114B}" presName="childShape" presStyleCnt="0"/>
      <dgm:spPr/>
    </dgm:pt>
  </dgm:ptLst>
  <dgm:cxnLst>
    <dgm:cxn modelId="{7007000A-1FD3-C64E-A678-A437EE58424A}" type="presOf" srcId="{8A04CB6C-431C-44C8-BDCF-B1D73C25A3B6}" destId="{C5A7474E-3B3B-CE46-8493-CDFEB623969A}" srcOrd="1" destOrd="0" presId="urn:microsoft.com/office/officeart/2005/8/layout/hierarchy3"/>
    <dgm:cxn modelId="{36159822-140C-45E4-BD5F-FF65C1E36538}" srcId="{D8D16D6F-C3BE-486D-A250-683B77993A60}" destId="{8A04CB6C-431C-44C8-BDCF-B1D73C25A3B6}" srcOrd="0" destOrd="0" parTransId="{26633BDC-A668-4AC7-9996-210423FF9726}" sibTransId="{73493344-7EE3-4DD7-A5DD-87C84F71AD29}"/>
    <dgm:cxn modelId="{A049E831-4933-0647-B427-A10241C7E346}" type="presOf" srcId="{B3A2B9F9-80EF-4831-9DE8-F21F9507EDAD}" destId="{C5D3BC95-BE10-E44F-92DA-A2B98BCD4813}" srcOrd="1" destOrd="0" presId="urn:microsoft.com/office/officeart/2005/8/layout/hierarchy3"/>
    <dgm:cxn modelId="{84E36E3D-9F7E-D84F-BEF1-1FF8BD9D8FB7}" type="presOf" srcId="{8A04CB6C-431C-44C8-BDCF-B1D73C25A3B6}" destId="{C82CBF00-7981-8E4D-B3C0-E76FF9C57373}" srcOrd="0" destOrd="0" presId="urn:microsoft.com/office/officeart/2005/8/layout/hierarchy3"/>
    <dgm:cxn modelId="{5F015461-DFFD-7C47-8738-D1768DFA7FF1}" srcId="{D8D16D6F-C3BE-486D-A250-683B77993A60}" destId="{8B66A5D7-A068-334B-9BEB-4F7FFBBE114B}" srcOrd="3" destOrd="0" parTransId="{16DBC69B-F9C2-7745-8C78-5DB64E130743}" sibTransId="{DEBBB25A-C8B9-C54C-B47D-7D499F8C6FD8}"/>
    <dgm:cxn modelId="{77133084-3930-F545-BE25-CEBC031DBB11}" type="presOf" srcId="{8B66A5D7-A068-334B-9BEB-4F7FFBBE114B}" destId="{E0DB5D10-E36A-B64D-A491-538E85887F81}" srcOrd="0" destOrd="0" presId="urn:microsoft.com/office/officeart/2005/8/layout/hierarchy3"/>
    <dgm:cxn modelId="{3AA92488-4B55-EA46-91C9-FA7936EC04F8}" type="presOf" srcId="{B3A2B9F9-80EF-4831-9DE8-F21F9507EDAD}" destId="{7DD06378-AAC3-F748-BA74-CCD787215992}" srcOrd="0" destOrd="0" presId="urn:microsoft.com/office/officeart/2005/8/layout/hierarchy3"/>
    <dgm:cxn modelId="{4B6D5190-897C-4A81-80F9-59D3A43C522C}" srcId="{D8D16D6F-C3BE-486D-A250-683B77993A60}" destId="{FC74333D-7941-4A38-9C08-C0CDA622DC8C}" srcOrd="1" destOrd="0" parTransId="{9F2DAE2C-102A-45AE-9C2B-1533599CF847}" sibTransId="{3F9F20BA-B5B6-4774-B3C1-510C3DA9E940}"/>
    <dgm:cxn modelId="{1FD5CFAC-54E4-474C-B9A8-1D81BC231A0D}" type="presOf" srcId="{8B66A5D7-A068-334B-9BEB-4F7FFBBE114B}" destId="{E22C9076-72E2-FD45-897B-6D3CDB3E585F}" srcOrd="1" destOrd="0" presId="urn:microsoft.com/office/officeart/2005/8/layout/hierarchy3"/>
    <dgm:cxn modelId="{B2650BC7-4069-FF4A-B41D-2CB980307E39}" type="presOf" srcId="{FC74333D-7941-4A38-9C08-C0CDA622DC8C}" destId="{45D014F9-83E5-8641-B411-829C457CA050}" srcOrd="1" destOrd="0" presId="urn:microsoft.com/office/officeart/2005/8/layout/hierarchy3"/>
    <dgm:cxn modelId="{41EEBACD-92E9-46A2-8907-BAF67DFF2668}" srcId="{D8D16D6F-C3BE-486D-A250-683B77993A60}" destId="{B3A2B9F9-80EF-4831-9DE8-F21F9507EDAD}" srcOrd="2" destOrd="0" parTransId="{030FA35D-5DD2-461B-B670-1FEA7BB448A3}" sibTransId="{E2E4101F-E824-455A-8C22-892F39169EE4}"/>
    <dgm:cxn modelId="{024EE8E4-C7B0-BB46-A54B-0D83DB6144E2}" type="presOf" srcId="{D8D16D6F-C3BE-486D-A250-683B77993A60}" destId="{3B688AEB-1830-B547-AAF3-981CBCA4EB81}" srcOrd="0" destOrd="0" presId="urn:microsoft.com/office/officeart/2005/8/layout/hierarchy3"/>
    <dgm:cxn modelId="{ADB2CAF4-9923-044F-961F-7FDE700EC776}" type="presOf" srcId="{FC74333D-7941-4A38-9C08-C0CDA622DC8C}" destId="{97D15714-BF6C-DF49-8CB1-A25F414FA9CE}" srcOrd="0" destOrd="0" presId="urn:microsoft.com/office/officeart/2005/8/layout/hierarchy3"/>
    <dgm:cxn modelId="{9A4EA1BB-0B27-8744-ABB4-3004C67AC71A}" type="presParOf" srcId="{3B688AEB-1830-B547-AAF3-981CBCA4EB81}" destId="{67944721-F5E2-B946-AB76-766E769CC8E0}" srcOrd="0" destOrd="0" presId="urn:microsoft.com/office/officeart/2005/8/layout/hierarchy3"/>
    <dgm:cxn modelId="{493F470E-1E75-E849-9C38-8E7C84D333F8}" type="presParOf" srcId="{67944721-F5E2-B946-AB76-766E769CC8E0}" destId="{6846EDED-EB86-BB4F-BF8F-FB6FED603CA1}" srcOrd="0" destOrd="0" presId="urn:microsoft.com/office/officeart/2005/8/layout/hierarchy3"/>
    <dgm:cxn modelId="{35546D8A-D6BC-F84D-9D9E-FCFA7ADDAA19}" type="presParOf" srcId="{6846EDED-EB86-BB4F-BF8F-FB6FED603CA1}" destId="{C82CBF00-7981-8E4D-B3C0-E76FF9C57373}" srcOrd="0" destOrd="0" presId="urn:microsoft.com/office/officeart/2005/8/layout/hierarchy3"/>
    <dgm:cxn modelId="{91136DAB-3E82-834D-88F1-7C95D4D0FC84}" type="presParOf" srcId="{6846EDED-EB86-BB4F-BF8F-FB6FED603CA1}" destId="{C5A7474E-3B3B-CE46-8493-CDFEB623969A}" srcOrd="1" destOrd="0" presId="urn:microsoft.com/office/officeart/2005/8/layout/hierarchy3"/>
    <dgm:cxn modelId="{1BD08C22-A646-AE43-B2F2-DC1AF68B69AC}" type="presParOf" srcId="{67944721-F5E2-B946-AB76-766E769CC8E0}" destId="{927198EA-C145-814F-BC66-BA185E2382AA}" srcOrd="1" destOrd="0" presId="urn:microsoft.com/office/officeart/2005/8/layout/hierarchy3"/>
    <dgm:cxn modelId="{731B68FB-BC9C-5F41-9CD1-3D26C441D3CE}" type="presParOf" srcId="{3B688AEB-1830-B547-AAF3-981CBCA4EB81}" destId="{45E516AE-87E5-C94F-B3E6-052199050A69}" srcOrd="1" destOrd="0" presId="urn:microsoft.com/office/officeart/2005/8/layout/hierarchy3"/>
    <dgm:cxn modelId="{0F19FD3A-4385-194E-BA90-C63910920FE0}" type="presParOf" srcId="{45E516AE-87E5-C94F-B3E6-052199050A69}" destId="{0002BF66-2055-E246-AE3D-EB886B68BCB5}" srcOrd="0" destOrd="0" presId="urn:microsoft.com/office/officeart/2005/8/layout/hierarchy3"/>
    <dgm:cxn modelId="{6FD54504-A4DA-2F48-B567-FFC77024DE26}" type="presParOf" srcId="{0002BF66-2055-E246-AE3D-EB886B68BCB5}" destId="{97D15714-BF6C-DF49-8CB1-A25F414FA9CE}" srcOrd="0" destOrd="0" presId="urn:microsoft.com/office/officeart/2005/8/layout/hierarchy3"/>
    <dgm:cxn modelId="{0338A120-ABB6-7041-A10A-C468D33F099D}" type="presParOf" srcId="{0002BF66-2055-E246-AE3D-EB886B68BCB5}" destId="{45D014F9-83E5-8641-B411-829C457CA050}" srcOrd="1" destOrd="0" presId="urn:microsoft.com/office/officeart/2005/8/layout/hierarchy3"/>
    <dgm:cxn modelId="{81A3187E-84C6-5148-98E8-1DCA6D9722CB}" type="presParOf" srcId="{45E516AE-87E5-C94F-B3E6-052199050A69}" destId="{34F263F7-FA80-3A40-A7D4-80004803D1CF}" srcOrd="1" destOrd="0" presId="urn:microsoft.com/office/officeart/2005/8/layout/hierarchy3"/>
    <dgm:cxn modelId="{33FFFDC5-3231-B445-9E15-4F974C8B8257}" type="presParOf" srcId="{3B688AEB-1830-B547-AAF3-981CBCA4EB81}" destId="{FF872A4A-FD65-564C-B0A9-9E8ECB794D27}" srcOrd="2" destOrd="0" presId="urn:microsoft.com/office/officeart/2005/8/layout/hierarchy3"/>
    <dgm:cxn modelId="{FD7CB84E-310A-C340-B059-2893E8643BC8}" type="presParOf" srcId="{FF872A4A-FD65-564C-B0A9-9E8ECB794D27}" destId="{FD518A40-EF6A-1747-8FF3-9204F67EE51C}" srcOrd="0" destOrd="0" presId="urn:microsoft.com/office/officeart/2005/8/layout/hierarchy3"/>
    <dgm:cxn modelId="{EB2A4F62-5DA0-494E-9E10-7F9B9F0B5BEB}" type="presParOf" srcId="{FD518A40-EF6A-1747-8FF3-9204F67EE51C}" destId="{7DD06378-AAC3-F748-BA74-CCD787215992}" srcOrd="0" destOrd="0" presId="urn:microsoft.com/office/officeart/2005/8/layout/hierarchy3"/>
    <dgm:cxn modelId="{A2364E8F-4FDE-A346-96BF-515410F5D691}" type="presParOf" srcId="{FD518A40-EF6A-1747-8FF3-9204F67EE51C}" destId="{C5D3BC95-BE10-E44F-92DA-A2B98BCD4813}" srcOrd="1" destOrd="0" presId="urn:microsoft.com/office/officeart/2005/8/layout/hierarchy3"/>
    <dgm:cxn modelId="{717589A9-6422-D14B-92B6-01ABF1524DCD}" type="presParOf" srcId="{FF872A4A-FD65-564C-B0A9-9E8ECB794D27}" destId="{9963C03A-13AC-544A-81FF-58787D2497FB}" srcOrd="1" destOrd="0" presId="urn:microsoft.com/office/officeart/2005/8/layout/hierarchy3"/>
    <dgm:cxn modelId="{C6AB3057-1D3C-9F4C-8DD1-6880B19BDAE0}" type="presParOf" srcId="{3B688AEB-1830-B547-AAF3-981CBCA4EB81}" destId="{1D82CF51-1014-304B-8792-8A24873855B2}" srcOrd="3" destOrd="0" presId="urn:microsoft.com/office/officeart/2005/8/layout/hierarchy3"/>
    <dgm:cxn modelId="{878818E1-D4BE-D348-A9DF-A716F0E9C3A0}" type="presParOf" srcId="{1D82CF51-1014-304B-8792-8A24873855B2}" destId="{94343CD2-0376-3448-A400-31CB0B0DD8F6}" srcOrd="0" destOrd="0" presId="urn:microsoft.com/office/officeart/2005/8/layout/hierarchy3"/>
    <dgm:cxn modelId="{1DA4D21F-6504-0C47-BDC4-B5FA7D169231}" type="presParOf" srcId="{94343CD2-0376-3448-A400-31CB0B0DD8F6}" destId="{E0DB5D10-E36A-B64D-A491-538E85887F81}" srcOrd="0" destOrd="0" presId="urn:microsoft.com/office/officeart/2005/8/layout/hierarchy3"/>
    <dgm:cxn modelId="{46972028-B886-4741-A122-BA5F75C6C9C2}" type="presParOf" srcId="{94343CD2-0376-3448-A400-31CB0B0DD8F6}" destId="{E22C9076-72E2-FD45-897B-6D3CDB3E585F}" srcOrd="1" destOrd="0" presId="urn:microsoft.com/office/officeart/2005/8/layout/hierarchy3"/>
    <dgm:cxn modelId="{AC330FB7-3D60-0641-B540-859FCBC1587C}" type="presParOf" srcId="{1D82CF51-1014-304B-8792-8A24873855B2}" destId="{D9E074FC-4F52-574F-86EA-BBCF2AE9D7B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588B7-4B35-6E4E-A1B2-E0B727B9F651}">
      <dsp:nvSpPr>
        <dsp:cNvPr id="0" name=""/>
        <dsp:cNvSpPr/>
      </dsp:nvSpPr>
      <dsp:spPr>
        <a:xfrm>
          <a:off x="0" y="0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Defined as systolic &lt;90 mm Hg, MAP &lt;65 for at least 15 minutes or MAP &lt;70 for at least 30 minutes in 24h post-operative period</a:t>
          </a:r>
        </a:p>
      </dsp:txBody>
      <dsp:txXfrm>
        <a:off x="55261" y="55261"/>
        <a:ext cx="7338539" cy="1776240"/>
      </dsp:txXfrm>
    </dsp:sp>
    <dsp:sp modelId="{464FA485-339B-724E-8022-776CEA9BFF87}">
      <dsp:nvSpPr>
        <dsp:cNvPr id="0" name=""/>
        <dsp:cNvSpPr/>
      </dsp:nvSpPr>
      <dsp:spPr>
        <a:xfrm>
          <a:off x="1639174" y="2306042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Not uncommon, often goes undetected by routine vital sign monitoring</a:t>
          </a:r>
        </a:p>
      </dsp:txBody>
      <dsp:txXfrm>
        <a:off x="1694435" y="2361303"/>
        <a:ext cx="6312562" cy="1776240"/>
      </dsp:txXfrm>
    </dsp:sp>
    <dsp:sp modelId="{204946C4-FF9F-2A44-84DB-FF33472D8E92}">
      <dsp:nvSpPr>
        <dsp:cNvPr id="0" name=""/>
        <dsp:cNvSpPr/>
      </dsp:nvSpPr>
      <dsp:spPr>
        <a:xfrm>
          <a:off x="8062259" y="1483204"/>
          <a:ext cx="1226395" cy="12263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38198" y="1483204"/>
        <a:ext cx="674517" cy="92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CBF00-7981-8E4D-B3C0-E76FF9C57373}">
      <dsp:nvSpPr>
        <dsp:cNvPr id="0" name=""/>
        <dsp:cNvSpPr/>
      </dsp:nvSpPr>
      <dsp:spPr>
        <a:xfrm>
          <a:off x="2000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Adrenal crisis</a:t>
          </a:r>
        </a:p>
      </dsp:txBody>
      <dsp:txXfrm>
        <a:off x="35679" y="1555143"/>
        <a:ext cx="2232395" cy="1082518"/>
      </dsp:txXfrm>
    </dsp:sp>
    <dsp:sp modelId="{97D15714-BF6C-DF49-8CB1-A25F414FA9CE}">
      <dsp:nvSpPr>
        <dsp:cNvPr id="0" name=""/>
        <dsp:cNvSpPr/>
      </dsp:nvSpPr>
      <dsp:spPr>
        <a:xfrm>
          <a:off x="2876692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Transfusion reactions</a:t>
          </a:r>
        </a:p>
      </dsp:txBody>
      <dsp:txXfrm>
        <a:off x="2910371" y="1555143"/>
        <a:ext cx="2232395" cy="1082518"/>
      </dsp:txXfrm>
    </dsp:sp>
    <dsp:sp modelId="{7DD06378-AAC3-F748-BA74-CCD787215992}">
      <dsp:nvSpPr>
        <dsp:cNvPr id="0" name=""/>
        <dsp:cNvSpPr/>
      </dsp:nvSpPr>
      <dsp:spPr>
        <a:xfrm>
          <a:off x="5751383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Dehydration</a:t>
          </a:r>
        </a:p>
      </dsp:txBody>
      <dsp:txXfrm>
        <a:off x="5785062" y="1555143"/>
        <a:ext cx="2232395" cy="1082518"/>
      </dsp:txXfrm>
    </dsp:sp>
    <dsp:sp modelId="{E0DB5D10-E36A-B64D-A491-538E85887F81}">
      <dsp:nvSpPr>
        <dsp:cNvPr id="0" name=""/>
        <dsp:cNvSpPr/>
      </dsp:nvSpPr>
      <dsp:spPr>
        <a:xfrm>
          <a:off x="8626074" y="1521464"/>
          <a:ext cx="2299753" cy="11498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Sepsis</a:t>
          </a:r>
        </a:p>
      </dsp:txBody>
      <dsp:txXfrm>
        <a:off x="8659753" y="1555143"/>
        <a:ext cx="2232395" cy="108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B253B-8BFB-3E41-9FE5-CBCF01DA3E4F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6DA6-FFFB-9345-8DA7-E4ABC2CF3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monitoring in PACU, once on the floor the direct care goes down</a:t>
            </a:r>
          </a:p>
          <a:p>
            <a:r>
              <a:rPr lang="en-US" dirty="0"/>
              <a:t>A lot of studies on intraoperative hypotension, not as many on post op hypotension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2020 ASA reports as much as 24% of patients have at least one episode of MAP less than 70 lasting at least 30 minutes, 18% experienced at least one episode of MAP less than 65mm Hg lasting at least 15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Important to measure blood pressure frequently (usually only done at 4-6hr intervals) in high-risk patients to detect hypotension earlier and prevent negative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 For hemoglobin change: decrease of more than 3 mg/dL from preoperative values within 24 hours after surgery</a:t>
            </a:r>
          </a:p>
          <a:p>
            <a:pPr marL="171450" indent="-171450">
              <a:buFontTx/>
              <a:buChar char="-"/>
            </a:pPr>
            <a:r>
              <a:rPr lang="en-US" dirty="0"/>
              <a:t>Return to OR based on patient’s overall physiologic state: hemodynamic instability, coagulopathy, hypothermia, severe metabolic acidosis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9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Cardiogenic shock: circulatory collapse due to pump failure of the heart</a:t>
            </a:r>
          </a:p>
          <a:p>
            <a:r>
              <a:rPr lang="en-US" dirty="0"/>
              <a:t>- inflammation, hypercoagulability, and blood pressure fluctuations during surgery can cause vulnerable plaque ruptures from acute coronary thrombosis </a:t>
            </a:r>
          </a:p>
          <a:p>
            <a:r>
              <a:rPr lang="en-US" dirty="0"/>
              <a:t>- Peripheral vasoconstriction and vital end organ damage from ineffective SV and insufficient circulatory compensation, release of cardiotoxic inotropic agents like NO, ILs and </a:t>
            </a:r>
            <a:r>
              <a:rPr lang="en-US" dirty="0" err="1"/>
              <a:t>TNFa</a:t>
            </a:r>
            <a:r>
              <a:rPr lang="en-US" dirty="0"/>
              <a:t> are inflammatory mediators that are released and cause further vasodilation and contribute to mortality </a:t>
            </a:r>
          </a:p>
          <a:p>
            <a:r>
              <a:rPr lang="en-US" dirty="0"/>
              <a:t>- Dopamine and dobutamine are + </a:t>
            </a:r>
            <a:r>
              <a:rPr lang="en-US" dirty="0" err="1"/>
              <a:t>intotropes</a:t>
            </a:r>
            <a:r>
              <a:rPr lang="en-US" dirty="0"/>
              <a:t>, dopamine also has natriuretic effects on renal tubules </a:t>
            </a:r>
          </a:p>
          <a:p>
            <a:r>
              <a:rPr lang="en-US" dirty="0"/>
              <a:t>- Sympathomimetic drugs to treat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Negative D-dimer very SENSITIVE test, would be increased because of surgery anyway, CXR to rule out other things, MOST COMMONLY use CT scan</a:t>
            </a:r>
          </a:p>
          <a:p>
            <a:pPr marL="171450" indent="-171450">
              <a:buFontTx/>
              <a:buChar char="-"/>
            </a:pPr>
            <a:r>
              <a:rPr lang="en-US" dirty="0"/>
              <a:t>Figure: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saddle embolus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4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Adrenal crisis: sever and acute type post-op can present with shock, impaired consciousness, fever, impaired abdominal pain, most cases of adrenal insufficiency are subclinical and become apparent after a stress on the body such as surgery when cortisol requirement is higher </a:t>
            </a:r>
            <a:r>
              <a:rPr lang="en-US" dirty="0">
                <a:sym typeface="Wingdings" pitchFamily="2" charset="2"/>
              </a:rPr>
              <a:t> insufficient response leads to hypotension, weakness, abdominal pain, lethargy, nausea and vomiting, steroid doses should be increased to prevent adrenal crisis in at-risk patients, treat with IV steroid and saline injections </a:t>
            </a:r>
          </a:p>
          <a:p>
            <a:endParaRPr lang="en-US" dirty="0"/>
          </a:p>
          <a:p>
            <a:r>
              <a:rPr lang="en-US" dirty="0"/>
              <a:t>Transfusion reaction: acute hemolytic transfusion reaction within 24 </a:t>
            </a:r>
            <a:r>
              <a:rPr lang="en-US" dirty="0" err="1"/>
              <a:t>hrs</a:t>
            </a:r>
            <a:r>
              <a:rPr lang="en-US" dirty="0"/>
              <a:t> after transfusion that can be due to ABO incompatibility or non-ABO antigens, mechanical or osmolar injury of RBCs, wide spectrum of immunological response, CLINICAL SIGNS hypotension, tachycardia, fever, chills, pruritus, dyspnea, jaundice from hemolysis; TREAT by stopping transfusions, IV fluids, respiratory and hemodynamic support as needed OR TRALI (transfusion-related acute lung injury) when there is activation of recipient’s granulocytes that can cause inflammatory response and widespread hypotension, mortality 10-20%</a:t>
            </a:r>
          </a:p>
          <a:p>
            <a:endParaRPr lang="en-US" dirty="0"/>
          </a:p>
          <a:p>
            <a:r>
              <a:rPr lang="en-US" dirty="0"/>
              <a:t>Dehydration: NPO prior to surgery, NPO or clear liquid diet directly after surgery, post-op GI </a:t>
            </a:r>
            <a:r>
              <a:rPr lang="en-US" dirty="0" err="1"/>
              <a:t>sx</a:t>
            </a:r>
            <a:r>
              <a:rPr lang="en-US" dirty="0"/>
              <a:t> that might prevent appropriate hydration or repletion, asses volume status and </a:t>
            </a:r>
            <a:r>
              <a:rPr lang="en-US" dirty="0" err="1"/>
              <a:t>lytes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Sepsis: infection from surgical exposure or hospital exposure leading to bacteremia and systemic vasodilation from toxin release, start wide spectrum </a:t>
            </a:r>
            <a:r>
              <a:rPr lang="en-US" dirty="0" err="1"/>
              <a:t>abx</a:t>
            </a:r>
            <a:r>
              <a:rPr lang="en-US" dirty="0"/>
              <a:t> and get blood cultures, check that no IV access, catheters, or drains could be sites of infection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Myocardial injury (peak high sensitivity troponin above 50): graph is from study published by perioperative medicine section of an anesthesiology journal in Sept 2020 of an observational cohort of 1100 patients undergoing intermediate-high risk noncardiac surgery, showing that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Postoperative duration under a MAP threshold of 75 mmHg was associated with increased risk of myocardial injury after adjusting for potential confounders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^myocardial injury can lead to arrythmias, further post-op complications, heart failure, sudden cardiac arrest in the future </a:t>
            </a:r>
            <a:endParaRPr lang="en-US" dirty="0"/>
          </a:p>
          <a:p>
            <a:r>
              <a:rPr lang="en-US" dirty="0"/>
              <a:t>AKI: risk factors of DM or old age, increased risk of CKD, cardiovascular events, signs like volume overload, oliguria, </a:t>
            </a:r>
            <a:r>
              <a:rPr lang="en-US" dirty="0" err="1"/>
              <a:t>BUN:creatinine</a:t>
            </a:r>
            <a:r>
              <a:rPr lang="en-US" dirty="0"/>
              <a:t> &gt;20:1 because of enhanced proximal tubular reabsorption that follows enhanced transport of Na and water , long recovery period </a:t>
            </a:r>
          </a:p>
          <a:p>
            <a:r>
              <a:rPr lang="en-US" dirty="0"/>
              <a:t>Death: prolonged hypotension can lead to shock and multi-organ failure, not addressed in time can lead to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6DA6-FFFB-9345-8DA7-E4ABC2CF3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CFBD-CAC9-5643-AA80-9499CA6D9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0CF80-80ED-194A-887E-8FFC329BD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2AD3-A885-8B42-B821-9AC59BA3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9A289-1E42-C346-8E0F-7D200255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074FA-8BAB-CC42-902E-70C64954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FE9C-178A-3B47-95E3-178683BE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6277A-F677-2640-A5E3-DDFA5EFCD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B26C-4E9E-BA42-BF03-C6415E08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DE6A-1367-FC4D-85F9-E200DF1D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A9E3-6C36-0246-B348-A365D939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208D1-AE53-9141-9419-DE269595C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A241C-C47B-5744-98E1-B79C610B5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5B48-8D32-3843-841A-4946399F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41E2-CBC3-1044-82B8-C0A25F74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CA6FC-C228-4E4C-B8DF-A229783D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AF02-48E3-4942-874C-3C684216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81A7-A876-5F42-B4BB-BEE3EDA6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4882-2AF9-DB49-955B-69C54CA7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9265E-9A69-2649-9DEF-751A0E1F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A1A5-403B-B74C-90CE-51C9D95D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4E96-FFE7-3646-B170-00D3CBF8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08936-970B-3242-89D3-4303BA81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6D31-98E8-5243-AD03-ACB07734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14F25-8496-D247-9CC6-B04D3B35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A544-60AB-2C4E-A4AC-B264B4EE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025C-376B-9C4F-A998-5342693C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44DA-FF96-A04F-A0B3-5D6780704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84462-1964-0448-A961-186D70B09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DE427-5619-B740-B196-79CCBFD8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E038D-84BE-FA45-9C21-1BB533F2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E1B4-D34C-2149-8EFB-16E1923C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49D-D475-654F-8469-AF507713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7052D-09D0-AB40-94D2-A7AC698A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CDA9-FA1D-754A-BC93-15BA1D51E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44497-3472-AA48-8B99-CDEB781A2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8DD78-FF34-5043-8399-CAD1F1998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8138CE-E17F-684F-BD6C-0B414A3E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EB172-870E-8A41-88E5-70045545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A2130-8D0C-8743-9E61-3663F03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1CB0-D330-D94A-A1F0-1CEE4455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140A2-5BBD-4043-BC49-66D1EECA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9A3DD-10A6-7B41-88E1-E0FBF119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61C31-EBE1-1C42-A9A9-6396F667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AA01D-1AF8-C84A-A2A6-97DB9AC6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8FF09-067F-D141-9804-DC9FB317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1343E-A98C-664D-AC45-EEC026C1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5B50-8399-C842-8B66-2A86E507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6720-AA54-374B-BEDA-02D13CA2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03902-2DF4-B448-A286-DF770A3A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0DC93-EE4C-4A44-8C57-BAB6FE29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D0C74-C022-DF4F-81A0-110E3809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1BA02-0F89-4D49-B72B-99AC603A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3A98-C584-A647-AAE5-84B2D764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82394-ED57-CE4D-840E-B0D43EB48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CA270-3399-AF42-97A6-5A2B9C4BE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7C595-C1C1-5F45-992D-964CC51A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CA620-EAE1-CF42-9F3D-BA23ECCA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7DA1D-1996-F648-934D-DA03A47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F964A-072F-084E-ACFC-D08295C9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4F49E-4506-564B-85C5-CA45D6870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6C9DB-55DC-ED4D-B12E-9225103F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CBD7-B59F-1B4F-A2E6-F59179A551B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2674-CB3D-F046-A7BB-51768FFB1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91F6-DA52-1F49-9F03-E993CA282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E507-CCA0-7740-9CC6-A5E1A2F0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1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B67D2-E6C0-274B-A675-6917476F3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Post-Operative Hypotension</a:t>
            </a:r>
          </a:p>
        </p:txBody>
      </p:sp>
    </p:spTree>
    <p:extLst>
      <p:ext uri="{BB962C8B-B14F-4D97-AF65-F5344CB8AC3E}">
        <p14:creationId xmlns:p14="http://schemas.microsoft.com/office/powerpoint/2010/main" val="4714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E9425E-A8A7-CD6E-3439-D9B4397D4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0109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80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36C71-F6D6-1F48-BC10-747EF0B0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Bleeding/Hemorrhage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B020F-2031-9A48-8061-281194E8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429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Clinical signs: hypotension, tachycardia, tachypnea, cool extremities, swelling/ecchymoses at wound site, visible bleeding, confusion/agitation, decreased Hgb</a:t>
            </a:r>
          </a:p>
          <a:p>
            <a:r>
              <a:rPr lang="en-US" sz="2000" dirty="0"/>
              <a:t>Diagnosis: visible bleeding, CT scan</a:t>
            </a:r>
          </a:p>
          <a:p>
            <a:r>
              <a:rPr lang="en-US" sz="2000" dirty="0"/>
              <a:t>Treatment: </a:t>
            </a:r>
            <a:r>
              <a:rPr lang="en-US" sz="2000" dirty="0" err="1"/>
              <a:t>pRBCs</a:t>
            </a:r>
            <a:r>
              <a:rPr lang="en-US" sz="2000" dirty="0"/>
              <a:t>, possible return to the OR </a:t>
            </a:r>
          </a:p>
          <a:p>
            <a:endParaRPr lang="en-US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B42725-2ADA-6741-92F9-BF1859B1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429000"/>
            <a:ext cx="5467348" cy="31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9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CFE9D-B8EC-2343-B85A-0D7D70B9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Cardiogenic </a:t>
            </a:r>
            <a:r>
              <a:rPr lang="en-US" sz="4000" dirty="0" err="1">
                <a:solidFill>
                  <a:srgbClr val="FFFFFF"/>
                </a:solidFill>
              </a:rPr>
              <a:t>shock,MI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1753-C8DA-8A41-8817-583D4F6E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5" y="811372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Clinical Signs: hypotension, SOB, tachycardia, tachypnea, weak pulses, diaphoresis, pale skin, low O2 saturation, signs of pulmonary congestion </a:t>
            </a:r>
          </a:p>
          <a:p>
            <a:r>
              <a:rPr lang="en-US" sz="2000" dirty="0"/>
              <a:t>Diagnosis: EKG, troponins</a:t>
            </a:r>
          </a:p>
          <a:p>
            <a:r>
              <a:rPr lang="en-US" sz="2000" dirty="0"/>
              <a:t>Treatment: dobutamine, dopamine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4C915-BCF8-D546-8AB6-DD85DE557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94" y="3007698"/>
            <a:ext cx="5638805" cy="35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1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6F5F9-83C9-A940-A992-C55DFDEB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Pulmonary embolism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4358-7ADD-F240-B078-5A0A7E7A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5" y="811372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Clinical signs: hypotension, SOB, chest pain, rapid or irregular heartbeat, diaphoresis, cool extremities, cyanosis, low O2 saturation</a:t>
            </a:r>
          </a:p>
          <a:p>
            <a:r>
              <a:rPr lang="en-US" sz="2000" dirty="0"/>
              <a:t>Diagnosis: clinical picture, D-dimer, CXR, V/Q scan, CT scan</a:t>
            </a:r>
          </a:p>
          <a:p>
            <a:r>
              <a:rPr lang="en-US" sz="2000" dirty="0"/>
              <a:t>Treatment: IV heparin, IV alteplase</a:t>
            </a:r>
          </a:p>
        </p:txBody>
      </p:sp>
      <p:pic>
        <p:nvPicPr>
          <p:cNvPr id="5" name="Picture 4" descr="A close-up of a skull&#10;&#10;Description automatically generated with low confidence">
            <a:extLst>
              <a:ext uri="{FF2B5EF4-FFF2-40B4-BE49-F238E27FC236}">
                <a16:creationId xmlns:a16="http://schemas.microsoft.com/office/drawing/2014/main" id="{C34DB465-32FF-D745-8551-16FC4F1F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77" y="3134462"/>
            <a:ext cx="43898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DABE-0B21-CA41-8227-EC4DB70B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Other possible causes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50D2B0-003D-A6E3-62D1-017878499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29167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71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AE454-A640-DE4D-AF6D-844B5337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Complications of post-op hypotension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071F-F97E-7E41-B752-158C640C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Myocardial injury</a:t>
            </a:r>
          </a:p>
          <a:p>
            <a:r>
              <a:rPr lang="en-US" sz="2000" dirty="0"/>
              <a:t>AKI</a:t>
            </a:r>
          </a:p>
          <a:p>
            <a:r>
              <a:rPr lang="en-US" sz="2000" dirty="0"/>
              <a:t>Death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FE6E403-F026-F44B-9D5A-7AF0D621A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74" y="1768963"/>
            <a:ext cx="4923021" cy="49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7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9D7C0-EC01-404A-9687-7D1B2CA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C9A0-5875-1843-A937-4627E3AA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Importance of early detection, frequent post-op monitoring</a:t>
            </a:r>
          </a:p>
          <a:p>
            <a:r>
              <a:rPr lang="en-US" sz="2000" dirty="0"/>
              <a:t>Treat the root cause as early as possible</a:t>
            </a:r>
          </a:p>
          <a:p>
            <a:r>
              <a:rPr lang="en-US" sz="2000" dirty="0"/>
              <a:t>Monitor vitals post-treatment </a:t>
            </a:r>
          </a:p>
          <a:p>
            <a:r>
              <a:rPr lang="en-US" sz="2000" dirty="0"/>
              <a:t>Post-op FU</a:t>
            </a:r>
          </a:p>
        </p:txBody>
      </p:sp>
    </p:spTree>
    <p:extLst>
      <p:ext uri="{BB962C8B-B14F-4D97-AF65-F5344CB8AC3E}">
        <p14:creationId xmlns:p14="http://schemas.microsoft.com/office/powerpoint/2010/main" val="180476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895</Words>
  <Application>Microsoft Macintosh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Post-Operative Hypotension</vt:lpstr>
      <vt:lpstr>PowerPoint Presentation</vt:lpstr>
      <vt:lpstr>Bleeding/Hemorrhage</vt:lpstr>
      <vt:lpstr>Cardiogenic shock,MI</vt:lpstr>
      <vt:lpstr>Pulmonary embolism</vt:lpstr>
      <vt:lpstr>Other possible causes</vt:lpstr>
      <vt:lpstr>Complications of post-op hypotension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Post-Operative Hypotension</dc:title>
  <dc:creator>Bratton, Shauna Michelle - (sbratton)</dc:creator>
  <cp:lastModifiedBy>Bratton, Shauna Michelle - (sbratton)</cp:lastModifiedBy>
  <cp:revision>10</cp:revision>
  <dcterms:created xsi:type="dcterms:W3CDTF">2022-04-06T04:13:30Z</dcterms:created>
  <dcterms:modified xsi:type="dcterms:W3CDTF">2022-04-07T18:38:47Z</dcterms:modified>
</cp:coreProperties>
</file>