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256" r:id="rId2"/>
    <p:sldId id="257" r:id="rId3"/>
    <p:sldId id="272" r:id="rId4"/>
    <p:sldId id="273" r:id="rId5"/>
    <p:sldId id="270" r:id="rId6"/>
    <p:sldId id="271" r:id="rId7"/>
    <p:sldId id="260" r:id="rId8"/>
    <p:sldId id="258" r:id="rId9"/>
    <p:sldId id="266" r:id="rId10"/>
    <p:sldId id="261" r:id="rId11"/>
    <p:sldId id="267" r:id="rId12"/>
    <p:sldId id="268" r:id="rId13"/>
    <p:sldId id="263" r:id="rId14"/>
    <p:sldId id="265" r:id="rId15"/>
    <p:sldId id="259"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p:restoredTop sz="82238"/>
  </p:normalViewPr>
  <p:slideViewPr>
    <p:cSldViewPr snapToGrid="0">
      <p:cViewPr varScale="1">
        <p:scale>
          <a:sx n="55" d="100"/>
          <a:sy n="55" d="100"/>
        </p:scale>
        <p:origin x="2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F82E-68C1-2549-8BC1-583134A1324F}"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0C565-A5D6-5041-AADC-51FFF0550E1E}" type="slidenum">
              <a:rPr lang="en-US" smtClean="0"/>
              <a:t>‹#›</a:t>
            </a:fld>
            <a:endParaRPr lang="en-US"/>
          </a:p>
        </p:txBody>
      </p:sp>
    </p:spTree>
    <p:extLst>
      <p:ext uri="{BB962C8B-B14F-4D97-AF65-F5344CB8AC3E}">
        <p14:creationId xmlns:p14="http://schemas.microsoft.com/office/powerpoint/2010/main" val="342404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0C565-A5D6-5041-AADC-51FFF0550E1E}" type="slidenum">
              <a:rPr lang="en-US" smtClean="0"/>
              <a:t>1</a:t>
            </a:fld>
            <a:endParaRPr lang="en-US"/>
          </a:p>
        </p:txBody>
      </p:sp>
    </p:spTree>
    <p:extLst>
      <p:ext uri="{BB962C8B-B14F-4D97-AF65-F5344CB8AC3E}">
        <p14:creationId xmlns:p14="http://schemas.microsoft.com/office/powerpoint/2010/main" val="168687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Chronic destruction of alveolar sacs, in COPD, leads to formation of large alveolar blebs, which can eventually </a:t>
            </a:r>
            <a:r>
              <a:rPr lang="en-US" b="1" i="0" dirty="0">
                <a:solidFill>
                  <a:srgbClr val="000000"/>
                </a:solidFill>
                <a:effectLst/>
                <a:latin typeface="Arial" panose="020B0604020202020204" pitchFamily="34" charset="0"/>
              </a:rPr>
              <a:t>rupture </a:t>
            </a:r>
            <a:r>
              <a:rPr lang="en-US" b="0" i="0" dirty="0">
                <a:solidFill>
                  <a:srgbClr val="000000"/>
                </a:solidFill>
                <a:effectLst/>
                <a:latin typeface="Arial" panose="020B0604020202020204" pitchFamily="34" charset="0"/>
              </a:rPr>
              <a:t>and leak air into pleural space</a:t>
            </a:r>
            <a:endParaRPr lang="en-US" dirty="0"/>
          </a:p>
        </p:txBody>
      </p:sp>
      <p:sp>
        <p:nvSpPr>
          <p:cNvPr id="4" name="Slide Number Placeholder 3"/>
          <p:cNvSpPr>
            <a:spLocks noGrp="1"/>
          </p:cNvSpPr>
          <p:nvPr>
            <p:ph type="sldNum" sz="quarter" idx="5"/>
          </p:nvPr>
        </p:nvSpPr>
        <p:spPr/>
        <p:txBody>
          <a:bodyPr/>
          <a:lstStyle/>
          <a:p>
            <a:fld id="{E700C565-A5D6-5041-AADC-51FFF0550E1E}" type="slidenum">
              <a:rPr lang="en-US" smtClean="0"/>
              <a:t>8</a:t>
            </a:fld>
            <a:endParaRPr lang="en-US"/>
          </a:p>
        </p:txBody>
      </p:sp>
    </p:spTree>
    <p:extLst>
      <p:ext uri="{BB962C8B-B14F-4D97-AF65-F5344CB8AC3E}">
        <p14:creationId xmlns:p14="http://schemas.microsoft.com/office/powerpoint/2010/main" val="157881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pressure is formed during forced inspiration with a closed mouth and nose (Müller’s </a:t>
            </a:r>
            <a:r>
              <a:rPr lang="en-US" dirty="0" err="1"/>
              <a:t>manoeuver</a:t>
            </a:r>
            <a:r>
              <a:rPr lang="en-US" dirty="0"/>
              <a:t>) and a positive pressure gradient is formed with breath holding (Valsalva </a:t>
            </a:r>
            <a:r>
              <a:rPr lang="en-US" dirty="0" err="1"/>
              <a:t>manoeuver</a:t>
            </a:r>
            <a:r>
              <a:rPr lang="en-US" dirty="0"/>
              <a:t>) [8]. The deliberate production of these maneuvers is thought to maximize the absorption and effect of cocaine by increasing the intrathoracic pressure, thereby increasing the diffusion of the drug across the alveolar membrane into the bloodstream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-Bronchospasm, causing increased alveolar pressure that is further increased by forceful snorting </a:t>
            </a:r>
          </a:p>
          <a:p>
            <a:endParaRPr lang="en-US" dirty="0"/>
          </a:p>
        </p:txBody>
      </p:sp>
      <p:sp>
        <p:nvSpPr>
          <p:cNvPr id="4" name="Slide Number Placeholder 3"/>
          <p:cNvSpPr>
            <a:spLocks noGrp="1"/>
          </p:cNvSpPr>
          <p:nvPr>
            <p:ph type="sldNum" sz="quarter" idx="5"/>
          </p:nvPr>
        </p:nvSpPr>
        <p:spPr/>
        <p:txBody>
          <a:bodyPr/>
          <a:lstStyle/>
          <a:p>
            <a:fld id="{E700C565-A5D6-5041-AADC-51FFF0550E1E}" type="slidenum">
              <a:rPr lang="en-US" smtClean="0"/>
              <a:t>13</a:t>
            </a:fld>
            <a:endParaRPr lang="en-US"/>
          </a:p>
        </p:txBody>
      </p:sp>
    </p:spTree>
    <p:extLst>
      <p:ext uri="{BB962C8B-B14F-4D97-AF65-F5344CB8AC3E}">
        <p14:creationId xmlns:p14="http://schemas.microsoft.com/office/powerpoint/2010/main" val="315246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1/30/25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1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1/30/25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6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1/30/25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124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9410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1/30/25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416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710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017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1/30/25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546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1/30/25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4588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856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661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499066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journals.lww.com/pec-online/abstract/1987/06000/pneumomediastinum,_pneumothorax,_and_subcutaneous.12.aspx" TargetMode="External"/><Relationship Id="rId3" Type="http://schemas.openxmlformats.org/officeDocument/2006/relationships/hyperlink" Target="https://next.amboss.com/us/search?q=boerhaave+syndrome&amp;v=overview" TargetMode="External"/><Relationship Id="rId7" Type="http://schemas.openxmlformats.org/officeDocument/2006/relationships/hyperlink" Target="https://www.sciencedirect.com/science/article/abs/pii/S0002962915317201" TargetMode="External"/><Relationship Id="rId2" Type="http://schemas.openxmlformats.org/officeDocument/2006/relationships/hyperlink" Target="https://link.springer.com/content/pdf/10.1007/978-3-540-78387-9_15.pdf" TargetMode="External"/><Relationship Id="rId1" Type="http://schemas.openxmlformats.org/officeDocument/2006/relationships/slideLayout" Target="../slideLayouts/slideLayout2.xml"/><Relationship Id="rId6" Type="http://schemas.openxmlformats.org/officeDocument/2006/relationships/hyperlink" Target="https://pmc.ncbi.nlm.nih.gov/articles/PMC6752252/" TargetMode="External"/><Relationship Id="rId5" Type="http://schemas.openxmlformats.org/officeDocument/2006/relationships/hyperlink" Target="https://www-uptodate-com.ezproxy1.library.arizona.edu/contents/boerhaave-syndrome-effort-rupture-of-the-esophagus?search=pneumomediastinum%20treatment&amp;topicRef=6352&amp;source=see_link#H7170803" TargetMode="External"/><Relationship Id="rId4" Type="http://schemas.openxmlformats.org/officeDocument/2006/relationships/hyperlink" Target="https://www-uptodate-com.ezproxy1.library.arizona.edu/contents/spontaneous-pneumomediastinum-in-children-and-adolescents?search=pneumomediastinum%20treatment&amp;source=search_result&amp;selectedTitle=1%7E110&amp;usage_type=default&amp;display_rank=1#H14" TargetMode="External"/><Relationship Id="rId9" Type="http://schemas.openxmlformats.org/officeDocument/2006/relationships/hyperlink" Target="https://link.springer.com/article/10.1186/s13256-015-0683-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https://encrypted-tbn0.gstatic.com/images?q=tbn:ANd9GcQ1EZYRer5uujn9cp1cAmrKdWqa7Vghzy9Yh_AtDD0dzp3SF1hPxVXlols4upHu9FZnq9M&amp;usqp=CA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leaf patterns">
            <a:extLst>
              <a:ext uri="{FF2B5EF4-FFF2-40B4-BE49-F238E27FC236}">
                <a16:creationId xmlns:a16="http://schemas.microsoft.com/office/drawing/2014/main" id="{C6D88D0E-F7B5-B6AF-F812-91EC01B32CF1}"/>
              </a:ext>
            </a:extLst>
          </p:cNvPr>
          <p:cNvPicPr>
            <a:picLocks noChangeAspect="1"/>
          </p:cNvPicPr>
          <p:nvPr/>
        </p:nvPicPr>
        <p:blipFill>
          <a:blip r:embed="rId3"/>
          <a:srcRect t="5753" b="13890"/>
          <a:stretch/>
        </p:blipFill>
        <p:spPr>
          <a:xfrm>
            <a:off x="20" y="10"/>
            <a:ext cx="12191980" cy="6857990"/>
          </a:xfrm>
          <a:prstGeom prst="rect">
            <a:avLst/>
          </a:prstGeom>
        </p:spPr>
      </p:pic>
      <p:sp>
        <p:nvSpPr>
          <p:cNvPr id="11"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A52989-EECE-EFDE-7411-02A17BD3A73A}"/>
              </a:ext>
            </a:extLst>
          </p:cNvPr>
          <p:cNvSpPr>
            <a:spLocks noGrp="1"/>
          </p:cNvSpPr>
          <p:nvPr>
            <p:ph type="ctrTitle"/>
          </p:nvPr>
        </p:nvSpPr>
        <p:spPr>
          <a:xfrm>
            <a:off x="2103121" y="4727173"/>
            <a:ext cx="7985759" cy="868823"/>
          </a:xfrm>
        </p:spPr>
        <p:txBody>
          <a:bodyPr anchor="ctr">
            <a:normAutofit/>
          </a:bodyPr>
          <a:lstStyle/>
          <a:p>
            <a:pPr algn="ctr"/>
            <a:r>
              <a:rPr lang="en-US" sz="4000" dirty="0"/>
              <a:t>Pneumomediastinum</a:t>
            </a:r>
          </a:p>
        </p:txBody>
      </p:sp>
      <p:sp>
        <p:nvSpPr>
          <p:cNvPr id="13"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D54DD2-9A14-71BE-2907-D21ABF38A4C8}"/>
              </a:ext>
            </a:extLst>
          </p:cNvPr>
          <p:cNvSpPr>
            <a:spLocks noGrp="1"/>
          </p:cNvSpPr>
          <p:nvPr>
            <p:ph type="subTitle" idx="1"/>
          </p:nvPr>
        </p:nvSpPr>
        <p:spPr>
          <a:xfrm>
            <a:off x="2615738" y="5680637"/>
            <a:ext cx="6960524" cy="598516"/>
          </a:xfrm>
        </p:spPr>
        <p:txBody>
          <a:bodyPr anchor="ctr">
            <a:normAutofit fontScale="62500" lnSpcReduction="20000"/>
          </a:bodyPr>
          <a:lstStyle/>
          <a:p>
            <a:pPr algn="ctr"/>
            <a:r>
              <a:rPr lang="en-US" sz="2000" dirty="0">
                <a:solidFill>
                  <a:schemeClr val="bg1"/>
                </a:solidFill>
              </a:rPr>
              <a:t>Camila Hurtado, MS3</a:t>
            </a:r>
          </a:p>
          <a:p>
            <a:pPr algn="ctr"/>
            <a:r>
              <a:rPr lang="en-US" sz="2000" dirty="0">
                <a:solidFill>
                  <a:schemeClr val="bg1"/>
                </a:solidFill>
              </a:rPr>
              <a:t>General Surgery Clerkship</a:t>
            </a:r>
          </a:p>
        </p:txBody>
      </p:sp>
    </p:spTree>
    <p:extLst>
      <p:ext uri="{BB962C8B-B14F-4D97-AF65-F5344CB8AC3E}">
        <p14:creationId xmlns:p14="http://schemas.microsoft.com/office/powerpoint/2010/main" val="188982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2791-9185-3033-EDFB-729585612DE2}"/>
              </a:ext>
            </a:extLst>
          </p:cNvPr>
          <p:cNvSpPr>
            <a:spLocks noGrp="1"/>
          </p:cNvSpPr>
          <p:nvPr>
            <p:ph type="title"/>
          </p:nvPr>
        </p:nvSpPr>
        <p:spPr/>
        <p:txBody>
          <a:bodyPr>
            <a:normAutofit/>
          </a:bodyPr>
          <a:lstStyle/>
          <a:p>
            <a:endParaRPr lang="en-US" dirty="0"/>
          </a:p>
        </p:txBody>
      </p:sp>
      <p:sp>
        <p:nvSpPr>
          <p:cNvPr id="11" name="Content Placeholder 10">
            <a:extLst>
              <a:ext uri="{FF2B5EF4-FFF2-40B4-BE49-F238E27FC236}">
                <a16:creationId xmlns:a16="http://schemas.microsoft.com/office/drawing/2014/main" id="{3F9EA879-3C9E-4E3F-5D1F-061F561131D5}"/>
              </a:ext>
            </a:extLst>
          </p:cNvPr>
          <p:cNvSpPr>
            <a:spLocks noGrp="1"/>
          </p:cNvSpPr>
          <p:nvPr>
            <p:ph sz="half" idx="2"/>
          </p:nvPr>
        </p:nvSpPr>
        <p:spPr/>
        <p:txBody>
          <a:bodyPr>
            <a:normAutofit lnSpcReduction="10000"/>
          </a:bodyPr>
          <a:lstStyle/>
          <a:p>
            <a:r>
              <a:rPr lang="en-US" dirty="0"/>
              <a:t>23 year-old male</a:t>
            </a:r>
          </a:p>
          <a:p>
            <a:r>
              <a:rPr lang="en-US" dirty="0"/>
              <a:t>No PMHX</a:t>
            </a:r>
          </a:p>
          <a:p>
            <a:r>
              <a:rPr lang="en-US" dirty="0"/>
              <a:t>Chest pain two days after snorting cocaine</a:t>
            </a:r>
          </a:p>
          <a:p>
            <a:r>
              <a:rPr lang="en-US" dirty="0"/>
              <a:t>Supportive management</a:t>
            </a:r>
          </a:p>
          <a:p>
            <a:r>
              <a:rPr lang="en-US" dirty="0"/>
              <a:t>Discharged home after 48 </a:t>
            </a:r>
            <a:r>
              <a:rPr lang="en-US" dirty="0" err="1"/>
              <a:t>hrs</a:t>
            </a:r>
            <a:endParaRPr lang="en-US" dirty="0"/>
          </a:p>
        </p:txBody>
      </p:sp>
      <p:pic>
        <p:nvPicPr>
          <p:cNvPr id="15" name="Content Placeholder 14">
            <a:extLst>
              <a:ext uri="{FF2B5EF4-FFF2-40B4-BE49-F238E27FC236}">
                <a16:creationId xmlns:a16="http://schemas.microsoft.com/office/drawing/2014/main" id="{201D0FE9-C9EE-489B-F81F-588DF49FD0C7}"/>
              </a:ext>
            </a:extLst>
          </p:cNvPr>
          <p:cNvPicPr>
            <a:picLocks noGrp="1" noChangeAspect="1"/>
          </p:cNvPicPr>
          <p:nvPr>
            <p:ph sz="quarter" idx="4"/>
          </p:nvPr>
        </p:nvPicPr>
        <p:blipFill>
          <a:blip r:embed="rId2"/>
          <a:stretch>
            <a:fillRect/>
          </a:stretch>
        </p:blipFill>
        <p:spPr>
          <a:xfrm>
            <a:off x="6345238" y="3246610"/>
            <a:ext cx="4938712" cy="2882555"/>
          </a:xfrm>
        </p:spPr>
      </p:pic>
      <p:pic>
        <p:nvPicPr>
          <p:cNvPr id="23" name="Picture 22">
            <a:extLst>
              <a:ext uri="{FF2B5EF4-FFF2-40B4-BE49-F238E27FC236}">
                <a16:creationId xmlns:a16="http://schemas.microsoft.com/office/drawing/2014/main" id="{31E4C714-916E-0474-F717-3F65C215142D}"/>
              </a:ext>
            </a:extLst>
          </p:cNvPr>
          <p:cNvPicPr>
            <a:picLocks noChangeAspect="1"/>
          </p:cNvPicPr>
          <p:nvPr/>
        </p:nvPicPr>
        <p:blipFill>
          <a:blip r:embed="rId3"/>
          <a:stretch>
            <a:fillRect/>
          </a:stretch>
        </p:blipFill>
        <p:spPr>
          <a:xfrm>
            <a:off x="1161288" y="308885"/>
            <a:ext cx="10076688" cy="2838662"/>
          </a:xfrm>
          <a:prstGeom prst="rect">
            <a:avLst/>
          </a:prstGeom>
        </p:spPr>
      </p:pic>
      <p:sp>
        <p:nvSpPr>
          <p:cNvPr id="24" name="TextBox 23">
            <a:extLst>
              <a:ext uri="{FF2B5EF4-FFF2-40B4-BE49-F238E27FC236}">
                <a16:creationId xmlns:a16="http://schemas.microsoft.com/office/drawing/2014/main" id="{36755228-E699-26D2-120A-E6A51A393F06}"/>
              </a:ext>
            </a:extLst>
          </p:cNvPr>
          <p:cNvSpPr txBox="1"/>
          <p:nvPr/>
        </p:nvSpPr>
        <p:spPr>
          <a:xfrm>
            <a:off x="6345238" y="6172200"/>
            <a:ext cx="4938458" cy="646331"/>
          </a:xfrm>
          <a:prstGeom prst="rect">
            <a:avLst/>
          </a:prstGeom>
          <a:noFill/>
        </p:spPr>
        <p:txBody>
          <a:bodyPr wrap="square" rtlCol="0">
            <a:spAutoFit/>
          </a:bodyPr>
          <a:lstStyle/>
          <a:p>
            <a:r>
              <a:rPr lang="en-US" dirty="0"/>
              <a:t>Axial CT showing subcutaneous emphysema in the neck</a:t>
            </a:r>
          </a:p>
        </p:txBody>
      </p:sp>
    </p:spTree>
    <p:extLst>
      <p:ext uri="{BB962C8B-B14F-4D97-AF65-F5344CB8AC3E}">
        <p14:creationId xmlns:p14="http://schemas.microsoft.com/office/powerpoint/2010/main" val="41684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8613-D5DB-C998-AA1F-13ED0BFA6D4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D5EAC2-A04A-D099-A105-0060C1D508F7}"/>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7180081-32C6-61A3-E76D-766AA8A00AE0}"/>
              </a:ext>
            </a:extLst>
          </p:cNvPr>
          <p:cNvSpPr>
            <a:spLocks noGrp="1"/>
          </p:cNvSpPr>
          <p:nvPr>
            <p:ph sz="half" idx="2"/>
          </p:nvPr>
        </p:nvSpPr>
        <p:spPr/>
        <p:txBody>
          <a:bodyPr>
            <a:normAutofit fontScale="92500" lnSpcReduction="10000"/>
          </a:bodyPr>
          <a:lstStyle/>
          <a:p>
            <a:r>
              <a:rPr lang="en-US" dirty="0"/>
              <a:t>18 year-old male w/o PMHx</a:t>
            </a:r>
          </a:p>
          <a:p>
            <a:r>
              <a:rPr lang="en-US" dirty="0"/>
              <a:t>L sided chest pain radiates to back few hours after inhaling cocaine, smoking marijuana, and drinking a few beers</a:t>
            </a:r>
          </a:p>
          <a:p>
            <a:r>
              <a:rPr lang="en-US" dirty="0"/>
              <a:t>4-day hospital course</a:t>
            </a:r>
          </a:p>
          <a:p>
            <a:r>
              <a:rPr lang="en-US" dirty="0"/>
              <a:t>Vital monitoring and repeat CXR</a:t>
            </a:r>
          </a:p>
        </p:txBody>
      </p:sp>
      <p:sp>
        <p:nvSpPr>
          <p:cNvPr id="5" name="Text Placeholder 4">
            <a:extLst>
              <a:ext uri="{FF2B5EF4-FFF2-40B4-BE49-F238E27FC236}">
                <a16:creationId xmlns:a16="http://schemas.microsoft.com/office/drawing/2014/main" id="{DAF2B6AE-B152-B1B9-0BF4-A693DF95853B}"/>
              </a:ext>
            </a:extLst>
          </p:cNvPr>
          <p:cNvSpPr>
            <a:spLocks noGrp="1"/>
          </p:cNvSpPr>
          <p:nvPr>
            <p:ph type="body" sz="quarter" idx="3"/>
          </p:nvPr>
        </p:nvSpPr>
        <p:spPr/>
        <p:txBody>
          <a:bodyPr/>
          <a:lstStyle/>
          <a:p>
            <a:endParaRPr lang="en-US"/>
          </a:p>
        </p:txBody>
      </p:sp>
      <p:pic>
        <p:nvPicPr>
          <p:cNvPr id="8" name="Content Placeholder 7">
            <a:extLst>
              <a:ext uri="{FF2B5EF4-FFF2-40B4-BE49-F238E27FC236}">
                <a16:creationId xmlns:a16="http://schemas.microsoft.com/office/drawing/2014/main" id="{D3E91D9A-A9DF-0AF4-6AF2-AFBF5A7A2D5A}"/>
              </a:ext>
            </a:extLst>
          </p:cNvPr>
          <p:cNvPicPr>
            <a:picLocks noGrp="1" noChangeAspect="1"/>
          </p:cNvPicPr>
          <p:nvPr>
            <p:ph sz="quarter" idx="4"/>
          </p:nvPr>
        </p:nvPicPr>
        <p:blipFill>
          <a:blip r:embed="rId2"/>
          <a:stretch>
            <a:fillRect/>
          </a:stretch>
        </p:blipFill>
        <p:spPr>
          <a:xfrm>
            <a:off x="6702686" y="3203575"/>
            <a:ext cx="4223815" cy="2968625"/>
          </a:xfrm>
        </p:spPr>
      </p:pic>
      <p:sp>
        <p:nvSpPr>
          <p:cNvPr id="9" name="TextBox 8">
            <a:extLst>
              <a:ext uri="{FF2B5EF4-FFF2-40B4-BE49-F238E27FC236}">
                <a16:creationId xmlns:a16="http://schemas.microsoft.com/office/drawing/2014/main" id="{807DC532-E944-0BFD-6905-640E1CFBCCBC}"/>
              </a:ext>
            </a:extLst>
          </p:cNvPr>
          <p:cNvSpPr txBox="1"/>
          <p:nvPr/>
        </p:nvSpPr>
        <p:spPr>
          <a:xfrm>
            <a:off x="6705600" y="6309360"/>
            <a:ext cx="4218432" cy="369332"/>
          </a:xfrm>
          <a:prstGeom prst="rect">
            <a:avLst/>
          </a:prstGeom>
          <a:noFill/>
        </p:spPr>
        <p:txBody>
          <a:bodyPr wrap="square" rtlCol="0">
            <a:spAutoFit/>
          </a:bodyPr>
          <a:lstStyle/>
          <a:p>
            <a:r>
              <a:rPr lang="en-US" dirty="0"/>
              <a:t>CXR with air in mediastinum</a:t>
            </a:r>
          </a:p>
        </p:txBody>
      </p:sp>
      <p:pic>
        <p:nvPicPr>
          <p:cNvPr id="11" name="Picture 10">
            <a:extLst>
              <a:ext uri="{FF2B5EF4-FFF2-40B4-BE49-F238E27FC236}">
                <a16:creationId xmlns:a16="http://schemas.microsoft.com/office/drawing/2014/main" id="{A8168175-7482-689A-0A36-99455D46E10F}"/>
              </a:ext>
            </a:extLst>
          </p:cNvPr>
          <p:cNvPicPr>
            <a:picLocks noChangeAspect="1"/>
          </p:cNvPicPr>
          <p:nvPr/>
        </p:nvPicPr>
        <p:blipFill>
          <a:blip r:embed="rId3"/>
          <a:stretch>
            <a:fillRect/>
          </a:stretch>
        </p:blipFill>
        <p:spPr>
          <a:xfrm>
            <a:off x="1444014" y="395838"/>
            <a:ext cx="9480018" cy="2670577"/>
          </a:xfrm>
          <a:prstGeom prst="rect">
            <a:avLst/>
          </a:prstGeom>
        </p:spPr>
      </p:pic>
    </p:spTree>
    <p:extLst>
      <p:ext uri="{BB962C8B-B14F-4D97-AF65-F5344CB8AC3E}">
        <p14:creationId xmlns:p14="http://schemas.microsoft.com/office/powerpoint/2010/main" val="39884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0148-7B7B-474E-2847-D72BAAD8678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226AAA1-50F0-3EB3-FB49-54AE7A1EB575}"/>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FA9500BF-50FB-1C70-3198-2E379BF79943}"/>
              </a:ext>
            </a:extLst>
          </p:cNvPr>
          <p:cNvSpPr>
            <a:spLocks noGrp="1"/>
          </p:cNvSpPr>
          <p:nvPr>
            <p:ph sz="half" idx="2"/>
          </p:nvPr>
        </p:nvSpPr>
        <p:spPr/>
        <p:txBody>
          <a:bodyPr>
            <a:normAutofit/>
          </a:bodyPr>
          <a:lstStyle/>
          <a:p>
            <a:r>
              <a:rPr lang="en-US" dirty="0"/>
              <a:t>42 patients</a:t>
            </a:r>
          </a:p>
          <a:p>
            <a:r>
              <a:rPr lang="en-US" dirty="0"/>
              <a:t>Chest pain &gt; neck swelling and pain &gt; dyspnea &gt; hoarseness</a:t>
            </a:r>
          </a:p>
          <a:p>
            <a:r>
              <a:rPr lang="en-US" dirty="0"/>
              <a:t>Onset of symptoms 2-48 </a:t>
            </a:r>
            <a:r>
              <a:rPr lang="en-US" dirty="0" err="1"/>
              <a:t>hrs</a:t>
            </a:r>
            <a:endParaRPr lang="en-US" dirty="0"/>
          </a:p>
          <a:p>
            <a:r>
              <a:rPr lang="en-US" dirty="0"/>
              <a:t>CXR was diagnostic in all pts except 1</a:t>
            </a:r>
          </a:p>
        </p:txBody>
      </p:sp>
      <p:sp>
        <p:nvSpPr>
          <p:cNvPr id="5" name="Text Placeholder 4">
            <a:extLst>
              <a:ext uri="{FF2B5EF4-FFF2-40B4-BE49-F238E27FC236}">
                <a16:creationId xmlns:a16="http://schemas.microsoft.com/office/drawing/2014/main" id="{06D6DA15-A6BE-B251-1EE6-7AE549AB4B9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238BB28F-14BC-CA8C-EFEC-B5946DD168A6}"/>
              </a:ext>
            </a:extLst>
          </p:cNvPr>
          <p:cNvSpPr>
            <a:spLocks noGrp="1"/>
          </p:cNvSpPr>
          <p:nvPr>
            <p:ph sz="quarter" idx="4"/>
          </p:nvPr>
        </p:nvSpPr>
        <p:spPr/>
        <p:txBody>
          <a:bodyPr>
            <a:normAutofit/>
          </a:bodyPr>
          <a:lstStyle/>
          <a:p>
            <a:r>
              <a:rPr lang="en-US" dirty="0"/>
              <a:t>12 pts received esophagogram with barium or </a:t>
            </a:r>
            <a:r>
              <a:rPr lang="en-US" dirty="0" err="1"/>
              <a:t>gastrograffin</a:t>
            </a:r>
            <a:endParaRPr lang="en-US" dirty="0"/>
          </a:p>
          <a:p>
            <a:r>
              <a:rPr lang="en-US" dirty="0"/>
              <a:t>Monitored inpatient and ED</a:t>
            </a:r>
          </a:p>
          <a:p>
            <a:pPr lvl="1"/>
            <a:r>
              <a:rPr lang="en-US" dirty="0"/>
              <a:t>1 chest tube</a:t>
            </a:r>
          </a:p>
          <a:p>
            <a:r>
              <a:rPr lang="en-US" dirty="0"/>
              <a:t>81% pts received repeat CXR</a:t>
            </a:r>
          </a:p>
          <a:p>
            <a:r>
              <a:rPr lang="en-US" dirty="0" err="1"/>
              <a:t>Sx</a:t>
            </a:r>
            <a:r>
              <a:rPr lang="en-US" dirty="0"/>
              <a:t> resolution 8-72 </a:t>
            </a:r>
            <a:r>
              <a:rPr lang="en-US" dirty="0" err="1"/>
              <a:t>hrs</a:t>
            </a:r>
            <a:endParaRPr lang="en-US" dirty="0"/>
          </a:p>
          <a:p>
            <a:endParaRPr lang="en-US" dirty="0"/>
          </a:p>
        </p:txBody>
      </p:sp>
      <p:pic>
        <p:nvPicPr>
          <p:cNvPr id="8" name="Picture 7">
            <a:extLst>
              <a:ext uri="{FF2B5EF4-FFF2-40B4-BE49-F238E27FC236}">
                <a16:creationId xmlns:a16="http://schemas.microsoft.com/office/drawing/2014/main" id="{329A22E6-429F-6DA3-ADFD-71765A89D580}"/>
              </a:ext>
            </a:extLst>
          </p:cNvPr>
          <p:cNvPicPr>
            <a:picLocks noChangeAspect="1"/>
          </p:cNvPicPr>
          <p:nvPr/>
        </p:nvPicPr>
        <p:blipFill>
          <a:blip r:embed="rId2"/>
          <a:stretch>
            <a:fillRect/>
          </a:stretch>
        </p:blipFill>
        <p:spPr>
          <a:xfrm>
            <a:off x="1265806" y="338328"/>
            <a:ext cx="9867652" cy="2779776"/>
          </a:xfrm>
          <a:prstGeom prst="rect">
            <a:avLst/>
          </a:prstGeom>
        </p:spPr>
      </p:pic>
    </p:spTree>
    <p:extLst>
      <p:ext uri="{BB962C8B-B14F-4D97-AF65-F5344CB8AC3E}">
        <p14:creationId xmlns:p14="http://schemas.microsoft.com/office/powerpoint/2010/main" val="99251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CF22-DF18-F85F-129D-ED599330691E}"/>
              </a:ext>
            </a:extLst>
          </p:cNvPr>
          <p:cNvSpPr>
            <a:spLocks noGrp="1"/>
          </p:cNvSpPr>
          <p:nvPr>
            <p:ph type="title"/>
          </p:nvPr>
        </p:nvSpPr>
        <p:spPr/>
        <p:txBody>
          <a:bodyPr/>
          <a:lstStyle/>
          <a:p>
            <a:r>
              <a:rPr lang="en-US" dirty="0"/>
              <a:t>Proposed Mechanism</a:t>
            </a:r>
          </a:p>
        </p:txBody>
      </p:sp>
      <p:sp>
        <p:nvSpPr>
          <p:cNvPr id="3" name="Content Placeholder 2">
            <a:extLst>
              <a:ext uri="{FF2B5EF4-FFF2-40B4-BE49-F238E27FC236}">
                <a16:creationId xmlns:a16="http://schemas.microsoft.com/office/drawing/2014/main" id="{FB8A40E8-D615-1CB0-E1B8-C159D618C8B5}"/>
              </a:ext>
            </a:extLst>
          </p:cNvPr>
          <p:cNvSpPr>
            <a:spLocks noGrp="1"/>
          </p:cNvSpPr>
          <p:nvPr>
            <p:ph idx="1"/>
          </p:nvPr>
        </p:nvSpPr>
        <p:spPr/>
        <p:txBody>
          <a:bodyPr>
            <a:normAutofit/>
          </a:bodyPr>
          <a:lstStyle/>
          <a:p>
            <a:r>
              <a:rPr lang="en-US" dirty="0"/>
              <a:t>Barotrauma from forced inspiration and Valsalva maneuver</a:t>
            </a:r>
          </a:p>
          <a:p>
            <a:pPr lvl="1">
              <a:buFont typeface="Wingdings" pitchFamily="2" charset="2"/>
              <a:buChar char="è"/>
            </a:pPr>
            <a:r>
              <a:rPr lang="en-US" dirty="0"/>
              <a:t>Alveolar rupture</a:t>
            </a:r>
          </a:p>
          <a:p>
            <a:pPr lvl="1">
              <a:buFont typeface="Wingdings" pitchFamily="2" charset="2"/>
              <a:buChar char="è"/>
            </a:pPr>
            <a:r>
              <a:rPr lang="en-US" dirty="0"/>
              <a:t>Positive pressure devices (i.e. pipes) and alkaloid form cocaine (i.e. crack) more likely to lead to barotrauma</a:t>
            </a:r>
          </a:p>
          <a:p>
            <a:r>
              <a:rPr lang="en-US" dirty="0"/>
              <a:t>Corrosive effects of cocaine on the esophageal mucosa</a:t>
            </a:r>
          </a:p>
          <a:p>
            <a:pPr lvl="1">
              <a:buFont typeface="Wingdings" pitchFamily="2" charset="2"/>
              <a:buChar char="è"/>
            </a:pPr>
            <a:r>
              <a:rPr lang="en-US" dirty="0"/>
              <a:t>Esophageal rupture</a:t>
            </a:r>
          </a:p>
          <a:p>
            <a:r>
              <a:rPr lang="en-US" dirty="0"/>
              <a:t>Bronchospasm</a:t>
            </a:r>
          </a:p>
        </p:txBody>
      </p:sp>
    </p:spTree>
    <p:extLst>
      <p:ext uri="{BB962C8B-B14F-4D97-AF65-F5344CB8AC3E}">
        <p14:creationId xmlns:p14="http://schemas.microsoft.com/office/powerpoint/2010/main" val="31947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46B3-03C8-4CCB-1F09-78F9C4556E28}"/>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D3AC0C96-48E7-749B-0EDC-D2797A02420A}"/>
              </a:ext>
            </a:extLst>
          </p:cNvPr>
          <p:cNvSpPr>
            <a:spLocks noGrp="1"/>
          </p:cNvSpPr>
          <p:nvPr>
            <p:ph idx="1"/>
          </p:nvPr>
        </p:nvSpPr>
        <p:spPr/>
        <p:txBody>
          <a:bodyPr>
            <a:normAutofit/>
          </a:bodyPr>
          <a:lstStyle/>
          <a:p>
            <a:r>
              <a:rPr lang="en-US" dirty="0"/>
              <a:t>Consider cardiac causes of chest pain</a:t>
            </a:r>
          </a:p>
          <a:p>
            <a:r>
              <a:rPr lang="en-US" dirty="0"/>
              <a:t>Consider esophageal rupture</a:t>
            </a:r>
          </a:p>
          <a:p>
            <a:r>
              <a:rPr lang="en-US" dirty="0"/>
              <a:t>Social history is important</a:t>
            </a:r>
          </a:p>
          <a:p>
            <a:pPr lvl="1"/>
            <a:r>
              <a:rPr lang="en-US" dirty="0"/>
              <a:t>How are they ingesting recreational substances?</a:t>
            </a:r>
          </a:p>
          <a:p>
            <a:pPr lvl="1"/>
            <a:r>
              <a:rPr lang="en-US" dirty="0"/>
              <a:t>Positive pressure devices (i.e. pipes) and alkaloid form cocaine (i.e. crack) more likely to lead to barotrauma</a:t>
            </a:r>
          </a:p>
        </p:txBody>
      </p:sp>
    </p:spTree>
    <p:extLst>
      <p:ext uri="{BB962C8B-B14F-4D97-AF65-F5344CB8AC3E}">
        <p14:creationId xmlns:p14="http://schemas.microsoft.com/office/powerpoint/2010/main" val="145410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371011-B8C8-4762-62AC-4AECA8B8942B}"/>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DFDA5289-66CB-7957-8332-90F028E256A1}"/>
              </a:ext>
            </a:extLst>
          </p:cNvPr>
          <p:cNvSpPr>
            <a:spLocks noGrp="1"/>
          </p:cNvSpPr>
          <p:nvPr>
            <p:ph idx="1"/>
          </p:nvPr>
        </p:nvSpPr>
        <p:spPr/>
        <p:txBody>
          <a:bodyPr>
            <a:normAutofit fontScale="62500" lnSpcReduction="20000"/>
          </a:bodyPr>
          <a:lstStyle/>
          <a:p>
            <a:r>
              <a:rPr lang="en-US" dirty="0">
                <a:hlinkClick r:id="rId2"/>
              </a:rPr>
              <a:t>https://link.springer.com/content/pdf/10.1007/978-3-540-78387-9_15.pdf</a:t>
            </a:r>
            <a:endParaRPr lang="en-US" dirty="0"/>
          </a:p>
          <a:p>
            <a:r>
              <a:rPr lang="en-US" dirty="0">
                <a:hlinkClick r:id="rId3"/>
              </a:rPr>
              <a:t>https://next.amboss.com/us/search?q=boerhaave+syndrome&amp;v=overview</a:t>
            </a:r>
            <a:endParaRPr lang="en-US" dirty="0"/>
          </a:p>
          <a:p>
            <a:r>
              <a:rPr lang="en-US" dirty="0">
                <a:hlinkClick r:id="rId4"/>
              </a:rPr>
              <a:t>https://www-uptodate-com.ezproxy1.library.arizona.edu/contents/spontaneous-pneumomediastinum-in-children-and-adolescents?search=pneumomediastinum%20treatment&amp;source=search_result&amp;selectedTitle=1%7E110&amp;usage_type=default&amp;display_rank=1#H14</a:t>
            </a:r>
            <a:endParaRPr lang="en-US" dirty="0"/>
          </a:p>
          <a:p>
            <a:r>
              <a:rPr lang="en-US" dirty="0">
                <a:hlinkClick r:id="rId5"/>
              </a:rPr>
              <a:t>https://www-uptodate-com.ezproxy1.library.arizona.edu/contents/boerhaave-syndrome-effort-rupture-of-the-esophagus?search=pneumomediastinum%20treatment&amp;topicRef=6352&amp;source=see_link#H7170803</a:t>
            </a:r>
            <a:endParaRPr lang="en-US" dirty="0"/>
          </a:p>
          <a:p>
            <a:r>
              <a:rPr lang="en-US" dirty="0">
                <a:hlinkClick r:id="rId6"/>
              </a:rPr>
              <a:t>https://pmc.ncbi.nlm.nih.gov/articles/PMC6752252/</a:t>
            </a:r>
            <a:endParaRPr lang="en-US" dirty="0"/>
          </a:p>
          <a:p>
            <a:r>
              <a:rPr lang="en-US" dirty="0">
                <a:hlinkClick r:id="rId7"/>
              </a:rPr>
              <a:t>https://www.sciencedirect.com/science/article/abs/pii/S0002962915317201</a:t>
            </a:r>
            <a:endParaRPr lang="en-US" dirty="0"/>
          </a:p>
          <a:p>
            <a:r>
              <a:rPr lang="en-US" dirty="0">
                <a:hlinkClick r:id="rId8"/>
              </a:rPr>
              <a:t>https://journals.lww.com/pec-online/abstract/1987/06000/pneumomediastinum,_pneumothorax,_and_subcutaneous.12.aspx</a:t>
            </a:r>
            <a:endParaRPr lang="en-US" dirty="0"/>
          </a:p>
          <a:p>
            <a:r>
              <a:rPr lang="en-US" dirty="0">
                <a:hlinkClick r:id="rId9"/>
              </a:rPr>
              <a:t>https://link.springer.com/article/10.1186/s13256-015-0683-8</a:t>
            </a:r>
            <a:endParaRPr lang="en-US" dirty="0"/>
          </a:p>
          <a:p>
            <a:endParaRPr lang="en-US" dirty="0"/>
          </a:p>
          <a:p>
            <a:endParaRPr lang="en-US" dirty="0"/>
          </a:p>
        </p:txBody>
      </p:sp>
    </p:spTree>
    <p:extLst>
      <p:ext uri="{BB962C8B-B14F-4D97-AF65-F5344CB8AC3E}">
        <p14:creationId xmlns:p14="http://schemas.microsoft.com/office/powerpoint/2010/main" val="183142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89E0F1-E961-8BBF-592F-C60F5D6EB60D}"/>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THANK YOU</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Graphic 5" descr="Smiling Face with No Fill">
            <a:extLst>
              <a:ext uri="{FF2B5EF4-FFF2-40B4-BE49-F238E27FC236}">
                <a16:creationId xmlns:a16="http://schemas.microsoft.com/office/drawing/2014/main" id="{BC4C6354-456E-1BC6-6E46-B7FACF426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7744" y="2139484"/>
            <a:ext cx="4096512" cy="4096512"/>
          </a:xfrm>
          <a:prstGeom prst="rect">
            <a:avLst/>
          </a:prstGeom>
        </p:spPr>
      </p:pic>
    </p:spTree>
    <p:extLst>
      <p:ext uri="{BB962C8B-B14F-4D97-AF65-F5344CB8AC3E}">
        <p14:creationId xmlns:p14="http://schemas.microsoft.com/office/powerpoint/2010/main" val="287846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7BB2-77A0-C5AE-19A5-9AD267EC9F12}"/>
              </a:ext>
            </a:extLst>
          </p:cNvPr>
          <p:cNvSpPr>
            <a:spLocks noGrp="1"/>
          </p:cNvSpPr>
          <p:nvPr>
            <p:ph type="title"/>
          </p:nvPr>
        </p:nvSpPr>
        <p:spPr/>
        <p:txBody>
          <a:bodyPr/>
          <a:lstStyle/>
          <a:p>
            <a:r>
              <a:rPr lang="en-US" dirty="0"/>
              <a:t>CASE</a:t>
            </a:r>
          </a:p>
        </p:txBody>
      </p:sp>
      <p:sp>
        <p:nvSpPr>
          <p:cNvPr id="4" name="Content Placeholder 3">
            <a:extLst>
              <a:ext uri="{FF2B5EF4-FFF2-40B4-BE49-F238E27FC236}">
                <a16:creationId xmlns:a16="http://schemas.microsoft.com/office/drawing/2014/main" id="{1F211489-65A7-58D6-822D-58BC4AC5C616}"/>
              </a:ext>
            </a:extLst>
          </p:cNvPr>
          <p:cNvSpPr>
            <a:spLocks noGrp="1"/>
          </p:cNvSpPr>
          <p:nvPr>
            <p:ph idx="1"/>
          </p:nvPr>
        </p:nvSpPr>
        <p:spPr/>
        <p:txBody>
          <a:bodyPr>
            <a:normAutofit/>
          </a:bodyPr>
          <a:lstStyle/>
          <a:p>
            <a:r>
              <a:rPr lang="en-US" dirty="0"/>
              <a:t>HPI: 20-year-old male presents with 6 days of emesis, poor PO intake, and feeling “air under the skin.” Previous episodes of cycling vomiting</a:t>
            </a:r>
          </a:p>
          <a:p>
            <a:r>
              <a:rPr lang="en-US" dirty="0"/>
              <a:t>PMHx: None</a:t>
            </a:r>
          </a:p>
          <a:p>
            <a:r>
              <a:rPr lang="en-US" dirty="0" err="1"/>
              <a:t>PSHx</a:t>
            </a:r>
            <a:r>
              <a:rPr lang="en-US" dirty="0"/>
              <a:t>: None</a:t>
            </a:r>
          </a:p>
          <a:p>
            <a:r>
              <a:rPr lang="en-US" dirty="0"/>
              <a:t>Social </a:t>
            </a:r>
            <a:r>
              <a:rPr lang="en-US" dirty="0" err="1"/>
              <a:t>Hx</a:t>
            </a:r>
            <a:r>
              <a:rPr lang="en-US" dirty="0"/>
              <a:t>: Heavy marijuana use</a:t>
            </a:r>
          </a:p>
          <a:p>
            <a:r>
              <a:rPr lang="en-US" dirty="0"/>
              <a:t>ROS: + fever, diarrhea, nausea, vomiting, and abdominal pain</a:t>
            </a:r>
          </a:p>
        </p:txBody>
      </p:sp>
    </p:spTree>
    <p:extLst>
      <p:ext uri="{BB962C8B-B14F-4D97-AF65-F5344CB8AC3E}">
        <p14:creationId xmlns:p14="http://schemas.microsoft.com/office/powerpoint/2010/main" val="16853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4E62F2-DE05-AC59-04D7-E6E52AF68257}"/>
              </a:ext>
            </a:extLst>
          </p:cNvPr>
          <p:cNvSpPr>
            <a:spLocks noGrp="1"/>
          </p:cNvSpPr>
          <p:nvPr>
            <p:ph type="title"/>
          </p:nvPr>
        </p:nvSpPr>
        <p:spPr/>
        <p:txBody>
          <a:bodyPr/>
          <a:lstStyle/>
          <a:p>
            <a:r>
              <a:rPr lang="en-US" dirty="0"/>
              <a:t>Physical Exam</a:t>
            </a:r>
          </a:p>
        </p:txBody>
      </p:sp>
      <p:sp>
        <p:nvSpPr>
          <p:cNvPr id="6" name="Content Placeholder 5">
            <a:extLst>
              <a:ext uri="{FF2B5EF4-FFF2-40B4-BE49-F238E27FC236}">
                <a16:creationId xmlns:a16="http://schemas.microsoft.com/office/drawing/2014/main" id="{1EFD59CF-ABEF-0FE1-3032-9C0B48AAD94B}"/>
              </a:ext>
            </a:extLst>
          </p:cNvPr>
          <p:cNvSpPr>
            <a:spLocks noGrp="1"/>
          </p:cNvSpPr>
          <p:nvPr>
            <p:ph idx="1"/>
          </p:nvPr>
        </p:nvSpPr>
        <p:spPr/>
        <p:txBody>
          <a:bodyPr>
            <a:noAutofit/>
          </a:bodyPr>
          <a:lstStyle/>
          <a:p>
            <a:pPr marL="0" indent="0">
              <a:buNone/>
            </a:pPr>
            <a:r>
              <a:rPr lang="en-US" sz="2000" dirty="0"/>
              <a:t>Vitals:  T: 98.6 °F  HR: 92  RR: 20  BP: </a:t>
            </a:r>
            <a:r>
              <a:rPr lang="en-US" sz="2000" b="1" dirty="0"/>
              <a:t>146/86</a:t>
            </a:r>
            <a:r>
              <a:rPr lang="en-US" sz="2000" dirty="0"/>
              <a:t>  SpO2: 99%  WT: 48 kg </a:t>
            </a:r>
          </a:p>
          <a:p>
            <a:pPr marL="0" indent="0">
              <a:buNone/>
            </a:pPr>
            <a:r>
              <a:rPr lang="en-US" sz="2000" dirty="0"/>
              <a:t>General: Well nourished, no acute distress.</a:t>
            </a:r>
            <a:br>
              <a:rPr lang="en-US" sz="2000" dirty="0"/>
            </a:br>
            <a:r>
              <a:rPr lang="en-US" sz="2000" dirty="0"/>
              <a:t>Eye: EOMI, normal sclera.</a:t>
            </a:r>
            <a:br>
              <a:rPr lang="en-US" sz="2000" dirty="0"/>
            </a:br>
            <a:r>
              <a:rPr lang="en-US" sz="2000" dirty="0"/>
              <a:t>HENT: </a:t>
            </a:r>
            <a:r>
              <a:rPr lang="en-US" sz="2000" b="1" dirty="0"/>
              <a:t>Subcutaneous air felt on anterior chest</a:t>
            </a:r>
            <a:br>
              <a:rPr lang="en-US" sz="2000" dirty="0"/>
            </a:br>
            <a:r>
              <a:rPr lang="en-US" sz="2000" dirty="0"/>
              <a:t>Lungs: Non-labored respiration</a:t>
            </a:r>
            <a:br>
              <a:rPr lang="en-US" sz="2000" dirty="0"/>
            </a:br>
            <a:r>
              <a:rPr lang="en-US" sz="2000" dirty="0"/>
              <a:t>CV: Regular rate, warm skin, no peripheral edema.</a:t>
            </a:r>
            <a:br>
              <a:rPr lang="en-US" sz="2000" dirty="0"/>
            </a:br>
            <a:r>
              <a:rPr lang="en-US" sz="2000" dirty="0"/>
              <a:t>Abdomen: Soft, non-tender, non-distended.</a:t>
            </a:r>
            <a:br>
              <a:rPr lang="en-US" sz="2000" dirty="0"/>
            </a:br>
            <a:r>
              <a:rPr lang="en-US" sz="2000" dirty="0"/>
              <a:t>Musculoskeletal: Normal range of motion and strength, no tenderness or swelling.</a:t>
            </a:r>
            <a:br>
              <a:rPr lang="en-US" sz="2000" dirty="0"/>
            </a:br>
            <a:r>
              <a:rPr lang="en-US" sz="2000" dirty="0"/>
              <a:t>Neurologic: Cognition and sensation intact.</a:t>
            </a:r>
            <a:br>
              <a:rPr lang="en-US" sz="2000" dirty="0"/>
            </a:br>
            <a:r>
              <a:rPr lang="en-US" sz="2000" dirty="0"/>
              <a:t>Psychiatric: Cooperative, appropriate mood and affect. </a:t>
            </a:r>
          </a:p>
        </p:txBody>
      </p:sp>
    </p:spTree>
    <p:extLst>
      <p:ext uri="{BB962C8B-B14F-4D97-AF65-F5344CB8AC3E}">
        <p14:creationId xmlns:p14="http://schemas.microsoft.com/office/powerpoint/2010/main" val="17340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E238-EAB1-AE8D-FC7D-3B19D3684F5F}"/>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210904B0-08E3-297D-8536-AFD6B06D62E5}"/>
              </a:ext>
            </a:extLst>
          </p:cNvPr>
          <p:cNvSpPr>
            <a:spLocks noGrp="1"/>
          </p:cNvSpPr>
          <p:nvPr>
            <p:ph sz="half" idx="1"/>
          </p:nvPr>
        </p:nvSpPr>
        <p:spPr>
          <a:xfrm>
            <a:off x="1115568" y="2478024"/>
            <a:ext cx="2237232" cy="3694176"/>
          </a:xfrm>
        </p:spPr>
        <p:txBody>
          <a:bodyPr/>
          <a:lstStyle/>
          <a:p>
            <a:r>
              <a:rPr lang="en-US" dirty="0"/>
              <a:t>WBC: 10.7</a:t>
            </a:r>
          </a:p>
          <a:p>
            <a:r>
              <a:rPr lang="en-US" dirty="0"/>
              <a:t>Hgb: 15.2</a:t>
            </a:r>
          </a:p>
          <a:p>
            <a:r>
              <a:rPr lang="en-US" dirty="0"/>
              <a:t>HCT: 42.8</a:t>
            </a:r>
          </a:p>
          <a:p>
            <a:r>
              <a:rPr lang="en-US" dirty="0" err="1"/>
              <a:t>Plt</a:t>
            </a:r>
            <a:r>
              <a:rPr lang="en-US" dirty="0"/>
              <a:t>: 355</a:t>
            </a:r>
          </a:p>
        </p:txBody>
      </p:sp>
      <p:sp>
        <p:nvSpPr>
          <p:cNvPr id="4" name="Content Placeholder 3">
            <a:extLst>
              <a:ext uri="{FF2B5EF4-FFF2-40B4-BE49-F238E27FC236}">
                <a16:creationId xmlns:a16="http://schemas.microsoft.com/office/drawing/2014/main" id="{10B782C7-6892-03CE-9377-2BDD98F55B36}"/>
              </a:ext>
            </a:extLst>
          </p:cNvPr>
          <p:cNvSpPr>
            <a:spLocks noGrp="1"/>
          </p:cNvSpPr>
          <p:nvPr>
            <p:ph sz="half" idx="2"/>
          </p:nvPr>
        </p:nvSpPr>
        <p:spPr>
          <a:xfrm>
            <a:off x="3575070" y="2478024"/>
            <a:ext cx="2520930" cy="3694176"/>
          </a:xfrm>
        </p:spPr>
        <p:txBody>
          <a:bodyPr/>
          <a:lstStyle/>
          <a:p>
            <a:r>
              <a:rPr lang="en-US" dirty="0"/>
              <a:t>Na: </a:t>
            </a:r>
            <a:r>
              <a:rPr lang="en-US" b="1" dirty="0"/>
              <a:t>129L</a:t>
            </a:r>
          </a:p>
          <a:p>
            <a:r>
              <a:rPr lang="en-US" dirty="0"/>
              <a:t>K: 4.1</a:t>
            </a:r>
          </a:p>
          <a:p>
            <a:r>
              <a:rPr lang="en-US" dirty="0"/>
              <a:t>Cl: </a:t>
            </a:r>
            <a:r>
              <a:rPr lang="en-US" b="1" dirty="0"/>
              <a:t>86L</a:t>
            </a:r>
          </a:p>
          <a:p>
            <a:r>
              <a:rPr lang="en-US" dirty="0"/>
              <a:t>CO2: 23</a:t>
            </a:r>
          </a:p>
          <a:p>
            <a:r>
              <a:rPr lang="en-US" dirty="0"/>
              <a:t>BUN: </a:t>
            </a:r>
            <a:r>
              <a:rPr lang="en-US" b="1" dirty="0"/>
              <a:t>48H</a:t>
            </a:r>
          </a:p>
          <a:p>
            <a:r>
              <a:rPr lang="en-US" dirty="0"/>
              <a:t>Cr: 0.93</a:t>
            </a:r>
          </a:p>
          <a:p>
            <a:r>
              <a:rPr lang="en-US" dirty="0" err="1"/>
              <a:t>Gluc</a:t>
            </a:r>
            <a:r>
              <a:rPr lang="en-US" dirty="0"/>
              <a:t>: </a:t>
            </a:r>
            <a:r>
              <a:rPr lang="en-US" b="1" dirty="0"/>
              <a:t>128H</a:t>
            </a:r>
          </a:p>
        </p:txBody>
      </p:sp>
      <p:sp>
        <p:nvSpPr>
          <p:cNvPr id="5" name="Content Placeholder 2">
            <a:extLst>
              <a:ext uri="{FF2B5EF4-FFF2-40B4-BE49-F238E27FC236}">
                <a16:creationId xmlns:a16="http://schemas.microsoft.com/office/drawing/2014/main" id="{18885403-9FB0-BEF9-47A2-AEB621521B9D}"/>
              </a:ext>
            </a:extLst>
          </p:cNvPr>
          <p:cNvSpPr txBox="1">
            <a:spLocks/>
          </p:cNvSpPr>
          <p:nvPr/>
        </p:nvSpPr>
        <p:spPr>
          <a:xfrm>
            <a:off x="6318270" y="2478024"/>
            <a:ext cx="2237232" cy="36941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Tbili</a:t>
            </a:r>
            <a:r>
              <a:rPr lang="en-US" dirty="0"/>
              <a:t>: 1.1</a:t>
            </a:r>
          </a:p>
          <a:p>
            <a:r>
              <a:rPr lang="en-US" dirty="0"/>
              <a:t>AST: 34</a:t>
            </a:r>
          </a:p>
          <a:p>
            <a:r>
              <a:rPr lang="en-US" dirty="0"/>
              <a:t>ALT: 15</a:t>
            </a:r>
          </a:p>
          <a:p>
            <a:r>
              <a:rPr lang="en-US" dirty="0"/>
              <a:t>Lipase: 19</a:t>
            </a:r>
          </a:p>
          <a:p>
            <a:r>
              <a:rPr lang="en-US" dirty="0" err="1"/>
              <a:t>Alk</a:t>
            </a:r>
            <a:r>
              <a:rPr lang="en-US" dirty="0"/>
              <a:t> </a:t>
            </a:r>
            <a:r>
              <a:rPr lang="en-US" dirty="0" err="1"/>
              <a:t>phos</a:t>
            </a:r>
            <a:r>
              <a:rPr lang="en-US" dirty="0"/>
              <a:t>: 16</a:t>
            </a:r>
          </a:p>
        </p:txBody>
      </p:sp>
      <p:sp>
        <p:nvSpPr>
          <p:cNvPr id="6" name="Content Placeholder 2">
            <a:extLst>
              <a:ext uri="{FF2B5EF4-FFF2-40B4-BE49-F238E27FC236}">
                <a16:creationId xmlns:a16="http://schemas.microsoft.com/office/drawing/2014/main" id="{75282953-E09C-9AFB-1133-A5F8598985E1}"/>
              </a:ext>
            </a:extLst>
          </p:cNvPr>
          <p:cNvSpPr txBox="1">
            <a:spLocks/>
          </p:cNvSpPr>
          <p:nvPr/>
        </p:nvSpPr>
        <p:spPr>
          <a:xfrm>
            <a:off x="8777772" y="2615184"/>
            <a:ext cx="2237232" cy="36941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UDS: </a:t>
            </a:r>
            <a:r>
              <a:rPr lang="en-US" b="1" dirty="0"/>
              <a:t>+ THC</a:t>
            </a:r>
          </a:p>
        </p:txBody>
      </p:sp>
    </p:spTree>
    <p:extLst>
      <p:ext uri="{BB962C8B-B14F-4D97-AF65-F5344CB8AC3E}">
        <p14:creationId xmlns:p14="http://schemas.microsoft.com/office/powerpoint/2010/main" val="2448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F232A53-673E-406F-BB93-BF651C276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FDA4CB-4DC3-C34F-39A8-4047C5B4F44E}"/>
              </a:ext>
            </a:extLst>
          </p:cNvPr>
          <p:cNvSpPr>
            <a:spLocks noGrp="1"/>
          </p:cNvSpPr>
          <p:nvPr>
            <p:ph type="title"/>
          </p:nvPr>
        </p:nvSpPr>
        <p:spPr>
          <a:xfrm>
            <a:off x="841248" y="510047"/>
            <a:ext cx="3300984" cy="1645920"/>
          </a:xfrm>
        </p:spPr>
        <p:txBody>
          <a:bodyPr>
            <a:normAutofit/>
          </a:bodyPr>
          <a:lstStyle/>
          <a:p>
            <a:r>
              <a:rPr lang="en-US" sz="2800"/>
              <a:t>Imaging</a:t>
            </a:r>
          </a:p>
        </p:txBody>
      </p:sp>
      <p:sp>
        <p:nvSpPr>
          <p:cNvPr id="33" name="Rectangle 32">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02736" y="1328435"/>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25">
            <a:extLst>
              <a:ext uri="{FF2B5EF4-FFF2-40B4-BE49-F238E27FC236}">
                <a16:creationId xmlns:a16="http://schemas.microsoft.com/office/drawing/2014/main" id="{4A112E99-2230-2C67-D3AA-C88E6DA79DDD}"/>
              </a:ext>
            </a:extLst>
          </p:cNvPr>
          <p:cNvSpPr>
            <a:spLocks noGrp="1"/>
          </p:cNvSpPr>
          <p:nvPr>
            <p:ph idx="1"/>
          </p:nvPr>
        </p:nvSpPr>
        <p:spPr>
          <a:xfrm>
            <a:off x="4581144" y="510047"/>
            <a:ext cx="6858000" cy="1645920"/>
          </a:xfrm>
        </p:spPr>
        <p:txBody>
          <a:bodyPr anchor="ctr">
            <a:normAutofit/>
          </a:bodyPr>
          <a:lstStyle/>
          <a:p>
            <a:pPr marL="0" indent="0">
              <a:buNone/>
            </a:pPr>
            <a:r>
              <a:rPr lang="en-US" sz="1700" dirty="0"/>
              <a:t>Excerpt from CT</a:t>
            </a:r>
            <a:r>
              <a:rPr lang="en-US" sz="1700"/>
              <a:t>: Extensive </a:t>
            </a:r>
            <a:r>
              <a:rPr lang="en-US" sz="1700" dirty="0"/>
              <a:t>pneumomediastinum extending to the bilateral neck, axillary, and chest wall subcutaneous tissues. </a:t>
            </a:r>
            <a:r>
              <a:rPr lang="en-US" sz="1700" dirty="0" err="1"/>
              <a:t>Pneumorrhachis</a:t>
            </a:r>
            <a:r>
              <a:rPr lang="en-US" sz="1700" dirty="0"/>
              <a:t> along the upper thoracic dorsal spinal canal.  Air can be seen tracking along the bronchi in both hilar regions left greater than right likely alveolar rupture </a:t>
            </a:r>
          </a:p>
        </p:txBody>
      </p:sp>
      <p:pic>
        <p:nvPicPr>
          <p:cNvPr id="22" name="Picture 21" descr="A close-up of a chest x-ray&#10;&#10;AI-generated content may be incorrect.">
            <a:extLst>
              <a:ext uri="{FF2B5EF4-FFF2-40B4-BE49-F238E27FC236}">
                <a16:creationId xmlns:a16="http://schemas.microsoft.com/office/drawing/2014/main" id="{1A35A3D5-63EE-EF4C-4D4D-8CAA37265B5C}"/>
              </a:ext>
            </a:extLst>
          </p:cNvPr>
          <p:cNvPicPr>
            <a:picLocks noChangeAspect="1"/>
          </p:cNvPicPr>
          <p:nvPr/>
        </p:nvPicPr>
        <p:blipFill>
          <a:blip r:embed="rId2"/>
          <a:stretch>
            <a:fillRect/>
          </a:stretch>
        </p:blipFill>
        <p:spPr>
          <a:xfrm>
            <a:off x="9165570" y="3320607"/>
            <a:ext cx="2834640" cy="2211019"/>
          </a:xfrm>
          <a:prstGeom prst="rect">
            <a:avLst/>
          </a:prstGeom>
        </p:spPr>
      </p:pic>
      <p:pic>
        <p:nvPicPr>
          <p:cNvPr id="18" name="Picture 17" descr="A close-up of a ct scan&#10;&#10;AI-generated content may be incorrect.">
            <a:extLst>
              <a:ext uri="{FF2B5EF4-FFF2-40B4-BE49-F238E27FC236}">
                <a16:creationId xmlns:a16="http://schemas.microsoft.com/office/drawing/2014/main" id="{9585A049-D241-C2B5-9C44-F2140E5CA6BD}"/>
              </a:ext>
            </a:extLst>
          </p:cNvPr>
          <p:cNvPicPr>
            <a:picLocks noChangeAspect="1"/>
          </p:cNvPicPr>
          <p:nvPr/>
        </p:nvPicPr>
        <p:blipFill>
          <a:blip r:embed="rId3"/>
          <a:stretch>
            <a:fillRect/>
          </a:stretch>
        </p:blipFill>
        <p:spPr>
          <a:xfrm>
            <a:off x="6138139" y="3320605"/>
            <a:ext cx="2834640" cy="2211019"/>
          </a:xfrm>
          <a:prstGeom prst="rect">
            <a:avLst/>
          </a:prstGeom>
        </p:spPr>
      </p:pic>
      <p:pic>
        <p:nvPicPr>
          <p:cNvPr id="14" name="Picture 13" descr="An x-ray of a person's chest&#10;&#10;AI-generated content may be incorrect.">
            <a:extLst>
              <a:ext uri="{FF2B5EF4-FFF2-40B4-BE49-F238E27FC236}">
                <a16:creationId xmlns:a16="http://schemas.microsoft.com/office/drawing/2014/main" id="{3CF129C4-A071-2B69-4AC5-279600A64933}"/>
              </a:ext>
            </a:extLst>
          </p:cNvPr>
          <p:cNvPicPr>
            <a:picLocks noChangeAspect="1"/>
          </p:cNvPicPr>
          <p:nvPr/>
        </p:nvPicPr>
        <p:blipFill>
          <a:blip r:embed="rId4"/>
          <a:stretch>
            <a:fillRect/>
          </a:stretch>
        </p:blipFill>
        <p:spPr>
          <a:xfrm>
            <a:off x="3198993" y="3320605"/>
            <a:ext cx="2834640" cy="2211019"/>
          </a:xfrm>
          <a:prstGeom prst="rect">
            <a:avLst/>
          </a:prstGeom>
        </p:spPr>
      </p:pic>
      <p:pic>
        <p:nvPicPr>
          <p:cNvPr id="11" name="Content Placeholder 10" descr="An x-ray of a pelvis&#10;&#10;AI-generated content may be incorrect.">
            <a:extLst>
              <a:ext uri="{FF2B5EF4-FFF2-40B4-BE49-F238E27FC236}">
                <a16:creationId xmlns:a16="http://schemas.microsoft.com/office/drawing/2014/main" id="{79D10129-AD0A-FB96-81C9-6BA48571130A}"/>
              </a:ext>
            </a:extLst>
          </p:cNvPr>
          <p:cNvPicPr>
            <a:picLocks noChangeAspect="1"/>
          </p:cNvPicPr>
          <p:nvPr/>
        </p:nvPicPr>
        <p:blipFill>
          <a:blip r:embed="rId5"/>
          <a:stretch>
            <a:fillRect/>
          </a:stretch>
        </p:blipFill>
        <p:spPr>
          <a:xfrm>
            <a:off x="246888" y="3320606"/>
            <a:ext cx="2834640" cy="2211019"/>
          </a:xfrm>
          <a:prstGeom prst="rect">
            <a:avLst/>
          </a:prstGeom>
        </p:spPr>
      </p:pic>
    </p:spTree>
    <p:extLst>
      <p:ext uri="{BB962C8B-B14F-4D97-AF65-F5344CB8AC3E}">
        <p14:creationId xmlns:p14="http://schemas.microsoft.com/office/powerpoint/2010/main" val="189564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55582A-2839-9211-4CF7-588E330414A6}"/>
              </a:ext>
            </a:extLst>
          </p:cNvPr>
          <p:cNvSpPr>
            <a:spLocks noGrp="1"/>
          </p:cNvSpPr>
          <p:nvPr>
            <p:ph type="title"/>
          </p:nvPr>
        </p:nvSpPr>
        <p:spPr/>
        <p:txBody>
          <a:bodyPr/>
          <a:lstStyle/>
          <a:p>
            <a:r>
              <a:rPr lang="en-US" dirty="0"/>
              <a:t>Medical Decision Making</a:t>
            </a:r>
          </a:p>
        </p:txBody>
      </p:sp>
      <p:sp>
        <p:nvSpPr>
          <p:cNvPr id="3" name="Content Placeholder 2">
            <a:extLst>
              <a:ext uri="{FF2B5EF4-FFF2-40B4-BE49-F238E27FC236}">
                <a16:creationId xmlns:a16="http://schemas.microsoft.com/office/drawing/2014/main" id="{D873404C-0A98-E557-EDDC-792353E15401}"/>
              </a:ext>
            </a:extLst>
          </p:cNvPr>
          <p:cNvSpPr>
            <a:spLocks noGrp="1"/>
          </p:cNvSpPr>
          <p:nvPr>
            <p:ph idx="1"/>
          </p:nvPr>
        </p:nvSpPr>
        <p:spPr/>
        <p:txBody>
          <a:bodyPr>
            <a:normAutofit lnSpcReduction="10000"/>
          </a:bodyPr>
          <a:lstStyle/>
          <a:p>
            <a:r>
              <a:rPr lang="en-US" dirty="0"/>
              <a:t>Initial concern for esophageal perforation</a:t>
            </a:r>
          </a:p>
          <a:p>
            <a:r>
              <a:rPr lang="en-US" dirty="0"/>
              <a:t>Transferred to BUMC-T for further care (GI and thoracic surgery services)</a:t>
            </a:r>
          </a:p>
          <a:p>
            <a:r>
              <a:rPr lang="en-US" dirty="0"/>
              <a:t>No evidence of esophageal extravasation on imaging</a:t>
            </a:r>
          </a:p>
          <a:p>
            <a:r>
              <a:rPr lang="en-US" dirty="0"/>
              <a:t>Imaging concerning for alveolar rupture leading to pneumomediastinum and </a:t>
            </a:r>
            <a:r>
              <a:rPr lang="en-US" dirty="0" err="1"/>
              <a:t>pneumorrachi</a:t>
            </a:r>
            <a:r>
              <a:rPr lang="en-US" dirty="0"/>
              <a:t> </a:t>
            </a:r>
          </a:p>
          <a:p>
            <a:r>
              <a:rPr lang="en-US" dirty="0"/>
              <a:t>No surgical intervention</a:t>
            </a:r>
          </a:p>
          <a:p>
            <a:r>
              <a:rPr lang="en-US" dirty="0"/>
              <a:t>Discharged two days later</a:t>
            </a:r>
          </a:p>
        </p:txBody>
      </p:sp>
    </p:spTree>
    <p:extLst>
      <p:ext uri="{BB962C8B-B14F-4D97-AF65-F5344CB8AC3E}">
        <p14:creationId xmlns:p14="http://schemas.microsoft.com/office/powerpoint/2010/main" val="269680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CD31-3C95-8B19-6E5C-5662CEC198FB}"/>
              </a:ext>
            </a:extLst>
          </p:cNvPr>
          <p:cNvSpPr>
            <a:spLocks noGrp="1"/>
          </p:cNvSpPr>
          <p:nvPr>
            <p:ph type="title"/>
          </p:nvPr>
        </p:nvSpPr>
        <p:spPr/>
        <p:txBody>
          <a:bodyPr/>
          <a:lstStyle/>
          <a:p>
            <a:r>
              <a:rPr lang="en-US" dirty="0"/>
              <a:t>Pneumomediastinum</a:t>
            </a:r>
          </a:p>
        </p:txBody>
      </p:sp>
      <p:sp>
        <p:nvSpPr>
          <p:cNvPr id="3" name="Content Placeholder 2">
            <a:extLst>
              <a:ext uri="{FF2B5EF4-FFF2-40B4-BE49-F238E27FC236}">
                <a16:creationId xmlns:a16="http://schemas.microsoft.com/office/drawing/2014/main" id="{D611355E-7062-BC85-4C63-FA646D79577C}"/>
              </a:ext>
            </a:extLst>
          </p:cNvPr>
          <p:cNvSpPr>
            <a:spLocks noGrp="1"/>
          </p:cNvSpPr>
          <p:nvPr>
            <p:ph sz="half" idx="1"/>
          </p:nvPr>
        </p:nvSpPr>
        <p:spPr/>
        <p:txBody>
          <a:bodyPr/>
          <a:lstStyle/>
          <a:p>
            <a:pPr marL="0" indent="0">
              <a:buNone/>
            </a:pPr>
            <a:r>
              <a:rPr lang="en-US" b="1" dirty="0"/>
              <a:t>Clinical presentation</a:t>
            </a:r>
          </a:p>
          <a:p>
            <a:r>
              <a:rPr lang="en-US" dirty="0"/>
              <a:t>Chest pain</a:t>
            </a:r>
          </a:p>
          <a:p>
            <a:r>
              <a:rPr lang="en-US" dirty="0"/>
              <a:t>Dyspnea</a:t>
            </a:r>
          </a:p>
          <a:p>
            <a:r>
              <a:rPr lang="en-US" dirty="0"/>
              <a:t>Cough</a:t>
            </a:r>
          </a:p>
          <a:p>
            <a:r>
              <a:rPr lang="en-US" dirty="0"/>
              <a:t>Voice changes</a:t>
            </a:r>
          </a:p>
          <a:p>
            <a:r>
              <a:rPr lang="en-US" dirty="0"/>
              <a:t>Subcutaneous emphysema</a:t>
            </a:r>
          </a:p>
        </p:txBody>
      </p:sp>
      <p:sp>
        <p:nvSpPr>
          <p:cNvPr id="4" name="Content Placeholder 3">
            <a:extLst>
              <a:ext uri="{FF2B5EF4-FFF2-40B4-BE49-F238E27FC236}">
                <a16:creationId xmlns:a16="http://schemas.microsoft.com/office/drawing/2014/main" id="{40615C5D-5C2D-FEA4-67C2-273F50D3C3B7}"/>
              </a:ext>
            </a:extLst>
          </p:cNvPr>
          <p:cNvSpPr>
            <a:spLocks noGrp="1"/>
          </p:cNvSpPr>
          <p:nvPr>
            <p:ph sz="half" idx="2"/>
          </p:nvPr>
        </p:nvSpPr>
        <p:spPr/>
        <p:txBody>
          <a:bodyPr/>
          <a:lstStyle/>
          <a:p>
            <a:pPr marL="0" indent="0">
              <a:buNone/>
            </a:pPr>
            <a:r>
              <a:rPr lang="en-US" b="1" dirty="0"/>
              <a:t>Diagnosis</a:t>
            </a:r>
          </a:p>
          <a:p>
            <a:r>
              <a:rPr lang="en-US" dirty="0"/>
              <a:t>CXR</a:t>
            </a:r>
          </a:p>
          <a:p>
            <a:r>
              <a:rPr lang="en-US" dirty="0"/>
              <a:t>CT chest</a:t>
            </a:r>
          </a:p>
          <a:p>
            <a:pPr marL="0" indent="0">
              <a:buNone/>
            </a:pPr>
            <a:r>
              <a:rPr lang="en-US" b="1" dirty="0"/>
              <a:t>Management</a:t>
            </a:r>
          </a:p>
          <a:p>
            <a:r>
              <a:rPr lang="en-US" dirty="0"/>
              <a:t>Supportive</a:t>
            </a:r>
          </a:p>
          <a:p>
            <a:r>
              <a:rPr lang="en-US" dirty="0"/>
              <a:t>Imaging monitoring</a:t>
            </a:r>
          </a:p>
          <a:p>
            <a:r>
              <a:rPr lang="en-US" dirty="0"/>
              <a:t>Address the cause if possible</a:t>
            </a:r>
          </a:p>
        </p:txBody>
      </p:sp>
    </p:spTree>
    <p:extLst>
      <p:ext uri="{BB962C8B-B14F-4D97-AF65-F5344CB8AC3E}">
        <p14:creationId xmlns:p14="http://schemas.microsoft.com/office/powerpoint/2010/main" val="40518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672C-9B2C-FBE2-A12B-0EF0BA179CBC}"/>
              </a:ext>
            </a:extLst>
          </p:cNvPr>
          <p:cNvSpPr>
            <a:spLocks noGrp="1"/>
          </p:cNvSpPr>
          <p:nvPr>
            <p:ph type="title"/>
          </p:nvPr>
        </p:nvSpPr>
        <p:spPr/>
        <p:txBody>
          <a:bodyPr/>
          <a:lstStyle/>
          <a:p>
            <a:r>
              <a:rPr lang="en-US" dirty="0"/>
              <a:t>Etiology</a:t>
            </a:r>
          </a:p>
        </p:txBody>
      </p:sp>
      <p:sp>
        <p:nvSpPr>
          <p:cNvPr id="4" name="Content Placeholder 3">
            <a:extLst>
              <a:ext uri="{FF2B5EF4-FFF2-40B4-BE49-F238E27FC236}">
                <a16:creationId xmlns:a16="http://schemas.microsoft.com/office/drawing/2014/main" id="{040A7A85-2E34-7241-A498-F7E1020F1332}"/>
              </a:ext>
            </a:extLst>
          </p:cNvPr>
          <p:cNvSpPr>
            <a:spLocks noGrp="1"/>
          </p:cNvSpPr>
          <p:nvPr>
            <p:ph sz="half" idx="1"/>
          </p:nvPr>
        </p:nvSpPr>
        <p:spPr/>
        <p:txBody>
          <a:bodyPr>
            <a:normAutofit lnSpcReduction="10000"/>
          </a:bodyPr>
          <a:lstStyle/>
          <a:p>
            <a:r>
              <a:rPr lang="en-US" dirty="0"/>
              <a:t>Rupture of pulmonary blebs</a:t>
            </a:r>
          </a:p>
          <a:p>
            <a:r>
              <a:rPr lang="en-US" dirty="0"/>
              <a:t>Traumatic injuries to chest and/or abdomen</a:t>
            </a:r>
          </a:p>
          <a:p>
            <a:r>
              <a:rPr lang="en-US" dirty="0"/>
              <a:t>Boerhaave syndrome</a:t>
            </a:r>
          </a:p>
          <a:p>
            <a:r>
              <a:rPr lang="en-US" dirty="0"/>
              <a:t>COPD, Asthma, ILD, Bronchiectasis, lung cancer</a:t>
            </a:r>
          </a:p>
          <a:p>
            <a:r>
              <a:rPr lang="en-US" dirty="0"/>
              <a:t>Intubation, endoscopy, central lines</a:t>
            </a:r>
          </a:p>
        </p:txBody>
      </p:sp>
      <p:pic>
        <p:nvPicPr>
          <p:cNvPr id="7" name="Content Placeholder 6" descr="Close-up of a human body&#10;&#10;AI-generated content may be incorrect.">
            <a:extLst>
              <a:ext uri="{FF2B5EF4-FFF2-40B4-BE49-F238E27FC236}">
                <a16:creationId xmlns:a16="http://schemas.microsoft.com/office/drawing/2014/main" id="{7C6A72FA-4B39-D740-4DCB-8B2CB3F98D0F}"/>
              </a:ext>
            </a:extLst>
          </p:cNvPr>
          <p:cNvPicPr>
            <a:picLocks noGrp="1" noChangeAspect="1"/>
          </p:cNvPicPr>
          <p:nvPr>
            <p:ph sz="half" idx="2"/>
          </p:nvPr>
        </p:nvPicPr>
        <p:blipFill>
          <a:blip r:embed="rId3"/>
          <a:stretch>
            <a:fillRect/>
          </a:stretch>
        </p:blipFill>
        <p:spPr>
          <a:xfrm>
            <a:off x="6673810" y="2672300"/>
            <a:ext cx="4194670" cy="3049102"/>
          </a:xfrm>
        </p:spPr>
      </p:pic>
      <p:pic>
        <p:nvPicPr>
          <p:cNvPr id="9" name="Picture 8" descr="A close-up of a chest x-ray&#10;&#10;AI-generated content may be incorrect.">
            <a:extLst>
              <a:ext uri="{FF2B5EF4-FFF2-40B4-BE49-F238E27FC236}">
                <a16:creationId xmlns:a16="http://schemas.microsoft.com/office/drawing/2014/main" id="{A5E5A6E2-5CEE-6DB5-3569-B0B502856734}"/>
              </a:ext>
            </a:extLst>
          </p:cNvPr>
          <p:cNvPicPr>
            <a:picLocks noChangeAspect="1"/>
          </p:cNvPicPr>
          <p:nvPr/>
        </p:nvPicPr>
        <p:blipFill>
          <a:blip r:embed="rId4"/>
          <a:stretch>
            <a:fillRect/>
          </a:stretch>
        </p:blipFill>
        <p:spPr>
          <a:xfrm>
            <a:off x="8402274" y="2434895"/>
            <a:ext cx="3344204" cy="3821947"/>
          </a:xfrm>
          <a:prstGeom prst="rect">
            <a:avLst/>
          </a:prstGeom>
        </p:spPr>
      </p:pic>
      <p:pic>
        <p:nvPicPr>
          <p:cNvPr id="11" name="Picture 10" descr="A diagram of a blood vessel&#10;&#10;AI-generated content may be incorrect.">
            <a:extLst>
              <a:ext uri="{FF2B5EF4-FFF2-40B4-BE49-F238E27FC236}">
                <a16:creationId xmlns:a16="http://schemas.microsoft.com/office/drawing/2014/main" id="{E724EF80-0D89-00CA-6F32-D2009C7E59F2}"/>
              </a:ext>
            </a:extLst>
          </p:cNvPr>
          <p:cNvPicPr>
            <a:picLocks noChangeAspect="1"/>
          </p:cNvPicPr>
          <p:nvPr/>
        </p:nvPicPr>
        <p:blipFill>
          <a:blip r:embed="rId5"/>
          <a:stretch>
            <a:fillRect/>
          </a:stretch>
        </p:blipFill>
        <p:spPr>
          <a:xfrm>
            <a:off x="5976928" y="2132641"/>
            <a:ext cx="2280475" cy="4384939"/>
          </a:xfrm>
          <a:prstGeom prst="rect">
            <a:avLst/>
          </a:prstGeom>
        </p:spPr>
      </p:pic>
      <p:sp>
        <p:nvSpPr>
          <p:cNvPr id="12" name="Rectangle 2">
            <a:extLst>
              <a:ext uri="{FF2B5EF4-FFF2-40B4-BE49-F238E27FC236}">
                <a16:creationId xmlns:a16="http://schemas.microsoft.com/office/drawing/2014/main" id="{D9FB7263-FD54-9D47-A9BB-6207CDD478D1}"/>
              </a:ext>
            </a:extLst>
          </p:cNvPr>
          <p:cNvSpPr>
            <a:spLocks noChangeArrowheads="1"/>
          </p:cNvSpPr>
          <p:nvPr/>
        </p:nvSpPr>
        <p:spPr bwMode="auto">
          <a:xfrm>
            <a:off x="754380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Thoracic Injury (Chapter 4) - Color Atlas of Emergency Trauma">
            <a:extLst>
              <a:ext uri="{FF2B5EF4-FFF2-40B4-BE49-F238E27FC236}">
                <a16:creationId xmlns:a16="http://schemas.microsoft.com/office/drawing/2014/main" id="{8A89FCF1-EC91-CEFD-F118-9E450AA4EAE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126388" y="2393381"/>
            <a:ext cx="3190875" cy="3863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C76F450-E94A-F07C-B1D9-EBC3976007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0132" y="2478023"/>
            <a:ext cx="4002025" cy="369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25"/>
                                        </p:tgtEl>
                                      </p:cBhvr>
                                    </p:animEffect>
                                    <p:set>
                                      <p:cBhvr>
                                        <p:cTn id="24" dur="1" fill="hold">
                                          <p:stCondLst>
                                            <p:cond delay="499"/>
                                          </p:stCondLst>
                                        </p:cTn>
                                        <p:tgtEl>
                                          <p:spTgt spid="10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0"/>
                                        </p:tgtEl>
                                      </p:cBhvr>
                                    </p:animEffect>
                                    <p:set>
                                      <p:cBhvr>
                                        <p:cTn id="51" dur="1" fill="hold">
                                          <p:stCondLst>
                                            <p:cond delay="499"/>
                                          </p:stCondLst>
                                        </p:cTn>
                                        <p:tgtEl>
                                          <p:spTgt spid="103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2614-13F9-AFB4-DAA7-11BF70D9DF0C}"/>
              </a:ext>
            </a:extLst>
          </p:cNvPr>
          <p:cNvSpPr>
            <a:spLocks noGrp="1"/>
          </p:cNvSpPr>
          <p:nvPr>
            <p:ph type="title"/>
          </p:nvPr>
        </p:nvSpPr>
        <p:spPr/>
        <p:txBody>
          <a:bodyPr/>
          <a:lstStyle/>
          <a:p>
            <a:pPr algn="ctr"/>
            <a:r>
              <a:rPr lang="en-US" dirty="0"/>
              <a:t>Cocaine-Induced Pneumomediastinum</a:t>
            </a:r>
          </a:p>
        </p:txBody>
      </p:sp>
    </p:spTree>
    <p:extLst>
      <p:ext uri="{BB962C8B-B14F-4D97-AF65-F5344CB8AC3E}">
        <p14:creationId xmlns:p14="http://schemas.microsoft.com/office/powerpoint/2010/main" val="3801832394"/>
      </p:ext>
    </p:extLst>
  </p:cSld>
  <p:clrMapOvr>
    <a:masterClrMapping/>
  </p:clrMapOvr>
</p:sld>
</file>

<file path=ppt/theme/theme1.xml><?xml version="1.0" encoding="utf-8"?>
<a:theme xmlns:a="http://schemas.openxmlformats.org/drawingml/2006/main" name="AccentBox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596</TotalTime>
  <Words>899</Words>
  <Application>Microsoft Macintosh PowerPoint</Application>
  <PresentationFormat>Widescreen</PresentationFormat>
  <Paragraphs>110</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Avenir Next LT Pro</vt:lpstr>
      <vt:lpstr>Calibri</vt:lpstr>
      <vt:lpstr>Neue Haas Grotesk Text Pro</vt:lpstr>
      <vt:lpstr>Wingdings</vt:lpstr>
      <vt:lpstr>AccentBoxVTI</vt:lpstr>
      <vt:lpstr>Pneumomediastinum</vt:lpstr>
      <vt:lpstr>CASE</vt:lpstr>
      <vt:lpstr>Physical Exam</vt:lpstr>
      <vt:lpstr>Labs</vt:lpstr>
      <vt:lpstr>Imaging</vt:lpstr>
      <vt:lpstr>Medical Decision Making</vt:lpstr>
      <vt:lpstr>Pneumomediastinum</vt:lpstr>
      <vt:lpstr>Etiology</vt:lpstr>
      <vt:lpstr>Cocaine-Induced Pneumomediastinum</vt:lpstr>
      <vt:lpstr>PowerPoint Presentation</vt:lpstr>
      <vt:lpstr>PowerPoint Presentation</vt:lpstr>
      <vt:lpstr>PowerPoint Presentation</vt:lpstr>
      <vt:lpstr>Proposed Mechanism</vt:lpstr>
      <vt:lpstr>Take aways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Hurtado, Camila - (mchurtado)</dc:creator>
  <cp:lastModifiedBy>Hurtado, Camila - (mchurtado)</cp:lastModifiedBy>
  <cp:revision>21</cp:revision>
  <dcterms:created xsi:type="dcterms:W3CDTF">2025-01-25T14:00:03Z</dcterms:created>
  <dcterms:modified xsi:type="dcterms:W3CDTF">2025-01-30T13:18:36Z</dcterms:modified>
</cp:coreProperties>
</file>