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7" r:id="rId2"/>
    <p:sldId id="266" r:id="rId3"/>
    <p:sldId id="268" r:id="rId4"/>
    <p:sldId id="267" r:id="rId5"/>
    <p:sldId id="270" r:id="rId6"/>
    <p:sldId id="271" r:id="rId7"/>
    <p:sldId id="272" r:id="rId8"/>
    <p:sldId id="273" r:id="rId9"/>
    <p:sldId id="276" r:id="rId10"/>
    <p:sldId id="275" r:id="rId11"/>
    <p:sldId id="269" r:id="rId12"/>
    <p:sldId id="27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1"/>
    <p:restoredTop sz="84211"/>
  </p:normalViewPr>
  <p:slideViewPr>
    <p:cSldViewPr snapToGrid="0" snapToObjects="1">
      <p:cViewPr varScale="1">
        <p:scale>
          <a:sx n="95" d="100"/>
          <a:sy n="95" d="100"/>
        </p:scale>
        <p:origin x="11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C4D57-0789-7A46-A17A-1FF0E0E67DDB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8A2B8-E284-2A43-9DC6-8764A7499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31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8C3D9-A382-481F-8FCE-5D5C85515F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74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Symptomatic Biliary Colic most common indication for surgical intervention – biliary colic a misnomer, often patients have relatively chronic abdominal pain with disorder</a:t>
            </a:r>
          </a:p>
          <a:p>
            <a:r>
              <a:rPr lang="en-US" dirty="0"/>
              <a:t>**pain has characteristic timing and character that can be individual to the patient – post prandial is most common, but not universal – some patients only have nocturnal abdominal pain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8A2B8-E284-2A43-9DC6-8764A7499F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56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Over 750,000 per year</a:t>
            </a:r>
          </a:p>
          <a:p>
            <a:pPr marL="228600" indent="-228600">
              <a:buAutoNum type="arabicParenR"/>
            </a:pPr>
            <a:r>
              <a:rPr lang="en-US" dirty="0"/>
              <a:t>Difficult exposure – </a:t>
            </a:r>
            <a:r>
              <a:rPr lang="en-US" dirty="0" err="1"/>
              <a:t>adhesiolysis</a:t>
            </a:r>
            <a:r>
              <a:rPr lang="en-US" dirty="0"/>
              <a:t> done prior to cholecystectomy if possible</a:t>
            </a:r>
          </a:p>
          <a:p>
            <a:pPr marL="228600" indent="-228600">
              <a:buAutoNum type="arabicParenR"/>
            </a:pPr>
            <a:r>
              <a:rPr lang="en-US" dirty="0"/>
              <a:t>Obesity associated with increased conversion to open rates, but BMI did NOT correlate with incidence of CBD injury </a:t>
            </a:r>
          </a:p>
          <a:p>
            <a:pPr marL="228600" indent="-228600">
              <a:buAutoNum type="arabicParenR"/>
            </a:pPr>
            <a:r>
              <a:rPr lang="en-US" dirty="0"/>
              <a:t>Obesity commonly </a:t>
            </a:r>
            <a:r>
              <a:rPr lang="en-US" dirty="0" err="1"/>
              <a:t>ass’d</a:t>
            </a:r>
            <a:r>
              <a:rPr lang="en-US" dirty="0"/>
              <a:t> with fatty liver, which complicates dissection further and intrahepatic GB can worsen</a:t>
            </a:r>
          </a:p>
          <a:p>
            <a:pPr marL="228600" indent="-228600">
              <a:buAutoNum type="arabicParenR"/>
            </a:pPr>
            <a:r>
              <a:rPr lang="en-US" dirty="0"/>
              <a:t>Inflammation – acute chole, </a:t>
            </a:r>
            <a:r>
              <a:rPr lang="en-US" dirty="0" err="1"/>
              <a:t>emphasematous</a:t>
            </a:r>
            <a:r>
              <a:rPr lang="en-US" dirty="0"/>
              <a:t>, gangrenous, chronic </a:t>
            </a:r>
            <a:r>
              <a:rPr lang="en-US" dirty="0" err="1"/>
              <a:t>cholecystits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8A2B8-E284-2A43-9DC6-8764A7499F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8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Acute </a:t>
            </a:r>
            <a:r>
              <a:rPr lang="en-US" dirty="0" err="1"/>
              <a:t>Cholecystits</a:t>
            </a:r>
            <a:endParaRPr lang="en-US" dirty="0"/>
          </a:p>
          <a:p>
            <a:pPr marL="228600" indent="-228600">
              <a:buAutoNum type="arabicParenR"/>
            </a:pPr>
            <a:r>
              <a:rPr lang="en-US" dirty="0" err="1"/>
              <a:t>Emphasematous</a:t>
            </a:r>
            <a:r>
              <a:rPr lang="en-US" dirty="0"/>
              <a:t> Cholecystitis</a:t>
            </a:r>
          </a:p>
          <a:p>
            <a:pPr marL="228600" indent="-228600">
              <a:buAutoNum type="arabicParenR"/>
            </a:pPr>
            <a:r>
              <a:rPr lang="en-US" dirty="0" err="1"/>
              <a:t>Mirizzi</a:t>
            </a:r>
            <a:r>
              <a:rPr lang="en-US" dirty="0"/>
              <a:t> Syndrome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8A2B8-E284-2A43-9DC6-8764A7499F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01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**recent MI, high BMI, extreme age, sepsis, delayed treatment (&gt;72 </a:t>
            </a:r>
            <a:r>
              <a:rPr lang="en-US" dirty="0" err="1"/>
              <a:t>hrs</a:t>
            </a:r>
            <a:r>
              <a:rPr lang="en-US" dirty="0"/>
              <a:t> from symptoms), contraindications to urgent surgery</a:t>
            </a:r>
          </a:p>
          <a:p>
            <a:r>
              <a:rPr lang="en-US" dirty="0"/>
              <a:t>2) More likely to be completed </a:t>
            </a:r>
            <a:r>
              <a:rPr lang="en-US" dirty="0" err="1"/>
              <a:t>laprascopically</a:t>
            </a:r>
            <a:r>
              <a:rPr lang="en-US" dirty="0"/>
              <a:t> without open conversion or need for urgent surgery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8A2B8-E284-2A43-9DC6-8764A7499F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65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 by group of IR physicians with interest in PC vs 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8A2B8-E284-2A43-9DC6-8764A7499F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17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8A2B8-E284-2A43-9DC6-8764A7499F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6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*acalculous cholecystitis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8A2B8-E284-2A43-9DC6-8764A7499F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14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8A2B8-E284-2A43-9DC6-8764A7499F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2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FD94DE7-41C4-4DB2-90AD-6A84F25E219E}" type="datetimeFigureOut">
              <a:rPr lang="en-US"/>
              <a:pPr>
                <a:defRPr/>
              </a:pPr>
              <a:t>12/14/20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597D9AE-1B5B-1C44-B482-A07141907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9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FD94DE7-41C4-4DB2-90AD-6A84F25E219E}" type="datetimeFigureOut">
              <a:rPr lang="en-US"/>
              <a:pPr>
                <a:defRPr/>
              </a:pPr>
              <a:t>12/14/20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7EC423A9-BC8E-8F44-8988-C5D45E4F5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3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FD94DE7-41C4-4DB2-90AD-6A84F25E219E}" type="datetimeFigureOut">
              <a:rPr lang="en-US"/>
              <a:pPr>
                <a:defRPr/>
              </a:pPr>
              <a:t>12/14/20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6AFBE76-F24D-5D48-9F24-0C02D3F9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1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FD94DE7-41C4-4DB2-90AD-6A84F25E219E}" type="datetimeFigureOut">
              <a:rPr lang="en-US"/>
              <a:pPr>
                <a:defRPr/>
              </a:pPr>
              <a:t>12/14/20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42637C4-6953-B245-95FD-5C4DD72DE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5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FD94DE7-41C4-4DB2-90AD-6A84F25E219E}" type="datetimeFigureOut">
              <a:rPr lang="en-US"/>
              <a:pPr>
                <a:defRPr/>
              </a:pPr>
              <a:t>12/14/20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7A4490E-0239-5049-89B8-012CA269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6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FD94DE7-41C4-4DB2-90AD-6A84F25E219E}" type="datetimeFigureOut">
              <a:rPr lang="en-US"/>
              <a:pPr>
                <a:defRPr/>
              </a:pPr>
              <a:t>12/14/20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363E52B-07A7-8144-911F-EA3201C16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1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FD94DE7-41C4-4DB2-90AD-6A84F25E219E}" type="datetimeFigureOut">
              <a:rPr lang="en-US"/>
              <a:pPr>
                <a:defRPr/>
              </a:pPr>
              <a:t>12/14/20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40A4D8B-8224-6645-92D8-D1F48E9B7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7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FD94DE7-41C4-4DB2-90AD-6A84F25E219E}" type="datetimeFigureOut">
              <a:rPr lang="en-US"/>
              <a:pPr>
                <a:defRPr/>
              </a:pPr>
              <a:t>12/14/20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B776697-64D7-3344-BAAC-783DE6D52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7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FD94DE7-41C4-4DB2-90AD-6A84F25E219E}" type="datetimeFigureOut">
              <a:rPr lang="en-US"/>
              <a:pPr>
                <a:defRPr/>
              </a:pPr>
              <a:t>12/14/20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9672C1DE-B18A-A048-9AEA-F7434F0E3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3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FD94DE7-41C4-4DB2-90AD-6A84F25E219E}" type="datetimeFigureOut">
              <a:rPr lang="en-US"/>
              <a:pPr>
                <a:defRPr/>
              </a:pPr>
              <a:t>12/14/20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ED52045-B9C7-0E48-992B-A24748F8A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6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FD94DE7-41C4-4DB2-90AD-6A84F25E219E}" type="datetimeFigureOut">
              <a:rPr lang="en-US"/>
              <a:pPr>
                <a:defRPr/>
              </a:pPr>
              <a:t>12/14/20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1FFDC8E-0E86-9E48-BC10-0236645F4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3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0FD94DE7-41C4-4DB2-90AD-6A84F25E219E}" type="datetimeFigureOut">
              <a:rPr lang="en-US"/>
              <a:pPr>
                <a:defRPr/>
              </a:pPr>
              <a:t>12/14/20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A55F7F4-74D5-3544-A0E2-07BABD12E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43672"/>
            <a:ext cx="10363200" cy="14700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of a Complicated Gallbladder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928770"/>
            <a:ext cx="8534400" cy="1752600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Austen L. Thompson, PhD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Surgery Conference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12/15/2020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527" y="5681370"/>
            <a:ext cx="4261473" cy="1176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-10659"/>
            <a:ext cx="1397952" cy="23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14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4F03-7CF8-994A-A032-3E64E3564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Burden and Readmission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75158-F2A5-6840-9D17-FAEF876FD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76" y="1582877"/>
            <a:ext cx="10972800" cy="4525963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PC was associated with increased recurrence of symptoms in all studies analyzed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Index cost for PC is cheaper compared to LC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Higher cost at 30 and 60 days compared to LC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30-days (LC: $13,947, PC: $14,592, p = 0.029) and 60-days (LC: $14,280, PC: $16,518, p &lt; 0.0001).</a:t>
            </a:r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Readmission higher in PC compared to LC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20.7% (2.3% 2+ re-admissions)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Risk factors for readmission: Depression, DM, CHF, Alcohol Use and Metastatic Cancer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46B47C-EE88-3342-9858-E9CE444DC746}"/>
              </a:ext>
            </a:extLst>
          </p:cNvPr>
          <p:cNvSpPr txBox="1"/>
          <p:nvPr/>
        </p:nvSpPr>
        <p:spPr>
          <a:xfrm>
            <a:off x="7897906" y="5967808"/>
            <a:ext cx="66697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Fleming, MM. Am J Surg 2019 Jan;217(1):83-89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10.1016/j.amjsurg.2018.10.047. 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2018 Nov 2.</a:t>
            </a:r>
          </a:p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Fleming, MM. J Surg Res. 2019 Jan;233:1-7. 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10.1016/j.jss.2018.07.006. 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2018 Jul 26.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0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0738-822D-E74C-B43D-0E4B1C573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Alternative Management of Complicated Cholecystitis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55EF2-E527-AB49-A869-67B7694A6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Observation and Antibiotics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Resolution 87% with acute calculus cholecystitis and 96 percent with GS disease. Mortality was 0.5%; recurrence 21%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Open Cholecystectomy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Risk factors increased age, biliary dilation, GB wall thickness,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choledocolithiasis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Subtotal Cholecystectomy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Protection of CBD and artery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“Bailout technique”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fenestrating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vs reconstitution</a:t>
            </a:r>
          </a:p>
          <a:p>
            <a:pPr lvl="2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Fenestrating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increased risk of bile leak ; reconstitution higher risk of stone reformation</a:t>
            </a:r>
          </a:p>
          <a:p>
            <a:pPr lvl="1"/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EA5BF-D98F-CF4F-AB28-5483E1100E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-10659"/>
            <a:ext cx="1397952" cy="239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2D9048-8346-FA47-9625-CFF6601BF7D3}"/>
              </a:ext>
            </a:extLst>
          </p:cNvPr>
          <p:cNvSpPr txBox="1"/>
          <p:nvPr/>
        </p:nvSpPr>
        <p:spPr>
          <a:xfrm>
            <a:off x="8211399" y="5903893"/>
            <a:ext cx="4074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Loozen CS, et. al. Surg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Endosc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2017;31(2):504.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2016 Jun 17.</a:t>
            </a:r>
          </a:p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van Dijk AH, et. al. J Am Coll Surg. 2017; 225(3):371.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2017 Jun 10. </a:t>
            </a:r>
          </a:p>
        </p:txBody>
      </p:sp>
    </p:spTree>
    <p:extLst>
      <p:ext uri="{BB962C8B-B14F-4D97-AF65-F5344CB8AC3E}">
        <p14:creationId xmlns:p14="http://schemas.microsoft.com/office/powerpoint/2010/main" val="2607775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50A3E-2B0D-7242-B012-50755825C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07146-4522-6748-A4C8-29B60D14A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024" y="1569430"/>
            <a:ext cx="10972800" cy="4525963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PC is a safe and effective treatment for acute cholecystitis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Overall, LC decreases recurrence of symptoms; LC ethical treatment for otherwise healthy patients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PC may have role in definitive treatment for some patients*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PC no difference in terms of long term morality or complications compared to LC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PC higher rates of readmission and increased cost compared to LC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Confounding factors in that sicker patients referred for PC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2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9D024-6110-8E44-8B51-44B9BBAE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9827"/>
            <a:ext cx="109728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45A6E-F8EE-C84B-9452-D83F112D6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08532"/>
            <a:ext cx="10972800" cy="4969714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Diehl AK,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Sugarek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NJ, Todd KH. “Clinical evaluation for gallstone disease: usefulness of symptoms and signs in diagnosis.” Am J Med. 1990;89(1):29. </a:t>
            </a:r>
          </a:p>
          <a:p>
            <a:pPr marL="457200" indent="-457200">
              <a:buFont typeface="Arial" charset="0"/>
              <a:buAutoNum type="arabicParenR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Thistle JL, Cleary PA,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Lachin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JM,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Tyor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MP, Hersh T. “The natural history of cholelithiasis: the National Cooperative Gallstone Study.” Ann Intern Med. 1984;101(2):171. </a:t>
            </a:r>
          </a:p>
          <a:p>
            <a:pPr marL="457200" indent="-457200">
              <a:buFont typeface="Arial" charset="0"/>
              <a:buAutoNum type="arabicParenR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Paajanen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KäkeläP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Suuronen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Paajanen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J, Juvonen P,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Pihlajamäki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J. ”Impact of obesity and associated diseases on outcome after laparoscopic cholecystectomy.” Surg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Laparosc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Endosc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Percutan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Tech. 2012;22(6):509. </a:t>
            </a:r>
          </a:p>
          <a:p>
            <a:pPr marL="457200" indent="-457200">
              <a:buFont typeface="Arial" charset="0"/>
              <a:buAutoNum type="arabicParenR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Gendi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A, El-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Shafei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Emara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D. “Emergency Versus Delayed Cholecystectomy After Percutaneous Transhepatic Gallbladder Drainage in Grade II Acute Cholecystitis Patients.” J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Gastrointest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Surg. 2017;21(2):284.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2016 Oct 24. </a:t>
            </a:r>
          </a:p>
          <a:p>
            <a:pPr marL="457200" indent="-457200">
              <a:buFont typeface="Arial" charset="0"/>
              <a:buAutoNum type="arabicParenR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Alvino DML, Fong ZV, McCarthy CJ,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Velmahos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G,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Lillemoe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KD, Mueller PR,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Fagenholz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PJ. “Long-Term Outcomes Following Percutaneous Cholecystostomy Tube Placement for Treatment of Acute Calculous Cholecystitis.”  J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Gastrointest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Surg. 2017;21(5):761.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2017 Feb 21. </a:t>
            </a:r>
          </a:p>
          <a:p>
            <a:pPr marL="457200" indent="-457200">
              <a:buFont typeface="Arial" charset="0"/>
              <a:buAutoNum type="arabicParenR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JPY Ha , KK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Tsui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 CN Tang, WT Siu, KH Fung, MKW Li. “Cholecystectomy or not after percutaneous cholecystostomy for acute calculous cholecystitis in high-risk patients”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Hepatogastroenterology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 Sep-Oct 2008;55(86-87):1497-502.</a:t>
            </a:r>
          </a:p>
          <a:p>
            <a:pPr marL="457200" indent="-457200">
              <a:buFont typeface="Arial" charset="0"/>
              <a:buAutoNum type="arabicParenR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Nasser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Sakran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 Doron Kopelman, Ron Dar, 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Nael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Abaya, Shams-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Eldin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Mokary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Chovav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Handler, Dan D Hershko “Outcome of Delayed Cholecystectomy after Percutaneous Cholecystostomy for Acute Cholecystitis.”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Med Assoc J. 2018 Oct;20(10):627-631.</a:t>
            </a:r>
          </a:p>
          <a:p>
            <a:pPr marL="457200" indent="-457200">
              <a:buFont typeface="Arial" charset="0"/>
              <a:buAutoNum type="arabicParenR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Matthew M Fleming, Michael P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DeWane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Jiajun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Luo, Fangfang Liu, 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Yawei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Zhang, Kevin Y Pei “A propensity score matched comparison of readmissions and cost of laparoscopic cholecystectomy vs percutaneous cholecystostomy for acute cholecystitis” Am J Surg 2019 Jan;217(1):83-89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10.1016/j.amjsurg.2018.10.047. 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2018 Nov 2</a:t>
            </a:r>
          </a:p>
          <a:p>
            <a:pPr marL="457200" indent="-457200">
              <a:buFont typeface="Arial" charset="0"/>
              <a:buAutoNum type="arabicParenR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Fleming, MM. “Predictors of 30 Day Readmission Following Percutaneous Cholecystostomy” J Surg Res. 2019 Jan;233:1-7.doi: 10.1016/j.jss.2018.07.006. 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2018 Jul 26.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AutoNum type="arabicParenR"/>
            </a:pPr>
            <a:r>
              <a:rPr lang="en-US" sz="1600" dirty="0"/>
              <a:t>Kim, D. et. al. “Expanding role of percutaneous cholecystostomy and interventional radiology for the management of acute cholecystitis: An analysis of 144 patients”. Diagn and </a:t>
            </a:r>
            <a:r>
              <a:rPr lang="en-US" sz="1600" dirty="0" err="1"/>
              <a:t>Interv</a:t>
            </a:r>
            <a:r>
              <a:rPr lang="en-US" sz="1600" dirty="0"/>
              <a:t> </a:t>
            </a:r>
            <a:r>
              <a:rPr lang="en-US" sz="1600" dirty="0" err="1"/>
              <a:t>Imag</a:t>
            </a:r>
            <a:r>
              <a:rPr lang="en-US" sz="1600" dirty="0"/>
              <a:t> 99(1):15-21 Jan 2018</a:t>
            </a:r>
          </a:p>
          <a:p>
            <a:pPr marL="457200" indent="-457200">
              <a:buFont typeface="Arial" charset="0"/>
              <a:buAutoNum type="arabicParenR"/>
            </a:pPr>
            <a:r>
              <a:rPr lang="en-US" sz="1600" dirty="0" err="1"/>
              <a:t>Loozen</a:t>
            </a:r>
            <a:r>
              <a:rPr lang="en-US" sz="1600" dirty="0"/>
              <a:t> CS, </a:t>
            </a:r>
            <a:r>
              <a:rPr lang="en-US" sz="1600" dirty="0" err="1"/>
              <a:t>Oor</a:t>
            </a:r>
            <a:r>
              <a:rPr lang="en-US" sz="1600" dirty="0"/>
              <a:t> JE, van </a:t>
            </a:r>
            <a:r>
              <a:rPr lang="en-US" sz="1600" dirty="0" err="1"/>
              <a:t>Ramshorst</a:t>
            </a:r>
            <a:r>
              <a:rPr lang="en-US" sz="1600" dirty="0"/>
              <a:t> B, van </a:t>
            </a:r>
            <a:r>
              <a:rPr lang="en-US" sz="1600" dirty="0" err="1"/>
              <a:t>Santvoort</a:t>
            </a:r>
            <a:r>
              <a:rPr lang="en-US" sz="1600" dirty="0"/>
              <a:t> HC, </a:t>
            </a:r>
            <a:r>
              <a:rPr lang="en-US" sz="1600" dirty="0" err="1"/>
              <a:t>Boerma</a:t>
            </a:r>
            <a:r>
              <a:rPr lang="en-US" sz="1600" dirty="0"/>
              <a:t> </a:t>
            </a:r>
            <a:r>
              <a:rPr lang="en-US" sz="1600" dirty="0" err="1"/>
              <a:t>D“Conservative</a:t>
            </a:r>
            <a:r>
              <a:rPr lang="en-US" sz="1600" dirty="0"/>
              <a:t> treatment of acute cholecystitis: a systematic review and pooled analysis.” Surg </a:t>
            </a:r>
            <a:r>
              <a:rPr lang="en-US" sz="1600" dirty="0" err="1"/>
              <a:t>Endosc</a:t>
            </a:r>
            <a:r>
              <a:rPr lang="en-US" sz="1600" dirty="0"/>
              <a:t>. 2017;31(2):504. </a:t>
            </a:r>
            <a:r>
              <a:rPr lang="en-US" sz="1600" dirty="0" err="1"/>
              <a:t>Epub</a:t>
            </a:r>
            <a:r>
              <a:rPr lang="en-US" sz="1600" dirty="0"/>
              <a:t> 2016 Jun 17.</a:t>
            </a:r>
          </a:p>
          <a:p>
            <a:pPr marL="457200" indent="-457200">
              <a:buFont typeface="Arial" charset="0"/>
              <a:buAutoNum type="arabicParenR"/>
            </a:pPr>
            <a:r>
              <a:rPr lang="en-US" sz="1600" dirty="0"/>
              <a:t>van Dijk AH, </a:t>
            </a:r>
            <a:r>
              <a:rPr lang="en-US" sz="1600" dirty="0" err="1"/>
              <a:t>Donkervoort</a:t>
            </a:r>
            <a:r>
              <a:rPr lang="en-US" sz="1600" dirty="0"/>
              <a:t> SC, </a:t>
            </a:r>
            <a:r>
              <a:rPr lang="en-US" sz="1600" dirty="0" err="1"/>
              <a:t>Lameris</a:t>
            </a:r>
            <a:r>
              <a:rPr lang="en-US" sz="1600" dirty="0"/>
              <a:t> W, de Vries E, </a:t>
            </a:r>
            <a:r>
              <a:rPr lang="en-US" sz="1600" dirty="0" err="1"/>
              <a:t>Eijsbouts</a:t>
            </a:r>
            <a:r>
              <a:rPr lang="en-US" sz="1600" dirty="0"/>
              <a:t> QAJ, </a:t>
            </a:r>
            <a:r>
              <a:rPr lang="en-US" sz="1600" dirty="0" err="1"/>
              <a:t>Vrouenraets</a:t>
            </a:r>
            <a:r>
              <a:rPr lang="en-US" sz="1600" dirty="0"/>
              <a:t> BC, Busch OR, </a:t>
            </a:r>
            <a:r>
              <a:rPr lang="en-US" sz="1600" dirty="0" err="1"/>
              <a:t>Boermeester</a:t>
            </a:r>
            <a:r>
              <a:rPr lang="en-US" sz="1600" dirty="0"/>
              <a:t> MA, de </a:t>
            </a:r>
            <a:r>
              <a:rPr lang="en-US" sz="1600" dirty="0" err="1"/>
              <a:t>Reuver</a:t>
            </a:r>
            <a:r>
              <a:rPr lang="en-US" sz="1600" dirty="0"/>
              <a:t> PR “Short- and Long-Term Outcomes after a Reconstituting and </a:t>
            </a:r>
            <a:r>
              <a:rPr lang="en-US" sz="1600" dirty="0" err="1"/>
              <a:t>Fenestrating</a:t>
            </a:r>
            <a:r>
              <a:rPr lang="en-US" sz="1600" dirty="0"/>
              <a:t> Subtotal Cholecystectomy.” J Am Coll Surg. 2017;225(3):371. </a:t>
            </a:r>
            <a:r>
              <a:rPr lang="en-US" sz="1600" dirty="0" err="1"/>
              <a:t>Epub</a:t>
            </a:r>
            <a:r>
              <a:rPr lang="en-US" sz="1600" dirty="0"/>
              <a:t> 2017 Jun 10.  </a:t>
            </a:r>
            <a:br>
              <a:rPr lang="en-US" sz="1600" dirty="0"/>
            </a:br>
            <a:endParaRPr lang="en-US" sz="1600" dirty="0"/>
          </a:p>
          <a:p>
            <a:pPr marL="457200" indent="-457200">
              <a:buFont typeface="Arial" charset="0"/>
              <a:buAutoNum type="arabicParenR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AutoNum type="arabicParenR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AutoNum type="arabicParenR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AAF82C-556D-7840-994C-223F23EC51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-10659"/>
            <a:ext cx="1397952" cy="23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17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108F2-B4B8-6249-916B-59D3942F4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66B6D-8F67-9E4D-B322-8A46AF611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 etiology of complicated cholecystitis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 use of percutaneous cholecystostomy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Evaluate data surrounding cholecystostomy vs laparoscopic cholecystectomy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6AD8F1-B447-C045-8772-79F88EE5DD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-10659"/>
            <a:ext cx="1397952" cy="23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4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903E0-9FF2-6D46-93AC-565E3741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Gallstone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7B305-60C3-6E45-9F8D-3F3AC3318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12" y="1264025"/>
            <a:ext cx="8144435" cy="4525963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Affects ~6% men and ~9% women; ranging in clinical phenotype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Symptomatic Gallstones – most common indication for intervention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RUQ intense, dull pain**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+/- N/V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Non-specific and LR weak discriminators of disease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Uncomplicated patients w/o fever, vital sign changes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70% w/ symptoms have recurrences within 2 years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Atypical Symptoms (rare with low predictive values)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Early satiety, retrosternal pain, distention, chest pain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Warrant alternative w/u even with radiographic evidence</a:t>
            </a: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3DF45D-C170-0945-8ABA-54E78B9A6970}"/>
              </a:ext>
            </a:extLst>
          </p:cNvPr>
          <p:cNvSpPr txBox="1"/>
          <p:nvPr/>
        </p:nvSpPr>
        <p:spPr>
          <a:xfrm>
            <a:off x="8068235" y="5903893"/>
            <a:ext cx="4123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Diehl AK,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Sugarek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NJ, Todd KH Am J Med. 1990;89(1):29.</a:t>
            </a:r>
          </a:p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Thistle JL, Cleary PA,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Lachin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JM,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Tyor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MP, Hersh T Ann Intern Med. 1984;101(2):171. 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F10E54-4D86-464D-ABBA-308E6E4A6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905" y="1484873"/>
            <a:ext cx="3702424" cy="3702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713D9D-4D96-2347-8705-D11CCDEC8D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-10659"/>
            <a:ext cx="1397952" cy="23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3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AF53C-56CB-8B45-B6B4-9942C73F4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of Gallstone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1B305-ABD4-4048-9BB2-E60F1D3F8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376647" cy="498316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Laparoscopic Cholecystectomy one of the most commonly performed procedures in the US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Difficulty increases with: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Difficulty in exposure (e.g. prior surgery, obesity)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Alteration in biliary anatomy (e.g. inflammation)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Mirizzi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Syndrome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Cirrhosis</a:t>
            </a: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323651-8C43-4045-899C-F59BDF0ECA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-10659"/>
            <a:ext cx="1397952" cy="239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3F04C8-002F-6B4E-9D4A-655E56AC885D}"/>
              </a:ext>
            </a:extLst>
          </p:cNvPr>
          <p:cNvSpPr txBox="1"/>
          <p:nvPr/>
        </p:nvSpPr>
        <p:spPr>
          <a:xfrm>
            <a:off x="8291512" y="6260196"/>
            <a:ext cx="390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Paajanen H, et. al. Surg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Laparosc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Endosc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Percutan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Tech. 2012;22(6):509. </a:t>
            </a:r>
          </a:p>
        </p:txBody>
      </p:sp>
    </p:spTree>
    <p:extLst>
      <p:ext uri="{BB962C8B-B14F-4D97-AF65-F5344CB8AC3E}">
        <p14:creationId xmlns:p14="http://schemas.microsoft.com/office/powerpoint/2010/main" val="146453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4E903A-3731-FA47-A2FA-45C584AFC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172" y="389966"/>
            <a:ext cx="3962400" cy="396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34EBB7-AB8F-6544-9D72-579706534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537882"/>
            <a:ext cx="3829212" cy="3028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A9D31C-598F-A443-83ED-109FA6642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9906" y="3231029"/>
            <a:ext cx="3626971" cy="3626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8E8F31-32F9-FA4C-8BBF-B2D7E1E347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-10659"/>
            <a:ext cx="1397952" cy="23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8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B0FCF-EC09-F248-B819-17A94D8B9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Percutaneous Cholecystostomy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F1138-5B45-5848-A65B-DD383D6E4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Indicated in high-risk** patients with acute calculous or acalculous cholecystitis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 Predictors: Age, Cardiac Disease, Severe Illness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Interval cholecystectomy can be performed 2-3 months later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PC tube to remain until surgery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91% patients achieve symptom resolution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28% require reintervention 2/2 tube dysfunction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Interval cholecystectomy decreases risk of biliary events (7% compared to 21%)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AD9A96-2F24-3942-B08C-EFE890C9D5AB}"/>
              </a:ext>
            </a:extLst>
          </p:cNvPr>
          <p:cNvSpPr txBox="1"/>
          <p:nvPr/>
        </p:nvSpPr>
        <p:spPr>
          <a:xfrm>
            <a:off x="8982635" y="5903893"/>
            <a:ext cx="3630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El-Gendi A., et. al. J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Gastrointest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Surg. 2017;21(2):284.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2016 Oct 24. </a:t>
            </a:r>
          </a:p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Alvino DML, et. al. J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Gastrointest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Surg. 2017;21(5):761.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2017 Feb 21</a:t>
            </a:r>
          </a:p>
        </p:txBody>
      </p:sp>
    </p:spTree>
    <p:extLst>
      <p:ext uri="{BB962C8B-B14F-4D97-AF65-F5344CB8AC3E}">
        <p14:creationId xmlns:p14="http://schemas.microsoft.com/office/powerpoint/2010/main" val="268321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287719-0AE5-B141-8DFC-C4FADA979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345" y="685801"/>
            <a:ext cx="58039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78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08624-3230-BC47-8835-A61A3D6F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Percutaneous Cholecystostomy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5C256-2988-FE48-8164-48094054F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Patients with contraindications to urgent surgery or multiple co-morbidities amenable to PC treatment of cholecystitis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PC proven to be effective and safe in management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Recurrence of AC at 1 and 3 years: 35% and 46% in pts without interval cholecystectomy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Stone size greatest predictor of recurrence (HR=6.3)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difference in overall mortality at 1 and 3 years when compared to delayed cholecystectomy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PC increases risk of conversion to open cholecystectomy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difference in operative times, hemorrhage, biliary injury or infection risk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US" baseline="30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99698E-19C3-914E-91D3-31FA41D8AAB1}"/>
              </a:ext>
            </a:extLst>
          </p:cNvPr>
          <p:cNvSpPr txBox="1"/>
          <p:nvPr/>
        </p:nvSpPr>
        <p:spPr>
          <a:xfrm>
            <a:off x="8243048" y="6133916"/>
            <a:ext cx="4760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JPY Ha et. al.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Hepatogastroenterology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 Sep-Oct 2008;55(86-87):1497-502.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Med Assoc J. 2018 Oct;20(10):627-631.</a:t>
            </a:r>
          </a:p>
        </p:txBody>
      </p:sp>
    </p:spTree>
    <p:extLst>
      <p:ext uri="{BB962C8B-B14F-4D97-AF65-F5344CB8AC3E}">
        <p14:creationId xmlns:p14="http://schemas.microsoft.com/office/powerpoint/2010/main" val="336962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3C30A-CE80-B74F-B0F8-ED86AB91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in Definitive Treatment?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36E02-E4A5-8E49-BBEF-FF20DEC2A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 treatment has selection bias for sicker patients, making direct comparison difficult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Unethical to burden healthier patients with prolonged </a:t>
            </a:r>
            <a:r>
              <a:rPr lang="en-US" dirty="0" err="1"/>
              <a:t>tx</a:t>
            </a:r>
            <a:r>
              <a:rPr lang="en-US" dirty="0"/>
              <a:t> by tube placement vs definitive surgery</a:t>
            </a:r>
          </a:p>
          <a:p>
            <a:r>
              <a:rPr lang="en-US" dirty="0"/>
              <a:t>Patients undergoing PC, 60.5% this was definitive treatment requiring no further intervention at 3.5 years</a:t>
            </a:r>
            <a:r>
              <a:rPr lang="en-US" baseline="30000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E4F929-5D6A-F844-A624-931FC5F99B03}"/>
              </a:ext>
            </a:extLst>
          </p:cNvPr>
          <p:cNvSpPr txBox="1"/>
          <p:nvPr/>
        </p:nvSpPr>
        <p:spPr>
          <a:xfrm>
            <a:off x="9112623" y="6308727"/>
            <a:ext cx="37606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Kim, D. et. al. Diagn and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Interv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Imag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99(1):15-21 Jan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29117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1560</Words>
  <Application>Microsoft Macintosh PowerPoint</Application>
  <PresentationFormat>Widescreen</PresentationFormat>
  <Paragraphs>123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2_Office Theme</vt:lpstr>
      <vt:lpstr>Management of a Complicated Gallbladder</vt:lpstr>
      <vt:lpstr>Objectives</vt:lpstr>
      <vt:lpstr>Gallstone Disease</vt:lpstr>
      <vt:lpstr>Management of Gallstone Disease</vt:lpstr>
      <vt:lpstr>PowerPoint Presentation</vt:lpstr>
      <vt:lpstr>Percutaneous Cholecystostomy </vt:lpstr>
      <vt:lpstr>PowerPoint Presentation</vt:lpstr>
      <vt:lpstr>Percutaneous Cholecystostomy</vt:lpstr>
      <vt:lpstr>Role in Definitive Treatment?</vt:lpstr>
      <vt:lpstr>Financial Burden and Readmission</vt:lpstr>
      <vt:lpstr>Alternative Management of Complicated Cholecystitis</vt:lpstr>
      <vt:lpstr>Conclusions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Limb Ischemia: Consequences of a Cold Leg</dc:title>
  <dc:creator>Microsoft Office User</dc:creator>
  <cp:lastModifiedBy>Microsoft Office User</cp:lastModifiedBy>
  <cp:revision>27</cp:revision>
  <dcterms:created xsi:type="dcterms:W3CDTF">2020-12-01T03:23:35Z</dcterms:created>
  <dcterms:modified xsi:type="dcterms:W3CDTF">2020-12-15T02:48:15Z</dcterms:modified>
</cp:coreProperties>
</file>