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86" r:id="rId8"/>
    <p:sldId id="287" r:id="rId9"/>
    <p:sldId id="288" r:id="rId10"/>
    <p:sldId id="289" r:id="rId11"/>
    <p:sldId id="261" r:id="rId12"/>
    <p:sldId id="291" r:id="rId13"/>
    <p:sldId id="292" r:id="rId14"/>
    <p:sldId id="293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3/22/2021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Glasgow Score &gt;13; No pelvic, abdominal, or </a:t>
            </a:r>
            <a:r>
              <a:rPr lang="en-US"/>
              <a:t>back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6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466" y="307284"/>
            <a:ext cx="7077456" cy="1243584"/>
          </a:xfrm>
        </p:spPr>
        <p:txBody>
          <a:bodyPr/>
          <a:lstStyle/>
          <a:p>
            <a:r>
              <a:rPr lang="en-US" dirty="0"/>
              <a:t>Pelvic Fractures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354" y="1550868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 Their Complications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4D49E-E187-4BEC-BBA3-0E76E6A8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61" y="2751504"/>
            <a:ext cx="6077729" cy="3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1D39D-094A-4551-B6FE-E75A49AE3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9" r="14536" b="-1"/>
          <a:stretch/>
        </p:blipFill>
        <p:spPr>
          <a:xfrm>
            <a:off x="443365" y="1517715"/>
            <a:ext cx="5184437" cy="4659248"/>
          </a:xfrm>
          <a:prstGeom prst="rect">
            <a:avLst/>
          </a:prstGeo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876097"/>
            <a:ext cx="5184437" cy="4300866"/>
          </a:xfrm>
        </p:spPr>
        <p:txBody>
          <a:bodyPr>
            <a:normAutofit/>
          </a:bodyPr>
          <a:lstStyle/>
          <a:p>
            <a:r>
              <a:rPr lang="en-US" dirty="0"/>
              <a:t>Stabilize ABCs</a:t>
            </a:r>
          </a:p>
          <a:p>
            <a:r>
              <a:rPr lang="en-US" dirty="0"/>
              <a:t>Transfusion </a:t>
            </a:r>
          </a:p>
          <a:p>
            <a:r>
              <a:rPr lang="en-US" dirty="0"/>
              <a:t>Celiotomy &amp; Pelvic Stabilization in Hemodynamically Unstable w/ (+) FAST or DPA</a:t>
            </a:r>
          </a:p>
          <a:p>
            <a:r>
              <a:rPr lang="en-US" dirty="0"/>
              <a:t>Trauma/Orthopedic Surgery</a:t>
            </a:r>
          </a:p>
          <a:p>
            <a:r>
              <a:rPr lang="en-US" dirty="0"/>
              <a:t>Cefuroxime/</a:t>
            </a:r>
            <a:r>
              <a:rPr lang="en-US" dirty="0" err="1"/>
              <a:t>Vanco</a:t>
            </a:r>
            <a:r>
              <a:rPr lang="en-US" dirty="0"/>
              <a:t> Prophylaxis within 6hrs of Open Fractures (72hrs)</a:t>
            </a:r>
          </a:p>
          <a:p>
            <a:r>
              <a:rPr lang="en-US" dirty="0"/>
              <a:t>Special Considerations for Pregnant (35% Fetal Mortality)</a:t>
            </a:r>
          </a:p>
          <a:p>
            <a:r>
              <a:rPr lang="en-US" dirty="0"/>
              <a:t>Specialty Consult for GU Injuries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2128345"/>
            <a:ext cx="5184437" cy="4048618"/>
          </a:xfrm>
        </p:spPr>
        <p:txBody>
          <a:bodyPr>
            <a:normAutofit/>
          </a:bodyPr>
          <a:lstStyle/>
          <a:p>
            <a:r>
              <a:rPr lang="en-US" sz="2400" dirty="0"/>
              <a:t>10-16% Mortality</a:t>
            </a:r>
          </a:p>
          <a:p>
            <a:r>
              <a:rPr lang="en-US" sz="2400" dirty="0"/>
              <a:t>&lt;50% of Operative Pts Return to Preinjury Level of Function</a:t>
            </a:r>
          </a:p>
          <a:p>
            <a:pPr lvl="1"/>
            <a:r>
              <a:rPr lang="en-US" sz="2400" dirty="0"/>
              <a:t>Osteoarthritis</a:t>
            </a:r>
          </a:p>
          <a:p>
            <a:pPr lvl="1"/>
            <a:r>
              <a:rPr lang="en-US" sz="2400" dirty="0"/>
              <a:t>Neurologic deficits </a:t>
            </a:r>
          </a:p>
          <a:p>
            <a:pPr lvl="1"/>
            <a:r>
              <a:rPr lang="en-US" sz="2400" dirty="0"/>
              <a:t>GU dysfunction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A101D-881D-43BA-B087-7DAB929C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47" b="1"/>
          <a:stretch/>
        </p:blipFill>
        <p:spPr>
          <a:xfrm>
            <a:off x="6474163" y="1517715"/>
            <a:ext cx="5184437" cy="465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76" y="452935"/>
            <a:ext cx="7290092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Epidemiology &amp; Etiology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101F7-A530-47D7-9575-E4379D8A9BB0}"/>
              </a:ext>
            </a:extLst>
          </p:cNvPr>
          <p:cNvSpPr txBox="1"/>
          <p:nvPr/>
        </p:nvSpPr>
        <p:spPr>
          <a:xfrm>
            <a:off x="493596" y="2408621"/>
            <a:ext cx="8469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Peak incidence: 15-28 years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Most common from MVCs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20% multiple trauma patients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60% pelvic fractures have other trauma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Falls in elderly and osteoporotic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05E10-2A67-4919-9CBD-27E88AF5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15" y="1608083"/>
            <a:ext cx="3241114" cy="2168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66272-A09D-4B2F-8A5A-F21C530C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715" y="4432820"/>
            <a:ext cx="3246689" cy="21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DF2D-50E2-4646-8984-79B24E40DCF6}"/>
              </a:ext>
            </a:extLst>
          </p:cNvPr>
          <p:cNvSpPr txBox="1"/>
          <p:nvPr/>
        </p:nvSpPr>
        <p:spPr>
          <a:xfrm>
            <a:off x="444500" y="1790646"/>
            <a:ext cx="6228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Type A: stable or minimally displaced</a:t>
            </a:r>
          </a:p>
          <a:p>
            <a:r>
              <a:rPr lang="en-US" dirty="0">
                <a:solidFill>
                  <a:schemeClr val="bg1"/>
                </a:solidFill>
              </a:rPr>
              <a:t>	A1: pelvic edge</a:t>
            </a:r>
          </a:p>
          <a:p>
            <a:r>
              <a:rPr lang="en-US" dirty="0">
                <a:solidFill>
                  <a:schemeClr val="bg1"/>
                </a:solidFill>
              </a:rPr>
              <a:t>	A2: anterior pelvic ring</a:t>
            </a:r>
          </a:p>
          <a:p>
            <a:r>
              <a:rPr lang="en-US" dirty="0">
                <a:solidFill>
                  <a:schemeClr val="bg1"/>
                </a:solidFill>
              </a:rPr>
              <a:t>	A3: transverse sacral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Type B: pelvic ring fractures; vertically stable, rotationally unstable</a:t>
            </a:r>
          </a:p>
          <a:p>
            <a:r>
              <a:rPr lang="en-US" dirty="0">
                <a:solidFill>
                  <a:schemeClr val="bg1"/>
                </a:solidFill>
              </a:rPr>
              <a:t>	B1: </a:t>
            </a:r>
            <a:r>
              <a:rPr lang="en-US" dirty="0" err="1">
                <a:solidFill>
                  <a:schemeClr val="bg1"/>
                </a:solidFill>
              </a:rPr>
              <a:t>symphysic</a:t>
            </a:r>
            <a:r>
              <a:rPr lang="en-US" dirty="0">
                <a:solidFill>
                  <a:schemeClr val="bg1"/>
                </a:solidFill>
              </a:rPr>
              <a:t> diastasis</a:t>
            </a:r>
          </a:p>
          <a:p>
            <a:r>
              <a:rPr lang="en-US" dirty="0">
                <a:solidFill>
                  <a:schemeClr val="bg1"/>
                </a:solidFill>
              </a:rPr>
              <a:t>	B2: lateral compression</a:t>
            </a:r>
          </a:p>
          <a:p>
            <a:r>
              <a:rPr lang="en-US" dirty="0">
                <a:solidFill>
                  <a:schemeClr val="bg1"/>
                </a:solidFill>
              </a:rPr>
              <a:t>	B3: bilateral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Type C: pelvic ring fracture; rotational and vertical instability</a:t>
            </a:r>
          </a:p>
          <a:p>
            <a:r>
              <a:rPr lang="en-US" dirty="0">
                <a:solidFill>
                  <a:schemeClr val="bg1"/>
                </a:solidFill>
              </a:rPr>
              <a:t>	C1: unilateral iliac/sacral fracture or SI dislocation</a:t>
            </a:r>
          </a:p>
          <a:p>
            <a:r>
              <a:rPr lang="en-US" dirty="0">
                <a:solidFill>
                  <a:schemeClr val="bg1"/>
                </a:solidFill>
              </a:rPr>
              <a:t>	C2: bilateral (Type B + Type C)</a:t>
            </a:r>
          </a:p>
          <a:p>
            <a:r>
              <a:rPr lang="en-US" dirty="0">
                <a:solidFill>
                  <a:schemeClr val="bg1"/>
                </a:solidFill>
              </a:rPr>
              <a:t>	C3: bilateral Type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22B76-15D6-4888-B2D5-F722BD14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11" y="3090184"/>
            <a:ext cx="4647089" cy="21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kern="1200" spc="-70" baseline="0" dirty="0">
                <a:latin typeface="+mj-lt"/>
                <a:ea typeface="+mj-ea"/>
                <a:cs typeface="+mj-cs"/>
              </a:rPr>
              <a:t>Classification cont.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2F889-7973-44AA-97BD-B4124438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2" r="20759" b="1"/>
          <a:stretch/>
        </p:blipFill>
        <p:spPr>
          <a:xfrm>
            <a:off x="443365" y="1517715"/>
            <a:ext cx="5184437" cy="465924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3DF2D-50E2-4646-8984-79B24E40DCF6}"/>
              </a:ext>
            </a:extLst>
          </p:cNvPr>
          <p:cNvSpPr txBox="1"/>
          <p:nvPr/>
        </p:nvSpPr>
        <p:spPr>
          <a:xfrm>
            <a:off x="6474163" y="2159875"/>
            <a:ext cx="5184437" cy="401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bg1"/>
                </a:solidFill>
              </a:rPr>
              <a:t>Closed: confined to inside the body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bg1"/>
                </a:solidFill>
              </a:rPr>
              <a:t>Open: exposed to outer environment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bg1"/>
                </a:solidFill>
              </a:rPr>
              <a:t>	Urethra or Rectum</a:t>
            </a:r>
          </a:p>
        </p:txBody>
      </p:sp>
    </p:spTree>
    <p:extLst>
      <p:ext uri="{BB962C8B-B14F-4D97-AF65-F5344CB8AC3E}">
        <p14:creationId xmlns:p14="http://schemas.microsoft.com/office/powerpoint/2010/main" val="2502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kern="1200" spc="-70" baseline="0" dirty="0">
                <a:latin typeface="+mj-lt"/>
                <a:ea typeface="+mj-ea"/>
                <a:cs typeface="+mj-cs"/>
              </a:rPr>
              <a:t>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DF2D-50E2-4646-8984-79B24E40DCF6}"/>
              </a:ext>
            </a:extLst>
          </p:cNvPr>
          <p:cNvSpPr txBox="1"/>
          <p:nvPr/>
        </p:nvSpPr>
        <p:spPr>
          <a:xfrm>
            <a:off x="443365" y="2117033"/>
            <a:ext cx="5184437" cy="405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PAIN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Decreased ROM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Pelvic instability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Inguinal, flank, and/or perineal hematomas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80E1A-8FCD-4830-B28F-2CFF9D0E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63" y="2117033"/>
            <a:ext cx="5184437" cy="3460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kern="1200" spc="-70" baseline="0" dirty="0">
                <a:latin typeface="+mj-lt"/>
                <a:ea typeface="+mj-ea"/>
                <a:cs typeface="+mj-cs"/>
              </a:rPr>
              <a:t>Complications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DF2D-50E2-4646-8984-79B24E40DCF6}"/>
              </a:ext>
            </a:extLst>
          </p:cNvPr>
          <p:cNvSpPr txBox="1"/>
          <p:nvPr/>
        </p:nvSpPr>
        <p:spPr>
          <a:xfrm>
            <a:off x="443365" y="2117033"/>
            <a:ext cx="6178152" cy="405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</a:rPr>
              <a:t>Intra/Retroperitoneal bleeding </a:t>
            </a: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 hemorrhagic shock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Abdominal Compartment Syndrome: prevents venous return to heart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	Decrease CO, Pulm vol, RBF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VTE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Infection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Nerve injury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	Incontinence and Sexual dysfunction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A1D1F-91FF-4EC8-8EC6-50F8DEF2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0" y="3429000"/>
            <a:ext cx="5259496" cy="24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kern="1200" spc="-70" baseline="0" dirty="0">
                <a:latin typeface="+mj-lt"/>
                <a:ea typeface="+mj-ea"/>
                <a:cs typeface="+mj-cs"/>
              </a:rPr>
              <a:t>Open Fracture Complications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DF2D-50E2-4646-8984-79B24E40DCF6}"/>
              </a:ext>
            </a:extLst>
          </p:cNvPr>
          <p:cNvSpPr txBox="1"/>
          <p:nvPr/>
        </p:nvSpPr>
        <p:spPr>
          <a:xfrm>
            <a:off x="6817889" y="2255145"/>
            <a:ext cx="5374111" cy="405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Urethral Injury (1%; males x10)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	Blood in urethral meatus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	High riding/non-palpable prostate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Bladder Injury (3%)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	Hematuria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solidFill>
                  <a:schemeClr val="bg1"/>
                </a:solidFill>
              </a:rPr>
              <a:t>Rectal, Vaginal, Perineal Laceration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E658E-062C-4A18-8BD8-4C94938A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70" y="2815632"/>
            <a:ext cx="47625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930166" y="2505075"/>
            <a:ext cx="4672121" cy="3684588"/>
          </a:xfrm>
        </p:spPr>
        <p:txBody>
          <a:bodyPr/>
          <a:lstStyle/>
          <a:p>
            <a:r>
              <a:rPr lang="en-US" dirty="0"/>
              <a:t>Mechanism of Injury</a:t>
            </a:r>
          </a:p>
          <a:p>
            <a:r>
              <a:rPr lang="en-US" dirty="0"/>
              <a:t>Bowel/Bladder Incontinence</a:t>
            </a:r>
          </a:p>
          <a:p>
            <a:r>
              <a:rPr lang="en-US" dirty="0"/>
              <a:t>Numbness/Weakness</a:t>
            </a:r>
          </a:p>
          <a:p>
            <a:r>
              <a:rPr lang="en-US" dirty="0"/>
              <a:t>Hematuria</a:t>
            </a:r>
          </a:p>
          <a:p>
            <a:r>
              <a:rPr lang="en-US" dirty="0"/>
              <a:t>Rectal/Vaginal Bleeding (LMP)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/>
              <a:t>External bleeding/ecchymosis </a:t>
            </a:r>
          </a:p>
          <a:p>
            <a:r>
              <a:rPr lang="en-US" dirty="0"/>
              <a:t>Blood at penile meatus, vaginal bleeding</a:t>
            </a:r>
          </a:p>
          <a:p>
            <a:r>
              <a:rPr lang="en-US" dirty="0"/>
              <a:t>Position of LEs &amp; Iliac Crests</a:t>
            </a:r>
          </a:p>
          <a:p>
            <a:r>
              <a:rPr lang="en-US" dirty="0"/>
              <a:t>Palpate Iliac Crests, Pubic Symphysis, Sacrum, SI, &amp; Greater Trochanters</a:t>
            </a:r>
          </a:p>
          <a:p>
            <a:r>
              <a:rPr lang="en-US" dirty="0"/>
              <a:t>ROM</a:t>
            </a:r>
          </a:p>
          <a:p>
            <a:r>
              <a:rPr lang="en-US" dirty="0"/>
              <a:t>Neurovascular exam</a:t>
            </a:r>
          </a:p>
          <a:p>
            <a:r>
              <a:rPr lang="en-US" dirty="0"/>
              <a:t>CAREFUL Rectal &amp; Vaginal exams</a:t>
            </a:r>
          </a:p>
          <a:p>
            <a:r>
              <a:rPr lang="en-US" dirty="0"/>
              <a:t>Pelvic Compression (specific)</a:t>
            </a:r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Evaluation Cont.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/>
          <a:p>
            <a:r>
              <a:rPr lang="en-US" dirty="0"/>
              <a:t>U/S (FAST): low sensitivity, high specificity</a:t>
            </a:r>
          </a:p>
          <a:p>
            <a:r>
              <a:rPr lang="en-US" dirty="0"/>
              <a:t>Diagnostic Peritoneal Aspirate: 10mL+ = (+) intraperitoneal bleeding</a:t>
            </a:r>
          </a:p>
          <a:p>
            <a:r>
              <a:rPr lang="en-US" dirty="0"/>
              <a:t>Radiograph: limited utility </a:t>
            </a:r>
          </a:p>
          <a:p>
            <a:r>
              <a:rPr lang="en-US" dirty="0"/>
              <a:t>CT: gold standard</a:t>
            </a:r>
          </a:p>
          <a:p>
            <a:r>
              <a:rPr lang="en-US" dirty="0"/>
              <a:t>Retrograde Cystourethrogram: suspected bladder/urethral injury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456E4-71E4-44DD-B68F-CB65F726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38"/>
          <a:stretch/>
        </p:blipFill>
        <p:spPr>
          <a:xfrm>
            <a:off x="6474163" y="1517715"/>
            <a:ext cx="5184437" cy="465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176</TotalTime>
  <Words>431</Words>
  <Application>Microsoft Office PowerPoint</Application>
  <PresentationFormat>Widescreen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Trade Gothic LT Pro</vt:lpstr>
      <vt:lpstr>Trebuchet MS</vt:lpstr>
      <vt:lpstr>Office Theme</vt:lpstr>
      <vt:lpstr>Pelvic Fractures</vt:lpstr>
      <vt:lpstr>Epidemiology &amp; Etiology</vt:lpstr>
      <vt:lpstr>Classification</vt:lpstr>
      <vt:lpstr>Classification cont.</vt:lpstr>
      <vt:lpstr>Presentation</vt:lpstr>
      <vt:lpstr>Complications</vt:lpstr>
      <vt:lpstr>Open Fracture Complications</vt:lpstr>
      <vt:lpstr>Evaluation</vt:lpstr>
      <vt:lpstr>Evaluation Cont.</vt:lpstr>
      <vt:lpstr>Management</vt:lpstr>
      <vt:lpstr>Outcomes</vt:lpstr>
      <vt:lpstr>Thank You </vt:lpstr>
      <vt:lpstr>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Fractures</dc:title>
  <dc:creator>William Estes</dc:creator>
  <cp:lastModifiedBy>William Estes</cp:lastModifiedBy>
  <cp:revision>16</cp:revision>
  <dcterms:created xsi:type="dcterms:W3CDTF">2021-03-14T19:45:17Z</dcterms:created>
  <dcterms:modified xsi:type="dcterms:W3CDTF">2021-03-23T02:54:15Z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