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  <p:sldId id="263" r:id="rId9"/>
    <p:sldId id="265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42"/>
    <p:restoredTop sz="78083"/>
  </p:normalViewPr>
  <p:slideViewPr>
    <p:cSldViewPr snapToGrid="0" snapToObjects="1">
      <p:cViewPr varScale="1">
        <p:scale>
          <a:sx n="72" d="100"/>
          <a:sy n="72" d="100"/>
        </p:scale>
        <p:origin x="78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E6C1C5-8AB4-8144-BE82-C40714460853}" type="datetimeFigureOut">
              <a:rPr lang="en-US" smtClean="0"/>
              <a:t>2/1/18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4AE366-9F7D-B349-93BF-6D8883EF3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4872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Fistulogram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through a percutaneous drain catheter demonstrates a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pancreaticocutaneous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fistula (arrow) connecting to the disruption in the pancreatic duct at the neck. There is retrograde and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antegrade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filling of the pancreatic duct through the fistula.</a:t>
            </a:r>
          </a:p>
          <a:p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PIMP: explain to us the pathophysiology</a:t>
            </a:r>
            <a:r>
              <a:rPr lang="en-US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behind it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4AE366-9F7D-B349-93BF-6D8883EF3E7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869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Abnormal </a:t>
            </a:r>
            <a:r>
              <a:rPr lang="en-US" dirty="0" err="1" smtClean="0"/>
              <a:t>anastamoses</a:t>
            </a:r>
            <a:r>
              <a:rPr lang="en-US" dirty="0" smtClean="0"/>
              <a:t> can include:</a:t>
            </a:r>
            <a:r>
              <a:rPr lang="en-US" baseline="0" dirty="0" smtClean="0"/>
              <a:t> (bullet 1 </a:t>
            </a:r>
            <a:r>
              <a:rPr lang="en-US" baseline="0" dirty="0" err="1" smtClean="0"/>
              <a:t>subpoint</a:t>
            </a:r>
            <a:r>
              <a:rPr lang="en-US" baseline="0" dirty="0" smtClean="0"/>
              <a:t> 1)</a:t>
            </a:r>
          </a:p>
          <a:p>
            <a:r>
              <a:rPr lang="en-US" baseline="0" dirty="0" smtClean="0"/>
              <a:t>- For this reason (depending on location) symptoms can be highly variable, but will often result in hemodynamic instability if clinically relevant.</a:t>
            </a:r>
          </a:p>
          <a:p>
            <a:r>
              <a:rPr lang="en-US" baseline="0" dirty="0" smtClean="0"/>
              <a:t>The basic idea behind the pathophysiology is</a:t>
            </a:r>
            <a:r>
              <a:rPr lang="mr-IN" baseline="0" dirty="0" smtClean="0"/>
              <a:t>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4AE366-9F7D-B349-93BF-6D8883EF3E7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1297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Bullet 1 comment:</a:t>
            </a:r>
            <a:r>
              <a:rPr lang="en-US" baseline="0" dirty="0" smtClean="0"/>
              <a:t> However, the severity of such complications do vary, leading to the development of a new classification system (to be discussed in a minute). 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Of the many procedures involving the pancreas, it most often occurs after </a:t>
            </a:r>
            <a:r>
              <a:rPr lang="en-US" baseline="0" dirty="0" err="1" smtClean="0"/>
              <a:t>whipple</a:t>
            </a:r>
            <a:r>
              <a:rPr lang="en-US" baseline="0" dirty="0" smtClean="0"/>
              <a:t> procedure. 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Bullet 2:</a:t>
            </a:r>
          </a:p>
          <a:p>
            <a:pPr marL="628650" lvl="1" indent="-171450">
              <a:buFontTx/>
              <a:buChar char="-"/>
            </a:pPr>
            <a:r>
              <a:rPr lang="en-US" baseline="0" dirty="0" smtClean="0"/>
              <a:t>According to some studies, risk of death is approximately doubled when it develops. </a:t>
            </a:r>
          </a:p>
          <a:p>
            <a:pPr marL="171450" lvl="0" indent="-171450">
              <a:buFontTx/>
              <a:buChar char="-"/>
            </a:pPr>
            <a:r>
              <a:rPr lang="en-US" baseline="0" dirty="0" smtClean="0"/>
              <a:t>Even though it is a common iatrogenic complication, other etiologies exist as well. Non-iatrogenic causes include </a:t>
            </a:r>
          </a:p>
          <a:p>
            <a:pPr marL="171450" lvl="0" indent="-171450">
              <a:buFontTx/>
              <a:buChar char="-"/>
            </a:pPr>
            <a:endParaRPr lang="en-US" baseline="0" dirty="0" smtClean="0"/>
          </a:p>
          <a:p>
            <a:pPr marL="171450" lvl="0" indent="-171450">
              <a:buFontTx/>
              <a:buChar char="-"/>
            </a:pPr>
            <a:r>
              <a:rPr lang="en-US" baseline="0" dirty="0" smtClean="0"/>
              <a:t>PIMP: what are the 3 classifications of pancreatic fistulas?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4AE366-9F7D-B349-93BF-6D8883EF3E7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6504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Bullet 1: Essentially an umbrella term that included clinically</a:t>
            </a:r>
            <a:r>
              <a:rPr lang="en-US" baseline="0" dirty="0" smtClean="0"/>
              <a:t> what was was once known as a “grade A.” Became problematic as clinically silent elevations in pancreatic enzymes were classified and often treated as </a:t>
            </a:r>
            <a:r>
              <a:rPr lang="en-US" baseline="0" dirty="0" err="1" smtClean="0"/>
              <a:t>fistutlas</a:t>
            </a:r>
            <a:r>
              <a:rPr lang="en-US" baseline="0" dirty="0" smtClean="0"/>
              <a:t> along with those that caused symptoms. </a:t>
            </a:r>
          </a:p>
          <a:p>
            <a:r>
              <a:rPr lang="en-US" baseline="0" dirty="0" smtClean="0"/>
              <a:t>Grade B: </a:t>
            </a:r>
          </a:p>
          <a:p>
            <a:r>
              <a:rPr lang="en-US" baseline="0" dirty="0" smtClean="0"/>
              <a:t>-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Non-operative changes in management: Can involve </a:t>
            </a:r>
            <a:r>
              <a:rPr lang="en-US" baseline="0" dirty="0" err="1" smtClean="0"/>
              <a:t>abx</a:t>
            </a:r>
            <a:r>
              <a:rPr lang="en-US" baseline="0" dirty="0" smtClean="0"/>
              <a:t>, leaving drains in for extended periods of time, etc.</a:t>
            </a:r>
          </a:p>
          <a:p>
            <a:pPr marL="0" indent="0">
              <a:buFontTx/>
              <a:buNone/>
            </a:pPr>
            <a:r>
              <a:rPr lang="en-US" baseline="0" dirty="0" smtClean="0"/>
              <a:t>Grade C: Organ failure for fistula classification involves need for reintubation, and inotropic agents in the setting of renal, respiratory or cardiac failure.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4AE366-9F7D-B349-93BF-6D8883EF3E7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9239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Tricky</a:t>
            </a:r>
            <a:r>
              <a:rPr lang="en-US" baseline="0" dirty="0" smtClean="0"/>
              <a:t> part. </a:t>
            </a:r>
          </a:p>
          <a:p>
            <a:r>
              <a:rPr lang="en-US" baseline="0" dirty="0" smtClean="0"/>
              <a:t>Most enteric fistulas, fluid collection is common. Can serve as a nidus for abscess formation and  infection. </a:t>
            </a:r>
          </a:p>
          <a:p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Grade B: keeping in mind that grade B classification requires less aggressive course of treatment than C which requires operative care. 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Generally require supportive care </a:t>
            </a:r>
          </a:p>
          <a:p>
            <a:pPr marL="171450" indent="-171450">
              <a:buFontTx/>
              <a:buChar char="-"/>
            </a:pP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Pasireotide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significantly reduced the risk of clinically relevant postoperative pancreatic fistula, leak, or abscess. 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4AE366-9F7D-B349-93BF-6D8883EF3E7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3085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Usually begins with ERCP and stent</a:t>
            </a:r>
            <a:r>
              <a:rPr lang="en-US" baseline="0" dirty="0" smtClean="0"/>
              <a:t> placement </a:t>
            </a:r>
          </a:p>
          <a:p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Fistulojejunostomy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is uncommon as the fistula tract must be mature and the anastomosis performed close to the pancreas, since long-term failure has been attributed to obliteration of the fistula track with time.</a:t>
            </a:r>
          </a:p>
          <a:p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If caught early</a:t>
            </a:r>
            <a:r>
              <a:rPr lang="en-US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enough, operative management has very high success rates. </a:t>
            </a:r>
          </a:p>
          <a:p>
            <a:endParaRPr lang="en-US" sz="1200" b="0" i="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4AE366-9F7D-B349-93BF-6D8883EF3E7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2598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incidence of PFs after pancreatic resection ranges from 10 to 29 percent. Risk factors for postoperative PFs include soft friable pancreatic texture, pancreatic duct size &lt;3 mm</a:t>
            </a:r>
          </a:p>
          <a:p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One</a:t>
            </a:r>
            <a:r>
              <a:rPr lang="en-US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study analyzed the benefit of examining each variable, each of which have been shown to have positive correlation. </a:t>
            </a:r>
          </a:p>
          <a:p>
            <a:endParaRPr lang="en-US" dirty="0" smtClean="0"/>
          </a:p>
          <a:p>
            <a:r>
              <a:rPr lang="en-US" dirty="0" smtClean="0"/>
              <a:t>Other</a:t>
            </a:r>
            <a:r>
              <a:rPr lang="en-US" baseline="0" dirty="0" smtClean="0"/>
              <a:t> variables used to anticipate perioperative risk </a:t>
            </a:r>
            <a:r>
              <a:rPr lang="en-US" baseline="0" dirty="0" err="1" smtClean="0"/>
              <a:t>inclued</a:t>
            </a:r>
            <a:r>
              <a:rPr lang="en-US" baseline="0" dirty="0" smtClean="0"/>
              <a:t> Gland structure (soft or firm), Underlying pathology and intraoperative blood loss.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4AE366-9F7D-B349-93BF-6D8883EF3E7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9449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2/1/18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2/1/18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2/1/18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2/1/18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2/1/18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2/1/18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2/1/18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2/1/18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2/1/18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2/1/18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2/1/18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2/1/18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tif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Pancreatic Fistula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63916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197487" y="4595446"/>
            <a:ext cx="43140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By Rich Cervantes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768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Allen P et al. </a:t>
            </a:r>
            <a:r>
              <a:rPr lang="en-US" dirty="0" err="1" smtClean="0"/>
              <a:t>Pasireotide</a:t>
            </a:r>
            <a:r>
              <a:rPr lang="en-US" dirty="0" smtClean="0"/>
              <a:t> for post-operative pancreatic fistula. NEJM </a:t>
            </a:r>
            <a:r>
              <a:rPr lang="is-IS" dirty="0"/>
              <a:t>2014; </a:t>
            </a:r>
            <a:r>
              <a:rPr lang="is-IS" dirty="0" smtClean="0"/>
              <a:t>370:2014-2022</a:t>
            </a:r>
          </a:p>
          <a:p>
            <a:r>
              <a:rPr lang="is-IS" dirty="0" smtClean="0"/>
              <a:t>Ho H et al. The impact of body mass index on pancreatic fistula after pancreaticoduodenectomy on the basis of asian perspective of BMI. JOP</a:t>
            </a:r>
          </a:p>
          <a:p>
            <a:r>
              <a:rPr lang="is-IS" dirty="0" smtClean="0"/>
              <a:t>Keith R et al. Scoring system to predict pancreatic fistula after pancreaticoduodenectomy: a uk multicenter study. Ann Surg 2015; 261:6 </a:t>
            </a:r>
            <a:endParaRPr lang="en-US" dirty="0" smtClean="0"/>
          </a:p>
          <a:p>
            <a:r>
              <a:rPr lang="en-US" dirty="0" smtClean="0"/>
              <a:t>Voss </a:t>
            </a:r>
            <a:r>
              <a:rPr lang="en-US" dirty="0"/>
              <a:t>M, Ali A, Eubanks WS, Pappas TN. Surgical management of </a:t>
            </a:r>
            <a:r>
              <a:rPr lang="en-US" dirty="0" err="1"/>
              <a:t>pancreaticocutaneous</a:t>
            </a:r>
            <a:r>
              <a:rPr lang="en-US" dirty="0"/>
              <a:t> fistula. J </a:t>
            </a:r>
            <a:r>
              <a:rPr lang="en-US" dirty="0" err="1"/>
              <a:t>Gastrointest</a:t>
            </a:r>
            <a:r>
              <a:rPr lang="en-US" dirty="0"/>
              <a:t> </a:t>
            </a:r>
            <a:r>
              <a:rPr lang="en-US" dirty="0" err="1"/>
              <a:t>Surg</a:t>
            </a:r>
            <a:r>
              <a:rPr lang="en-US" dirty="0"/>
              <a:t> 2003; 7:542.</a:t>
            </a:r>
          </a:p>
          <a:p>
            <a:r>
              <a:rPr lang="en-US" dirty="0" err="1"/>
              <a:t>Pedrazzoli</a:t>
            </a:r>
            <a:r>
              <a:rPr lang="en-US" dirty="0"/>
              <a:t> S, </a:t>
            </a:r>
            <a:r>
              <a:rPr lang="en-US" dirty="0" err="1"/>
              <a:t>Liessi</a:t>
            </a:r>
            <a:r>
              <a:rPr lang="en-US" dirty="0"/>
              <a:t> G, </a:t>
            </a:r>
            <a:r>
              <a:rPr lang="en-US" dirty="0" err="1"/>
              <a:t>Pasquali</a:t>
            </a:r>
            <a:r>
              <a:rPr lang="en-US" dirty="0"/>
              <a:t> C, et al. Postoperative pancreatic fistulas: preventing severe complications and reducing reoperation and mortality rate. Ann </a:t>
            </a:r>
            <a:r>
              <a:rPr lang="en-US" dirty="0" err="1"/>
              <a:t>Surg</a:t>
            </a:r>
            <a:r>
              <a:rPr lang="en-US" dirty="0"/>
              <a:t> 2009; 249:97.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6483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10010274" cy="1806388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>36 year old female with episode of acute pancreatitis 2 weeks ago, complicated by pancreatic pseudocyst that was recently drained. She now presents with vague abdominal pain and excoriations near epigastric region...</a:t>
            </a:r>
            <a:endParaRPr lang="en-US" sz="3200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3286" y="2492188"/>
            <a:ext cx="5041970" cy="3581400"/>
          </a:xfrm>
        </p:spPr>
      </p:pic>
    </p:spTree>
    <p:extLst>
      <p:ext uri="{BB962C8B-B14F-4D97-AF65-F5344CB8AC3E}">
        <p14:creationId xmlns:p14="http://schemas.microsoft.com/office/powerpoint/2010/main" val="2130339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Abnormal communication between pancreatic ductal epithelium and another epithelial surface. </a:t>
            </a:r>
          </a:p>
          <a:p>
            <a:pPr lvl="1"/>
            <a:r>
              <a:rPr lang="en-US" dirty="0" smtClean="0"/>
              <a:t>Can be internal or external </a:t>
            </a:r>
          </a:p>
          <a:p>
            <a:pPr lvl="1"/>
            <a:r>
              <a:rPr lang="en-US" dirty="0" err="1" smtClean="0"/>
              <a:t>Thoracopancreatic</a:t>
            </a:r>
            <a:r>
              <a:rPr lang="en-US" dirty="0" smtClean="0"/>
              <a:t>, </a:t>
            </a:r>
            <a:r>
              <a:rPr lang="en-US" dirty="0" err="1" smtClean="0"/>
              <a:t>enteropancreatic</a:t>
            </a:r>
            <a:r>
              <a:rPr lang="en-US" dirty="0" smtClean="0"/>
              <a:t>, </a:t>
            </a:r>
            <a:r>
              <a:rPr lang="en-US" dirty="0" err="1" smtClean="0"/>
              <a:t>pancreaticopleural</a:t>
            </a:r>
            <a:r>
              <a:rPr lang="en-US" dirty="0" smtClean="0"/>
              <a:t>, etc. </a:t>
            </a:r>
          </a:p>
          <a:p>
            <a:pPr lvl="1"/>
            <a:r>
              <a:rPr lang="en-US" dirty="0" smtClean="0"/>
              <a:t>Symptoms are therefore highly variable</a:t>
            </a:r>
          </a:p>
          <a:p>
            <a:pPr lvl="1"/>
            <a:r>
              <a:rPr lang="en-US" dirty="0" smtClean="0"/>
              <a:t>Internal pancreatic fluid collections are common </a:t>
            </a:r>
          </a:p>
          <a:p>
            <a:r>
              <a:rPr lang="en-US" dirty="0" smtClean="0"/>
              <a:t>A dreaded complication of procedures involving the pancreas or trauma</a:t>
            </a:r>
          </a:p>
          <a:p>
            <a:r>
              <a:rPr lang="en-US" dirty="0" smtClean="0"/>
              <a:t>Pathophysiology: </a:t>
            </a:r>
          </a:p>
          <a:p>
            <a:pPr lvl="1"/>
            <a:r>
              <a:rPr lang="en-US" dirty="0" smtClean="0"/>
              <a:t>Begins with pancreatic ductal disruption</a:t>
            </a:r>
          </a:p>
          <a:p>
            <a:pPr lvl="1"/>
            <a:r>
              <a:rPr lang="en-US" dirty="0" smtClean="0"/>
              <a:t>Leakage of digestive pancreatic enzymes forming either internal or external fistulas</a:t>
            </a:r>
          </a:p>
          <a:p>
            <a:pPr lvl="1"/>
            <a:r>
              <a:rPr lang="en-US" dirty="0" smtClean="0"/>
              <a:t>Symptoms vary depending on location(s)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1259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Epidemiology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Complicates anywhere from 3% </a:t>
            </a:r>
            <a:r>
              <a:rPr lang="mr-IN" dirty="0" smtClean="0"/>
              <a:t>–</a:t>
            </a:r>
            <a:r>
              <a:rPr lang="en-US" dirty="0" smtClean="0"/>
              <a:t> 45% of pancreatic operations in high volume centers.</a:t>
            </a:r>
          </a:p>
          <a:p>
            <a:pPr lvl="1"/>
            <a:r>
              <a:rPr lang="en-US" dirty="0" smtClean="0"/>
              <a:t>Common after Whipple procedure and pancreatectomy </a:t>
            </a:r>
          </a:p>
          <a:p>
            <a:r>
              <a:rPr lang="en-US" dirty="0" smtClean="0"/>
              <a:t>Single most important determinant of M/M in pancreatectomies </a:t>
            </a:r>
          </a:p>
          <a:p>
            <a:pPr lvl="1"/>
            <a:r>
              <a:rPr lang="en-US" dirty="0" smtClean="0"/>
              <a:t>Death rates double</a:t>
            </a:r>
          </a:p>
          <a:p>
            <a:r>
              <a:rPr lang="en-US" dirty="0" smtClean="0"/>
              <a:t>RFs:</a:t>
            </a:r>
          </a:p>
          <a:p>
            <a:pPr lvl="1"/>
            <a:r>
              <a:rPr lang="en-US" dirty="0" smtClean="0"/>
              <a:t>Acute and chronic pancreatitis</a:t>
            </a:r>
          </a:p>
          <a:p>
            <a:pPr lvl="1"/>
            <a:r>
              <a:rPr lang="en-US" dirty="0" smtClean="0"/>
              <a:t>Smaller pancreatic ducts</a:t>
            </a:r>
          </a:p>
          <a:p>
            <a:pPr lvl="1"/>
            <a:r>
              <a:rPr lang="en-US" u="sng" dirty="0" smtClean="0"/>
              <a:t>Other iatrogenic</a:t>
            </a:r>
            <a:r>
              <a:rPr lang="en-US" dirty="0" smtClean="0"/>
              <a:t>: Pseudocyst or abscess drainage.  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9428" y="3898900"/>
            <a:ext cx="3251200" cy="2501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2684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4434840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ISGPF 2005 classification</a:t>
            </a:r>
            <a:r>
              <a:rPr lang="en-US" dirty="0" smtClean="0"/>
              <a:t>: Umbrella term that included clinically silent patients</a:t>
            </a:r>
          </a:p>
          <a:p>
            <a:r>
              <a:rPr lang="en-US" b="1" dirty="0" smtClean="0"/>
              <a:t>New classification (2016)</a:t>
            </a:r>
            <a:r>
              <a:rPr lang="en-US" dirty="0" smtClean="0"/>
              <a:t> accounts for only clinically significant fistulas. </a:t>
            </a:r>
          </a:p>
          <a:p>
            <a:pPr lvl="1"/>
            <a:r>
              <a:rPr lang="en-US" dirty="0" smtClean="0"/>
              <a:t>Grade A: "Biochemical leak” and NOT a fistula </a:t>
            </a:r>
          </a:p>
          <a:p>
            <a:pPr lvl="2"/>
            <a:r>
              <a:rPr lang="en-US" dirty="0" smtClean="0"/>
              <a:t>Clinically silent</a:t>
            </a:r>
          </a:p>
          <a:p>
            <a:pPr lvl="2"/>
            <a:r>
              <a:rPr lang="en-US" dirty="0" smtClean="0"/>
              <a:t>Drain amylase &gt; 3x upper limit  </a:t>
            </a:r>
          </a:p>
          <a:p>
            <a:pPr lvl="2"/>
            <a:r>
              <a:rPr lang="en-US" dirty="0" smtClean="0"/>
              <a:t>No further workup</a:t>
            </a:r>
          </a:p>
          <a:p>
            <a:pPr lvl="1"/>
            <a:r>
              <a:rPr lang="en-US" dirty="0" smtClean="0"/>
              <a:t>Grade B: </a:t>
            </a:r>
          </a:p>
          <a:p>
            <a:pPr lvl="2"/>
            <a:r>
              <a:rPr lang="en-US" dirty="0" smtClean="0"/>
              <a:t>Associated with “clinically relevant condition” (depending on location)</a:t>
            </a:r>
          </a:p>
          <a:p>
            <a:pPr lvl="3"/>
            <a:r>
              <a:rPr lang="en-US" dirty="0" smtClean="0"/>
              <a:t>Infection + undrained fluid collection</a:t>
            </a:r>
          </a:p>
          <a:p>
            <a:pPr lvl="2"/>
            <a:r>
              <a:rPr lang="en-US" dirty="0" smtClean="0"/>
              <a:t>Non-operative change in management </a:t>
            </a:r>
          </a:p>
          <a:p>
            <a:pPr lvl="1"/>
            <a:r>
              <a:rPr lang="en-US" dirty="0" smtClean="0"/>
              <a:t>Grade C:</a:t>
            </a:r>
          </a:p>
          <a:p>
            <a:pPr lvl="2"/>
            <a:r>
              <a:rPr lang="en-US" b="1" dirty="0" smtClean="0"/>
              <a:t>Sepsis, </a:t>
            </a:r>
            <a:r>
              <a:rPr lang="en-US" dirty="0" smtClean="0"/>
              <a:t>organ failure, reoperation and death. </a:t>
            </a:r>
          </a:p>
          <a:p>
            <a:pPr lvl="2"/>
            <a:r>
              <a:rPr lang="en-US" dirty="0" smtClean="0"/>
              <a:t>Grade B that requires operative management becomes a Grade C</a:t>
            </a:r>
          </a:p>
          <a:p>
            <a:pPr lvl="1"/>
            <a:endParaRPr lang="en-US" dirty="0" smtClean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1300" y="1428750"/>
            <a:ext cx="1790700" cy="5060950"/>
          </a:xfrm>
        </p:spPr>
      </p:pic>
    </p:spTree>
    <p:extLst>
      <p:ext uri="{BB962C8B-B14F-4D97-AF65-F5344CB8AC3E}">
        <p14:creationId xmlns:p14="http://schemas.microsoft.com/office/powerpoint/2010/main" val="2057809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Diagnosis and Management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882587"/>
            <a:ext cx="9601200" cy="448235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Imaging 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CT will often show abscess-like fluid accumulation.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ERCP will show filling and extravasation and is often diagnostic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dirty="0" smtClean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Management focused exclusively around Grade B and C fistulas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dirty="0" smtClean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Grade B: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Drainage of fluid accumulation if present. Antibiotics if necessary 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NPO and maintaining fluids and electrolytes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Somatostatin analogs (</a:t>
            </a:r>
            <a:r>
              <a:rPr lang="en-US" dirty="0" err="1" smtClean="0"/>
              <a:t>Pasireotide</a:t>
            </a:r>
            <a:r>
              <a:rPr lang="en-US" dirty="0"/>
              <a:t>)</a:t>
            </a:r>
            <a:endParaRPr lang="en-US" dirty="0" smtClean="0"/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dirty="0" smtClean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Grade C: 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Operative management for control of fistula 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Sepsis and organ failure are most commonly associated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17446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6753" y="325193"/>
            <a:ext cx="9601200" cy="1485900"/>
          </a:xfrm>
        </p:spPr>
        <p:txBody>
          <a:bodyPr/>
          <a:lstStyle/>
          <a:p>
            <a:r>
              <a:rPr lang="en-US" dirty="0" smtClean="0"/>
              <a:t>Surgical management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4625" y="2571075"/>
            <a:ext cx="4448175" cy="2509226"/>
          </a:xfrm>
        </p:spPr>
      </p:pic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1278249" y="1811093"/>
            <a:ext cx="5246376" cy="475107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ERCP with stent placement</a:t>
            </a:r>
          </a:p>
          <a:p>
            <a:pPr lvl="1"/>
            <a:r>
              <a:rPr lang="en-US" dirty="0" smtClean="0"/>
              <a:t>promote </a:t>
            </a:r>
            <a:r>
              <a:rPr lang="en-US" dirty="0"/>
              <a:t>flow toward the duodenum and away from the fistula </a:t>
            </a:r>
            <a:r>
              <a:rPr lang="en-US" dirty="0" smtClean="0"/>
              <a:t>tract</a:t>
            </a:r>
          </a:p>
          <a:p>
            <a:pPr lvl="1"/>
            <a:r>
              <a:rPr lang="en-US" dirty="0" smtClean="0"/>
              <a:t>Non-septic patients, success rates are close to 80%</a:t>
            </a:r>
          </a:p>
          <a:p>
            <a:r>
              <a:rPr lang="en-US" dirty="0" smtClean="0"/>
              <a:t>Percutaneous drainage</a:t>
            </a:r>
          </a:p>
          <a:p>
            <a:pPr lvl="1"/>
            <a:r>
              <a:rPr lang="en-US" dirty="0" smtClean="0"/>
              <a:t>Large, symptomatic fluid collections</a:t>
            </a:r>
          </a:p>
          <a:p>
            <a:pPr lvl="1"/>
            <a:r>
              <a:rPr lang="en-US" dirty="0" smtClean="0"/>
              <a:t>Subsequent placement of stent is common</a:t>
            </a:r>
          </a:p>
          <a:p>
            <a:r>
              <a:rPr lang="en-US" dirty="0" smtClean="0"/>
              <a:t>Enteric drainage with </a:t>
            </a:r>
            <a:r>
              <a:rPr lang="en-US" dirty="0" err="1" smtClean="0"/>
              <a:t>pancreaticojejunostomy</a:t>
            </a:r>
            <a:r>
              <a:rPr lang="en-US" dirty="0" smtClean="0"/>
              <a:t>, </a:t>
            </a:r>
            <a:r>
              <a:rPr lang="en-US" dirty="0" err="1" smtClean="0"/>
              <a:t>fistulojejunostomy</a:t>
            </a:r>
            <a:r>
              <a:rPr lang="en-US" dirty="0" smtClean="0"/>
              <a:t> or </a:t>
            </a:r>
            <a:r>
              <a:rPr lang="en-US" dirty="0" err="1" smtClean="0"/>
              <a:t>patial</a:t>
            </a:r>
            <a:r>
              <a:rPr lang="en-US" dirty="0" smtClean="0"/>
              <a:t> resection</a:t>
            </a:r>
          </a:p>
          <a:p>
            <a:pPr lvl="1"/>
            <a:r>
              <a:rPr lang="en-US" dirty="0" smtClean="0"/>
              <a:t>Ductal decompression, resection of necrotic tissue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668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Predictive options?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2047214" y="5443340"/>
            <a:ext cx="4447786" cy="1228166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BMI and Pancreatic duct diameter have been incorporated in SEVERAL different scoring models. </a:t>
            </a:r>
            <a:endParaRPr lang="en-US" dirty="0"/>
          </a:p>
        </p:txBody>
      </p:sp>
      <p:pic>
        <p:nvPicPr>
          <p:cNvPr id="12" name="Content Placeholder 11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7214" y="2171700"/>
            <a:ext cx="7849822" cy="3013906"/>
          </a:xfrm>
        </p:spPr>
      </p:pic>
    </p:spTree>
    <p:extLst>
      <p:ext uri="{BB962C8B-B14F-4D97-AF65-F5344CB8AC3E}">
        <p14:creationId xmlns:p14="http://schemas.microsoft.com/office/powerpoint/2010/main" val="207137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Predictive options?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2285999"/>
            <a:ext cx="4447786" cy="3581401"/>
          </a:xfrm>
        </p:spPr>
        <p:txBody>
          <a:bodyPr/>
          <a:lstStyle/>
          <a:p>
            <a:r>
              <a:rPr lang="en-US" dirty="0" smtClean="0"/>
              <a:t>Many other RFs studied; some other statistically significant RFs included BMI and t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3284352"/>
            <a:ext cx="10668000" cy="2954371"/>
          </a:xfrm>
          <a:prstGeom prst="rect">
            <a:avLst/>
          </a:prstGeom>
        </p:spPr>
      </p:pic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066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556</TotalTime>
  <Words>978</Words>
  <Application>Microsoft Macintosh PowerPoint</Application>
  <PresentationFormat>Widescreen</PresentationFormat>
  <Paragraphs>113</Paragraphs>
  <Slides>10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Calibri</vt:lpstr>
      <vt:lpstr>Franklin Gothic Book</vt:lpstr>
      <vt:lpstr>Mangal</vt:lpstr>
      <vt:lpstr>Crop</vt:lpstr>
      <vt:lpstr>Pancreatic Fistula</vt:lpstr>
      <vt:lpstr>36 year old female with episode of acute pancreatitis 2 weeks ago, complicated by pancreatic pseudocyst that was recently drained. She now presents with vague abdominal pain and excoriations near epigastric region...</vt:lpstr>
      <vt:lpstr>What is it?</vt:lpstr>
      <vt:lpstr>Epidemiology </vt:lpstr>
      <vt:lpstr>Classification</vt:lpstr>
      <vt:lpstr>Diagnosis and Management </vt:lpstr>
      <vt:lpstr>Surgical management</vt:lpstr>
      <vt:lpstr>Predictive options?</vt:lpstr>
      <vt:lpstr>Predictive options?</vt:lpstr>
      <vt:lpstr>Sources</vt:lpstr>
    </vt:vector>
  </TitlesOfParts>
  <Company/>
  <LinksUpToDate>false</LinksUpToDate>
  <SharedDoc>false</SharedDoc>
  <HyperlinksChanged>false</HyperlinksChanged>
  <AppVersion>15.0031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Watch me Whipple, watch me nay nay</dc:title>
  <dc:creator>Rich  Cervantes</dc:creator>
  <cp:lastModifiedBy>Rich  Cervantes</cp:lastModifiedBy>
  <cp:revision>47</cp:revision>
  <dcterms:created xsi:type="dcterms:W3CDTF">2018-01-26T00:39:16Z</dcterms:created>
  <dcterms:modified xsi:type="dcterms:W3CDTF">2018-02-02T02:35:42Z</dcterms:modified>
</cp:coreProperties>
</file>