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Source Code Pro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italic.fntdata"/><Relationship Id="rId11" Type="http://schemas.openxmlformats.org/officeDocument/2006/relationships/slide" Target="slides/slide6.xml"/><Relationship Id="rId22" Type="http://schemas.openxmlformats.org/officeDocument/2006/relationships/font" Target="fonts/Oswald-regular.fntdata"/><Relationship Id="rId10" Type="http://schemas.openxmlformats.org/officeDocument/2006/relationships/slide" Target="slides/slide5.xml"/><Relationship Id="rId21" Type="http://schemas.openxmlformats.org/officeDocument/2006/relationships/font" Target="fonts/SourceCodePr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1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b6c2fd195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b6c2fd195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b6c2fd195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b6c2fd195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b6c2fd195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b6c2fd195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b6c2fd195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b6c2fd195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b6c2fd195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b6c2fd195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b6c2fd195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b6c2fd195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6c2fd195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6c2fd195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b6c2fd195a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b6c2fd195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b6c2fd195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b6c2fd195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b6c2fd195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b6c2fd195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b6c2fd195a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b6c2fd195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liebertpub.com/doi/abs/10.1089/lap.2012.0485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Nissen vs. Toupet Fundoplication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Anjali Revanur, MS3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Facts: Other GERD Treatment Procedures Continued…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4325" lvl="0" marL="45720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SzPts val="1350"/>
              <a:buChar char="●"/>
            </a:pPr>
            <a:r>
              <a:rPr b="1" lang="en" sz="1350">
                <a:solidFill>
                  <a:srgbClr val="232323"/>
                </a:solidFill>
                <a:highlight>
                  <a:srgbClr val="FFFFFF"/>
                </a:highlight>
              </a:rPr>
              <a:t>Laparoscopic Hill gastropexy – Surgical </a:t>
            </a:r>
            <a:endParaRPr b="1" sz="135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14325" lvl="1" marL="9144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350"/>
              <a:buChar char="○"/>
            </a:pPr>
            <a:r>
              <a:rPr lang="en" sz="1350">
                <a:solidFill>
                  <a:srgbClr val="232323"/>
                </a:solidFill>
                <a:highlight>
                  <a:srgbClr val="FFFFFF"/>
                </a:highlight>
              </a:rPr>
              <a:t>Can be used for decreased esophageal motility (along with Toupet)</a:t>
            </a:r>
            <a:endParaRPr sz="135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350"/>
              <a:buChar char="●"/>
            </a:pPr>
            <a:r>
              <a:rPr b="1" lang="en" sz="1350">
                <a:solidFill>
                  <a:srgbClr val="232323"/>
                </a:solidFill>
                <a:highlight>
                  <a:srgbClr val="FFFFFF"/>
                </a:highlight>
              </a:rPr>
              <a:t>Collis Gastroplasty </a:t>
            </a:r>
            <a:endParaRPr b="1" sz="135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14325" lvl="1" marL="9144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350"/>
              <a:buChar char="○"/>
            </a:pPr>
            <a:r>
              <a:rPr lang="en" sz="1350">
                <a:solidFill>
                  <a:srgbClr val="232323"/>
                </a:solidFill>
                <a:highlight>
                  <a:srgbClr val="FFFFFF"/>
                </a:highlight>
              </a:rPr>
              <a:t>When intraabdominal esophagus &lt;2cm, do this to lengthen esophagus and then do fundop</a:t>
            </a:r>
            <a:endParaRPr sz="135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350"/>
              <a:buChar char="●"/>
            </a:pPr>
            <a:r>
              <a:rPr b="1" lang="en" sz="1350">
                <a:solidFill>
                  <a:srgbClr val="232323"/>
                </a:solidFill>
                <a:highlight>
                  <a:srgbClr val="FFFFFF"/>
                </a:highlight>
              </a:rPr>
              <a:t>Roux-en-Y gastric bypass</a:t>
            </a:r>
            <a:endParaRPr b="1" sz="135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14325" lvl="1" marL="9144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350"/>
              <a:buChar char="○"/>
            </a:pPr>
            <a:r>
              <a:rPr lang="en" sz="1350">
                <a:solidFill>
                  <a:srgbClr val="232323"/>
                </a:solidFill>
                <a:highlight>
                  <a:srgbClr val="FFFFFF"/>
                </a:highlight>
              </a:rPr>
              <a:t>In those with severe obesity, this procedure helps reduce GERD sxs</a:t>
            </a:r>
            <a:endParaRPr sz="13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AutoNum type="arabicPeriod"/>
            </a:pPr>
            <a:r>
              <a:rPr i="1" lang="en" sz="1200">
                <a:solidFill>
                  <a:srgbClr val="212121"/>
                </a:solidFill>
                <a:highlight>
                  <a:srgbClr val="FFFFFF"/>
                </a:highlight>
              </a:rPr>
              <a:t>M</a:t>
            </a:r>
            <a:r>
              <a:rPr i="1" lang="en" sz="1200">
                <a:solidFill>
                  <a:srgbClr val="212121"/>
                </a:solidFill>
                <a:highlight>
                  <a:srgbClr val="FFFFFF"/>
                </a:highlight>
              </a:rPr>
              <a:t>ingfang Qin, Guoqian Ding, and Huiqi Yang, </a:t>
            </a: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Clinical Comparison of Laparoscopic Nissen and Toupet Fundoplication for Gastroesophageal Reflux Disease</a:t>
            </a:r>
            <a:r>
              <a:rPr i="1" lang="en" sz="1200">
                <a:solidFill>
                  <a:srgbClr val="212121"/>
                </a:solidFill>
                <a:highlight>
                  <a:srgbClr val="FFFFFF"/>
                </a:highlight>
              </a:rPr>
              <a:t>, </a:t>
            </a: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</a:rPr>
              <a:t>Journal of Laparoendoscopic &amp; Advanced Surgical Techniques 2013 23:7, 601-604</a:t>
            </a:r>
            <a:endParaRPr sz="12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AutoNum type="arabicPeriod"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</a:rPr>
              <a:t>Zornig C, Strate U, Fibbe C, Emmermann A, Layer P. Nissen vs Toupet laparoscopic fundoplication. Surg Endosc. 2002 May;16(5):758-66. doi: 10.1007/s00464-001-9092-8. Epub 2002 Feb 8. PMID: 11997817.</a:t>
            </a:r>
            <a:endParaRPr sz="12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AutoNum type="arabicPeriod"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</a:rPr>
              <a:t>https://www.uptodate.com/contents/surgical-management-of-gastroesophageal-reflux-in-adults?search=nissen%20toupet&amp;source=search_result&amp;selectedTitle=1~43&amp;usage_type=default&amp;display_rank=1</a:t>
            </a:r>
            <a:endParaRPr sz="12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Fundoplication?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Gastric fundus (top portion) of stomach is wrapped (“plicated”) around the inferior aspect of esophagus</a:t>
            </a:r>
            <a:br>
              <a:rPr lang="en"/>
            </a:b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Restores function of the LES</a:t>
            </a:r>
            <a:br>
              <a:rPr lang="en"/>
            </a:b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Prevents reflux of gastric acid / sliding of fundus through esophageal hiatus = tx of GERD and hiatal hernia</a:t>
            </a:r>
            <a:br>
              <a:rPr lang="en"/>
            </a:b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Workup for those </a:t>
            </a:r>
            <a:r>
              <a:rPr lang="en"/>
              <a:t>with</a:t>
            </a:r>
            <a:r>
              <a:rPr lang="en"/>
              <a:t> GERD typically includes </a:t>
            </a:r>
            <a:r>
              <a:rPr lang="en"/>
              <a:t>upper endoscopy, esophageal pH testing (check acid), esophageal manometry (LES competence),</a:t>
            </a:r>
            <a:r>
              <a:rPr lang="en"/>
              <a:t> EGD, Barium X-ray, gastric emptying study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Nissen?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standard surgical operation for tx of GERD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360 degree wrap all the way around esophagus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Transect short gastric vessels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Ensures tension free fundoplication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200" y="2213100"/>
            <a:ext cx="3304101" cy="27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Toupet?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modified Nissen to avoid postop dysphagia, a complication in those with pre-op esophageal dysmotility/weak esophageal peristalsis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270 degree wrap around the posterior of esophagus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Just as effective as Nissen in controlling reflux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38" y="257150"/>
            <a:ext cx="8394925" cy="46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Indications for Surgery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232323"/>
                </a:solidFill>
                <a:highlight>
                  <a:srgbClr val="FFFFFF"/>
                </a:highlight>
              </a:rPr>
              <a:t>Lifestyle modification + meds = first-line tx for GERD.</a:t>
            </a:r>
            <a:endParaRPr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232323"/>
                </a:solidFill>
                <a:highlight>
                  <a:srgbClr val="FFFFFF"/>
                </a:highlight>
              </a:rPr>
              <a:t>Surgical management for patients w/ persistent sxs or complications like severe esophagitis = FAILED MEDICAL MGMT</a:t>
            </a:r>
            <a:endParaRPr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232323"/>
                </a:solidFill>
                <a:highlight>
                  <a:srgbClr val="FFFFFF"/>
                </a:highlight>
              </a:rPr>
              <a:t>Intolerance of noncompliance with medical therapy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Indications for Surgery Continued… 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232323"/>
                </a:solidFill>
                <a:highlight>
                  <a:srgbClr val="FFFFFF"/>
                </a:highlight>
              </a:rPr>
              <a:t>Surgical management of GERD focuses on restoring a physiologic equivalent to the normal lower esophageal sphincter (LES). </a:t>
            </a:r>
            <a:endParaRPr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232323"/>
                </a:solidFill>
                <a:highlight>
                  <a:srgbClr val="FFFFFF"/>
                </a:highlight>
              </a:rPr>
              <a:t>Manometric studies correlate GERD with:</a:t>
            </a:r>
            <a:endParaRPr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17500" lvl="2" marL="13716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rgbClr val="232323"/>
                </a:solidFill>
                <a:highlight>
                  <a:srgbClr val="FFFFFF"/>
                </a:highlight>
              </a:rPr>
              <a:t>lower mean LES pressure, </a:t>
            </a:r>
            <a:endParaRPr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17500" lvl="2" marL="13716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rgbClr val="232323"/>
                </a:solidFill>
                <a:highlight>
                  <a:srgbClr val="FFFFFF"/>
                </a:highlight>
              </a:rPr>
              <a:t>shorter mean intra-abdominal LES length, and </a:t>
            </a:r>
            <a:endParaRPr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17500" lvl="2" marL="13716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rgbClr val="232323"/>
                </a:solidFill>
                <a:highlight>
                  <a:srgbClr val="FFFFFF"/>
                </a:highlight>
              </a:rPr>
              <a:t>shorter overall sphincter length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Findings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 significant postop difference in heartburn, regurgitation	</a:t>
            </a:r>
            <a:br>
              <a:rPr lang="en"/>
            </a:b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Incidence of dysphagia significantly lower after Toupet compared to Nissen (this difference decreases as time progresses)</a:t>
            </a:r>
            <a:br>
              <a:rPr lang="en"/>
            </a:b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Cure rate of esophageal inflammation in Nissen = 88% vs 67% in Toupet (Qin et al.)</a:t>
            </a:r>
            <a:br>
              <a:rPr lang="en"/>
            </a:b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Moderate to severe GERD → Nissen is preferred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No recurrence of symptoms in the 215 patients with Nissen vs.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18/168 had recurrence of sxs with Toupet and needed antireflux med (Qin et al.)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Facts: Other Types of GERD Treatment Procedures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38987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975" lvl="0" marL="457200" rtl="0" algn="l">
              <a:lnSpc>
                <a:spcPct val="162500"/>
              </a:lnSpc>
              <a:spcBef>
                <a:spcPts val="1200"/>
              </a:spcBef>
              <a:spcAft>
                <a:spcPts val="0"/>
              </a:spcAft>
              <a:buSzPts val="1250"/>
              <a:buChar char="●"/>
            </a:pPr>
            <a:r>
              <a:rPr b="1" lang="en" sz="1250">
                <a:solidFill>
                  <a:srgbClr val="232323"/>
                </a:solidFill>
                <a:highlight>
                  <a:srgbClr val="FFFFFF"/>
                </a:highlight>
              </a:rPr>
              <a:t>Dor partial fundoplication</a:t>
            </a:r>
            <a:r>
              <a:rPr lang="en" sz="1250">
                <a:solidFill>
                  <a:srgbClr val="232323"/>
                </a:solidFill>
                <a:highlight>
                  <a:srgbClr val="FFFFFF"/>
                </a:highlight>
              </a:rPr>
              <a:t> = 180 degree anterior wrap</a:t>
            </a:r>
            <a:endParaRPr sz="125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07975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b="1" lang="en" sz="1250">
                <a:solidFill>
                  <a:srgbClr val="232323"/>
                </a:solidFill>
                <a:highlight>
                  <a:srgbClr val="FFFFFF"/>
                </a:highlight>
              </a:rPr>
              <a:t>Radiofrequency treatment (Stretta) – Endoscopic</a:t>
            </a:r>
            <a:endParaRPr b="1" sz="125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07975" lvl="1" marL="9144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250"/>
              <a:buChar char="○"/>
            </a:pPr>
            <a:r>
              <a:rPr lang="en" sz="1250">
                <a:solidFill>
                  <a:srgbClr val="232323"/>
                </a:solidFill>
                <a:highlight>
                  <a:srgbClr val="FFFFFF"/>
                </a:highlight>
              </a:rPr>
              <a:t>specialized catheter is placed with endoscopic assistance over a guidewire. Using monopolar energy, a series of 56 treatments is delivered across five levels.</a:t>
            </a:r>
            <a:endParaRPr sz="125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07975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b="1" lang="en" sz="1250">
                <a:solidFill>
                  <a:srgbClr val="232323"/>
                </a:solidFill>
                <a:highlight>
                  <a:srgbClr val="FFFFFF"/>
                </a:highlight>
              </a:rPr>
              <a:t>Transoral incisionless fundoplication (TIF) – Endoscopic</a:t>
            </a:r>
            <a:endParaRPr b="1" sz="125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07975" lvl="1" marL="9144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250"/>
              <a:buChar char="○"/>
            </a:pPr>
            <a:r>
              <a:rPr lang="en" sz="1250">
                <a:solidFill>
                  <a:srgbClr val="232323"/>
                </a:solidFill>
                <a:highlight>
                  <a:srgbClr val="FFFFFF"/>
                </a:highlight>
              </a:rPr>
              <a:t> create a full-thickness serosa-to-serosa plication that is 3 to 5 cm in length and 200 to 300 degrees in circumference </a:t>
            </a:r>
            <a:endParaRPr sz="125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07975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b="1" lang="en" sz="1250">
                <a:solidFill>
                  <a:srgbClr val="232323"/>
                </a:solidFill>
                <a:highlight>
                  <a:srgbClr val="FFFFFF"/>
                </a:highlight>
              </a:rPr>
              <a:t>Magnetic sphincter augmentation (MSA) – Surgical</a:t>
            </a:r>
            <a:endParaRPr b="1" sz="125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indent="-307975" lvl="1" marL="9144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250"/>
              <a:buChar char="○"/>
            </a:pPr>
            <a:r>
              <a:rPr lang="en" sz="1250">
                <a:solidFill>
                  <a:srgbClr val="232323"/>
                </a:solidFill>
                <a:highlight>
                  <a:srgbClr val="FFFFFF"/>
                </a:highlight>
              </a:rPr>
              <a:t>Uses a device to augmenting the LES with a ring made up of a series of rare earth magnets. The magnets have sufficient attraction to increase the LES closure pressure but permit food passage with swallowing.</a:t>
            </a:r>
            <a:endParaRPr sz="1250">
              <a:solidFill>
                <a:srgbClr val="23232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