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1pPr>
    <a:lvl2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2pPr>
    <a:lvl3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3pPr>
    <a:lvl4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4pPr>
    <a:lvl5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5pPr>
    <a:lvl6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6pPr>
    <a:lvl7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7pPr>
    <a:lvl8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8pPr>
    <a:lvl9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ff">
        <a:font>
          <a:latin typeface="DIN Condensed"/>
          <a:ea typeface="DIN Condensed"/>
          <a:cs typeface="DIN Condense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DDE"/>
          </a:solidFill>
        </a:fill>
      </a:tcStyle>
    </a:wholeTbl>
    <a:band2H>
      <a:tcTxStyle b="def" i="def"/>
      <a:tcStyle>
        <a:tcBdr/>
        <a:fill>
          <a:solidFill>
            <a:srgbClr val="ECEFEF"/>
          </a:solidFill>
        </a:fill>
      </a:tcStyle>
    </a:band2H>
    <a:firstCol>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n" i="off">
        <a:font>
          <a:latin typeface="DIN Condensed"/>
          <a:ea typeface="DIN Condensed"/>
          <a:cs typeface="DIN Condense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CE2D3"/>
          </a:solidFill>
        </a:fill>
      </a:tcStyle>
    </a:wholeTbl>
    <a:band2H>
      <a:tcTxStyle b="def" i="def"/>
      <a:tcStyle>
        <a:tcBdr/>
        <a:fill>
          <a:solidFill>
            <a:srgbClr val="F6F1EA"/>
          </a:solidFill>
        </a:fill>
      </a:tcStyle>
    </a:band2H>
    <a:firstCol>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n" i="off">
        <a:font>
          <a:latin typeface="DIN Condensed"/>
          <a:ea typeface="DIN Condensed"/>
          <a:cs typeface="DIN Condense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D8DE"/>
          </a:solidFill>
        </a:fill>
      </a:tcStyle>
    </a:wholeTbl>
    <a:band2H>
      <a:tcTxStyle b="def" i="def"/>
      <a:tcStyle>
        <a:tcBdr/>
        <a:fill>
          <a:solidFill>
            <a:srgbClr val="EDEDEF"/>
          </a:solidFill>
        </a:fill>
      </a:tcStyle>
    </a:band2H>
    <a:firstCol>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n" i="off">
        <a:font>
          <a:latin typeface="DIN Condensed"/>
          <a:ea typeface="DIN Condensed"/>
          <a:cs typeface="DIN Condensed"/>
        </a:font>
        <a:srgbClr val="5C5C5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
          <a:latin typeface="DIN Condensed"/>
          <a:ea typeface="DIN Condensed"/>
          <a:cs typeface="DIN Condense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DIN Condensed"/>
          <a:ea typeface="DIN Condensed"/>
          <a:cs typeface="DIN Condensed"/>
        </a:font>
        <a:srgbClr val="5C5C5C"/>
      </a:tcTxStyle>
      <a:tcStyle>
        <a:tcBdr>
          <a:left>
            <a:ln w="12700" cap="flat">
              <a:noFill/>
              <a:miter lim="400000"/>
            </a:ln>
          </a:left>
          <a:right>
            <a:ln w="12700" cap="flat">
              <a:noFill/>
              <a:miter lim="400000"/>
            </a:ln>
          </a:right>
          <a:top>
            <a:ln w="50800" cap="flat">
              <a:solidFill>
                <a:srgbClr val="5C5C5C"/>
              </a:solidFill>
              <a:prstDash val="solid"/>
              <a:round/>
            </a:ln>
          </a:top>
          <a:bottom>
            <a:ln w="25400" cap="flat">
              <a:solidFill>
                <a:srgbClr val="5C5C5C"/>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DIN Condensed"/>
          <a:ea typeface="DIN Condensed"/>
          <a:cs typeface="DIN Condensed"/>
        </a:font>
        <a:srgbClr val="FFFFFF"/>
      </a:tcTxStyle>
      <a:tcStyle>
        <a:tcBdr>
          <a:left>
            <a:ln w="12700" cap="flat">
              <a:noFill/>
              <a:miter lim="400000"/>
            </a:ln>
          </a:left>
          <a:right>
            <a:ln w="12700" cap="flat">
              <a:noFill/>
              <a:miter lim="400000"/>
            </a:ln>
          </a:right>
          <a:top>
            <a:ln w="25400" cap="flat">
              <a:solidFill>
                <a:srgbClr val="5C5C5C"/>
              </a:solidFill>
              <a:prstDash val="solid"/>
              <a:round/>
            </a:ln>
          </a:top>
          <a:bottom>
            <a:ln w="25400" cap="flat">
              <a:solidFill>
                <a:srgbClr val="5C5C5C"/>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ff">
        <a:font>
          <a:latin typeface="DIN Condensed"/>
          <a:ea typeface="DIN Condensed"/>
          <a:cs typeface="DIN Condense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firstCol>
    <a:la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lastRow>
    <a:firstRow>
      <a:tcTxStyle b="on" i="off">
        <a:font>
          <a:latin typeface="DIN Condensed"/>
          <a:ea typeface="DIN Condensed"/>
          <a:cs typeface="DIN Condense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firstRow>
  </a:tblStyle>
  <a:tblStyle styleId="{2708684C-4D16-4618-839F-0558EEFCDFE6}" styleName="">
    <a:tblBg/>
    <a:wholeTbl>
      <a:tcTxStyle b="on" i="off">
        <a:font>
          <a:latin typeface="DIN Condensed"/>
          <a:ea typeface="DIN Condensed"/>
          <a:cs typeface="DIN Condensed"/>
        </a:font>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solidFill>
            <a:srgbClr val="5C5C5C">
              <a:alpha val="20000"/>
            </a:srgbClr>
          </a:solidFill>
        </a:fill>
      </a:tcStyle>
    </a:wholeTbl>
    <a:band2H>
      <a:tcTxStyle b="def" i="def"/>
      <a:tcStyle>
        <a:tcBdr/>
        <a:fill>
          <a:solidFill>
            <a:srgbClr val="FFFFFF"/>
          </a:solidFill>
        </a:fill>
      </a:tcStyle>
    </a:band2H>
    <a:firstCol>
      <a:tcTxStyle b="on" i="off">
        <a:font>
          <a:latin typeface="DIN Condensed"/>
          <a:ea typeface="DIN Condensed"/>
          <a:cs typeface="DIN Condensed"/>
        </a:font>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solidFill>
            <a:srgbClr val="5C5C5C">
              <a:alpha val="20000"/>
            </a:srgbClr>
          </a:solidFill>
        </a:fill>
      </a:tcStyle>
    </a:firstCol>
    <a:lastRow>
      <a:tcTxStyle b="on" i="off">
        <a:font>
          <a:latin typeface="DIN Condensed"/>
          <a:ea typeface="DIN Condensed"/>
          <a:cs typeface="DIN Condensed"/>
        </a:font>
        <a:srgbClr val="5C5C5C"/>
      </a:tcTxStyle>
      <a:tcStyle>
        <a:tcBdr>
          <a:left>
            <a:ln w="12700" cap="flat">
              <a:solidFill>
                <a:srgbClr val="5C5C5C"/>
              </a:solidFill>
              <a:prstDash val="solid"/>
              <a:round/>
            </a:ln>
          </a:left>
          <a:right>
            <a:ln w="12700" cap="flat">
              <a:solidFill>
                <a:srgbClr val="5C5C5C"/>
              </a:solidFill>
              <a:prstDash val="solid"/>
              <a:round/>
            </a:ln>
          </a:right>
          <a:top>
            <a:ln w="508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noFill/>
        </a:fill>
      </a:tcStyle>
    </a:lastRow>
    <a:firstRow>
      <a:tcTxStyle b="on" i="off">
        <a:font>
          <a:latin typeface="DIN Condensed"/>
          <a:ea typeface="DIN Condensed"/>
          <a:cs typeface="DIN Condensed"/>
        </a:font>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254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p:nvPr>
            <p:ph type="sldImg"/>
          </p:nvPr>
        </p:nvSpPr>
        <p:spPr>
          <a:xfrm>
            <a:off x="1143000" y="685800"/>
            <a:ext cx="4572000" cy="3429000"/>
          </a:xfrm>
          <a:prstGeom prst="rect">
            <a:avLst/>
          </a:prstGeom>
        </p:spPr>
        <p:txBody>
          <a:bodyPr/>
          <a:lstStyle/>
          <a:p>
            <a:pPr/>
          </a:p>
        </p:txBody>
      </p:sp>
      <p:sp>
        <p:nvSpPr>
          <p:cNvPr id="137" name="Shape 13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11" name="Body Level One…"/>
          <p:cNvSpPr/>
          <p:nvPr>
            <p:ph type="body" sz="quarter" idx="1"/>
          </p:nvPr>
        </p:nvSpPr>
        <p:spPr>
          <a:xfrm>
            <a:off x="571500" y="5588000"/>
            <a:ext cx="11875780" cy="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0" y="21600"/>
                </a:lnTo>
                <a:close/>
              </a:path>
            </a:pathLst>
          </a:custGeom>
          <a:ln w="38100" cap="rnd">
            <a:solidFill>
              <a:srgbClr val="747676"/>
            </a:solidFill>
            <a:custDash>
              <a:ds d="100000" sp="200000"/>
            </a:custDash>
            <a:round/>
          </a:ln>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12" name="Title Text"/>
          <p:cNvSpPr txBox="1"/>
          <p:nvPr>
            <p:ph type="title"/>
          </p:nvPr>
        </p:nvSpPr>
        <p:spPr>
          <a:xfrm>
            <a:off x="571500" y="571500"/>
            <a:ext cx="11861800" cy="5181600"/>
          </a:xfrm>
          <a:prstGeom prst="rect">
            <a:avLst/>
          </a:prstGeom>
        </p:spPr>
        <p:txBody>
          <a:bodyPr anchor="b"/>
          <a:lstStyle>
            <a:lvl1pPr algn="ctr">
              <a:lnSpc>
                <a:spcPct val="80000"/>
              </a:lnSpc>
              <a:spcBef>
                <a:spcPts val="0"/>
              </a:spcBef>
              <a:defRPr sz="12100">
                <a:solidFill>
                  <a:srgbClr val="5C5C5C"/>
                </a:solidFill>
              </a:defRPr>
            </a:lvl1pPr>
          </a:lstStyle>
          <a:p>
            <a:pPr/>
            <a:r>
              <a:t>Title Text</a:t>
            </a:r>
          </a:p>
        </p:txBody>
      </p:sp>
      <p:sp>
        <p:nvSpPr>
          <p:cNvPr id="13" name="Body Level One…"/>
          <p:cNvSpPr txBox="1"/>
          <p:nvPr>
            <p:ph type="body" sz="half" idx="13"/>
          </p:nvPr>
        </p:nvSpPr>
        <p:spPr>
          <a:xfrm>
            <a:off x="571500" y="5676900"/>
            <a:ext cx="11861800" cy="3263900"/>
          </a:xfrm>
          <a:prstGeom prst="rect">
            <a:avLst/>
          </a:prstGeom>
        </p:spPr>
        <p:txBody>
          <a:bodyPr/>
          <a:lstStyle/>
          <a:p>
            <a:pPr marL="0" indent="0" algn="ctr">
              <a:lnSpc>
                <a:spcPct val="70000"/>
              </a:lnSpc>
              <a:spcBef>
                <a:spcPts val="0"/>
              </a:spcBef>
              <a:buSzTx/>
              <a:buFontTx/>
              <a:buNone/>
              <a:defRPr i="1" sz="4800">
                <a:solidFill>
                  <a:srgbClr val="747676"/>
                </a:solidFill>
              </a:defRPr>
            </a:pPr>
          </a:p>
        </p:txBody>
      </p:sp>
      <p:sp>
        <p:nvSpPr>
          <p:cNvPr id="14" name="Slide Number"/>
          <p:cNvSpPr txBox="1"/>
          <p:nvPr>
            <p:ph type="sldNum" sz="quarter" idx="2"/>
          </p:nvPr>
        </p:nvSpPr>
        <p:spPr>
          <a:xfrm>
            <a:off x="12057596" y="9189156"/>
            <a:ext cx="340321" cy="3429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101" name="“"/>
          <p:cNvSpPr txBox="1"/>
          <p:nvPr/>
        </p:nvSpPr>
        <p:spPr>
          <a:xfrm>
            <a:off x="508000" y="1771650"/>
            <a:ext cx="1697832" cy="3175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80000"/>
              </a:lnSpc>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21000">
                <a:solidFill>
                  <a:srgbClr val="E4E4E4"/>
                </a:solidFill>
                <a:latin typeface="Baskerville"/>
                <a:ea typeface="Baskerville"/>
                <a:cs typeface="Baskerville"/>
                <a:sym typeface="Baskerville"/>
              </a:defRPr>
            </a:lvl1pPr>
          </a:lstStyle>
          <a:p>
            <a:pPr/>
            <a:r>
              <a:t>“</a:t>
            </a:r>
          </a:p>
        </p:txBody>
      </p:sp>
      <p:sp>
        <p:nvSpPr>
          <p:cNvPr id="102" name="Body Level One…"/>
          <p:cNvSpPr txBox="1"/>
          <p:nvPr>
            <p:ph type="body" sz="quarter" idx="1"/>
          </p:nvPr>
        </p:nvSpPr>
        <p:spPr>
          <a:xfrm>
            <a:off x="1943100" y="3870535"/>
            <a:ext cx="10490200" cy="939802"/>
          </a:xfrm>
          <a:prstGeom prst="rect">
            <a:avLst/>
          </a:prstGeom>
        </p:spPr>
        <p:txBody>
          <a:bodyPr/>
          <a:lstStyle>
            <a:lvl1pPr marL="0" indent="0">
              <a:spcBef>
                <a:spcPts val="1600"/>
              </a:spcBef>
              <a:buSzTx/>
              <a:buFontTx/>
              <a:buNone/>
              <a:defRPr sz="4800">
                <a:solidFill>
                  <a:srgbClr val="747676"/>
                </a:solidFill>
              </a:defRPr>
            </a:lvl1pPr>
            <a:lvl2pPr marL="1174750" indent="-704850">
              <a:spcBef>
                <a:spcPts val="1600"/>
              </a:spcBef>
              <a:buFontTx/>
              <a:defRPr sz="4800">
                <a:solidFill>
                  <a:srgbClr val="747676"/>
                </a:solidFill>
              </a:defRPr>
            </a:lvl2pPr>
            <a:lvl3pPr marL="1644650" indent="-704850">
              <a:spcBef>
                <a:spcPts val="1600"/>
              </a:spcBef>
              <a:buFontTx/>
              <a:defRPr sz="4800">
                <a:solidFill>
                  <a:srgbClr val="747676"/>
                </a:solidFill>
              </a:defRPr>
            </a:lvl3pPr>
            <a:lvl4pPr marL="2114550" indent="-704850">
              <a:spcBef>
                <a:spcPts val="1600"/>
              </a:spcBef>
              <a:buFontTx/>
              <a:defRPr sz="4800">
                <a:solidFill>
                  <a:srgbClr val="747676"/>
                </a:solidFill>
              </a:defRPr>
            </a:lvl4pPr>
            <a:lvl5pPr marL="2584450" indent="-704850">
              <a:spcBef>
                <a:spcPts val="1600"/>
              </a:spcBef>
              <a:buFontTx/>
              <a:defRPr sz="4800">
                <a:solidFill>
                  <a:srgbClr val="747676"/>
                </a:solidFill>
              </a:defRPr>
            </a:lvl5pPr>
          </a:lstStyle>
          <a:p>
            <a:pPr/>
            <a:r>
              <a:t>Body Level One</a:t>
            </a:r>
          </a:p>
          <a:p>
            <a:pPr lvl="1"/>
            <a:r>
              <a:t>Body Level Two</a:t>
            </a:r>
          </a:p>
          <a:p>
            <a:pPr lvl="2"/>
            <a:r>
              <a:t>Body Level Three</a:t>
            </a:r>
          </a:p>
          <a:p>
            <a:pPr lvl="3"/>
            <a:r>
              <a:t>Body Level Four</a:t>
            </a:r>
          </a:p>
          <a:p>
            <a:pPr lvl="4"/>
            <a:r>
              <a:t>Body Level Five</a:t>
            </a:r>
          </a:p>
        </p:txBody>
      </p:sp>
      <p:sp>
        <p:nvSpPr>
          <p:cNvPr id="103" name="-Johnny Appleseed"/>
          <p:cNvSpPr txBox="1"/>
          <p:nvPr>
            <p:ph type="body" sz="quarter" idx="13"/>
          </p:nvPr>
        </p:nvSpPr>
        <p:spPr>
          <a:xfrm>
            <a:off x="1943100" y="7772400"/>
            <a:ext cx="10490200" cy="939800"/>
          </a:xfrm>
          <a:prstGeom prst="rect">
            <a:avLst/>
          </a:prstGeom>
        </p:spPr>
        <p:txBody>
          <a:bodyPr/>
          <a:lstStyle/>
          <a:p>
            <a:pPr marL="0" indent="0" algn="r">
              <a:lnSpc>
                <a:spcPct val="70000"/>
              </a:lnSpc>
              <a:spcBef>
                <a:spcPts val="1600"/>
              </a:spcBef>
              <a:buSzTx/>
              <a:buFontTx/>
              <a:buNone/>
              <a:defRPr i="1" sz="4800">
                <a:solidFill>
                  <a:srgbClr val="6B6D6D"/>
                </a:solidFill>
              </a:defRPr>
            </a:pP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11" name="Image"/>
          <p:cNvSpPr/>
          <p:nvPr>
            <p:ph type="pic" idx="13"/>
          </p:nvPr>
        </p:nvSpPr>
        <p:spPr>
          <a:xfrm>
            <a:off x="0" y="0"/>
            <a:ext cx="13004800" cy="9753600"/>
          </a:xfrm>
          <a:prstGeom prst="rect">
            <a:avLst/>
          </a:prstGeom>
        </p:spPr>
        <p:txBody>
          <a:bodyPr lIns="91439" tIns="45719" rIns="91439" bIns="45719">
            <a:noAutofit/>
          </a:bodyPr>
          <a:lstStyle/>
          <a:p>
            <a:pPr/>
          </a:p>
        </p:txBody>
      </p:sp>
      <p:sp>
        <p:nvSpPr>
          <p:cNvPr id="112" name="Slide Number"/>
          <p:cNvSpPr txBox="1"/>
          <p:nvPr>
            <p:ph type="sldNum" sz="quarter" idx="2"/>
          </p:nvPr>
        </p:nvSpPr>
        <p:spPr>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bg>
      <p:bgPr>
        <a:gradFill flip="none" rotWithShape="1">
          <a:gsLst>
            <a:gs pos="0">
              <a:srgbClr val="000000"/>
            </a:gs>
            <a:gs pos="100000">
              <a:srgbClr val="0066FF"/>
            </a:gs>
          </a:gsLst>
          <a:lin ang="5400000" scaled="0"/>
        </a:gradFill>
      </p:bgPr>
    </p:bg>
    <p:spTree>
      <p:nvGrpSpPr>
        <p:cNvPr id="1" name=""/>
        <p:cNvGrpSpPr/>
        <p:nvPr/>
      </p:nvGrpSpPr>
      <p:grpSpPr>
        <a:xfrm>
          <a:off x="0" y="0"/>
          <a:ext cx="0" cy="0"/>
          <a:chOff x="0" y="0"/>
          <a:chExt cx="0" cy="0"/>
        </a:xfrm>
      </p:grpSpPr>
      <p:pic>
        <p:nvPicPr>
          <p:cNvPr id="126" name="Shape 6" descr="Shape 6"/>
          <p:cNvPicPr>
            <a:picLocks noChangeAspect="1"/>
          </p:cNvPicPr>
          <p:nvPr/>
        </p:nvPicPr>
        <p:blipFill>
          <a:blip r:embed="rId2">
            <a:extLst/>
          </a:blip>
          <a:stretch>
            <a:fillRect/>
          </a:stretch>
        </p:blipFill>
        <p:spPr>
          <a:xfrm>
            <a:off x="-1" y="-1"/>
            <a:ext cx="13004801" cy="9753601"/>
          </a:xfrm>
          <a:prstGeom prst="rect">
            <a:avLst/>
          </a:prstGeom>
          <a:ln w="12700">
            <a:miter lim="400000"/>
          </a:ln>
        </p:spPr>
      </p:pic>
      <p:sp>
        <p:nvSpPr>
          <p:cNvPr id="127" name="Shape 7"/>
          <p:cNvSpPr txBox="1"/>
          <p:nvPr/>
        </p:nvSpPr>
        <p:spPr>
          <a:xfrm>
            <a:off x="4226559" y="325119"/>
            <a:ext cx="4691661" cy="612592"/>
          </a:xfrm>
          <a:prstGeom prst="rect">
            <a:avLst/>
          </a:prstGeom>
          <a:ln w="12700">
            <a:miter lim="400000"/>
          </a:ln>
          <a:extLst>
            <a:ext uri="{C572A759-6A51-4108-AA02-DFA0A04FC94B}">
              <ma14:wrappingTextBoxFlag xmlns:ma14="http://schemas.microsoft.com/office/mac/drawingml/2011/main" val="1"/>
            </a:ext>
          </a:extLst>
        </p:spPr>
        <p:txBody>
          <a:bodyPr lIns="64995" tIns="64995" rIns="64995" bIns="64995">
            <a:spAutoFit/>
          </a:bodyPr>
          <a:lstStyle>
            <a:lvl1pPr defTabSz="1300480">
              <a:spcBef>
                <a:spcPts val="0"/>
              </a:spcBef>
              <a:defRPr b="0" spc="0" sz="3400">
                <a:solidFill>
                  <a:srgbClr val="FFFFFF"/>
                </a:solidFill>
                <a:latin typeface="Georgia"/>
                <a:ea typeface="Georgia"/>
                <a:cs typeface="Georgia"/>
                <a:sym typeface="Georgia"/>
              </a:defRPr>
            </a:lvl1pPr>
          </a:lstStyle>
          <a:p>
            <a:pPr/>
            <a:r>
              <a:t>Department of Surgery</a:t>
            </a:r>
          </a:p>
        </p:txBody>
      </p:sp>
      <p:sp>
        <p:nvSpPr>
          <p:cNvPr id="128" name="Shape 8"/>
          <p:cNvSpPr/>
          <p:nvPr/>
        </p:nvSpPr>
        <p:spPr>
          <a:xfrm>
            <a:off x="-1" y="1192106"/>
            <a:ext cx="13004802" cy="1"/>
          </a:xfrm>
          <a:prstGeom prst="line">
            <a:avLst/>
          </a:prstGeom>
          <a:ln w="12700">
            <a:solidFill>
              <a:srgbClr val="A5A8C6"/>
            </a:solidFill>
            <a:miter/>
          </a:ln>
        </p:spPr>
        <p:txBody>
          <a:bodyPr lIns="65023" tIns="65023" rIns="65023" bIns="65023"/>
          <a:lstStyle/>
          <a:p>
            <a:pPr defTabSz="1300480">
              <a:spcBef>
                <a:spcPts val="0"/>
              </a:spcBef>
              <a:defRPr b="0" spc="0" sz="1800">
                <a:solidFill>
                  <a:srgbClr val="336699"/>
                </a:solidFill>
                <a:latin typeface="Arial"/>
                <a:ea typeface="Arial"/>
                <a:cs typeface="Arial"/>
                <a:sym typeface="Arial"/>
              </a:defRPr>
            </a:pPr>
          </a:p>
        </p:txBody>
      </p:sp>
      <p:pic>
        <p:nvPicPr>
          <p:cNvPr id="129" name="Shape 9" descr="Shape 9"/>
          <p:cNvPicPr>
            <a:picLocks noChangeAspect="1"/>
          </p:cNvPicPr>
          <p:nvPr/>
        </p:nvPicPr>
        <p:blipFill>
          <a:blip r:embed="rId3">
            <a:extLst/>
          </a:blip>
          <a:stretch>
            <a:fillRect/>
          </a:stretch>
        </p:blipFill>
        <p:spPr>
          <a:xfrm>
            <a:off x="216746" y="108373"/>
            <a:ext cx="2555804" cy="975359"/>
          </a:xfrm>
          <a:prstGeom prst="rect">
            <a:avLst/>
          </a:prstGeom>
          <a:ln w="12700">
            <a:miter lim="400000"/>
          </a:ln>
        </p:spPr>
      </p:pic>
      <p:sp>
        <p:nvSpPr>
          <p:cNvPr id="130" name="Slide Number"/>
          <p:cNvSpPr txBox="1"/>
          <p:nvPr>
            <p:ph type="sldNum" sz="quarter" idx="2"/>
          </p:nvPr>
        </p:nvSpPr>
        <p:spPr>
          <a:xfrm>
            <a:off x="6285653" y="8779792"/>
            <a:ext cx="3034455" cy="520701"/>
          </a:xfrm>
          <a:prstGeom prst="rect">
            <a:avLst/>
          </a:prstGeom>
        </p:spPr>
        <p:txBody>
          <a:bodyPr lIns="65023" tIns="65023" rIns="65023" bIns="65023" anchor="ctr"/>
          <a:lstStyle>
            <a:lvl1pPr defTabSz="1300480">
              <a:defRPr b="0">
                <a:solidFill>
                  <a:srgbClr val="000000"/>
                </a:solidFill>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1" name="Image"/>
          <p:cNvSpPr/>
          <p:nvPr>
            <p:ph type="pic" idx="13"/>
          </p:nvPr>
        </p:nvSpPr>
        <p:spPr>
          <a:xfrm>
            <a:off x="0" y="0"/>
            <a:ext cx="13004800" cy="9753600"/>
          </a:xfrm>
          <a:prstGeom prst="rect">
            <a:avLst/>
          </a:prstGeom>
        </p:spPr>
        <p:txBody>
          <a:bodyPr lIns="91439" tIns="45719" rIns="91439" bIns="45719">
            <a:noAutofit/>
          </a:bodyPr>
          <a:lstStyle/>
          <a:p>
            <a:pPr/>
          </a:p>
        </p:txBody>
      </p:sp>
      <p:sp>
        <p:nvSpPr>
          <p:cNvPr id="22" name="Body Level One…"/>
          <p:cNvSpPr txBox="1"/>
          <p:nvPr>
            <p:ph type="body" sz="half" idx="1"/>
          </p:nvPr>
        </p:nvSpPr>
        <p:spPr>
          <a:xfrm>
            <a:off x="0" y="5422900"/>
            <a:ext cx="13004800" cy="3606800"/>
          </a:xfrm>
          <a:prstGeom prst="rect">
            <a:avLst/>
          </a:prstGeom>
          <a:solidFill>
            <a:srgbClr val="FFFFFF"/>
          </a:solidFill>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23" name="Line"/>
          <p:cNvSpPr/>
          <p:nvPr>
            <p:ph type="body" sz="quarter" idx="14"/>
          </p:nvPr>
        </p:nvSpPr>
        <p:spPr>
          <a:xfrm rot="10800000">
            <a:off x="571500" y="7619996"/>
            <a:ext cx="11874500" cy="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0" y="21600"/>
                </a:lnTo>
                <a:close/>
              </a:path>
            </a:pathLst>
          </a:custGeom>
          <a:ln w="38100" cap="rnd">
            <a:solidFill>
              <a:srgbClr val="747676"/>
            </a:solidFill>
            <a:custDash>
              <a:ds d="100000" sp="200000"/>
            </a:custDash>
            <a:round/>
          </a:ln>
        </p:spPr>
        <p:txBody>
          <a:bodyPr anchor="ctr"/>
          <a:lstStyle/>
          <a:p>
            <a:pPr marL="187960" indent="-187960" defTabSz="233679">
              <a:spcBef>
                <a:spcPts val="700"/>
              </a:spcBef>
              <a:defRPr sz="1280"/>
            </a:pPr>
          </a:p>
        </p:txBody>
      </p:sp>
      <p:sp>
        <p:nvSpPr>
          <p:cNvPr id="24" name="Title Text"/>
          <p:cNvSpPr txBox="1"/>
          <p:nvPr>
            <p:ph type="title"/>
          </p:nvPr>
        </p:nvSpPr>
        <p:spPr>
          <a:xfrm>
            <a:off x="571500" y="5562600"/>
            <a:ext cx="11861800" cy="2209800"/>
          </a:xfrm>
          <a:prstGeom prst="rect">
            <a:avLst/>
          </a:prstGeom>
        </p:spPr>
        <p:txBody>
          <a:bodyPr anchor="b"/>
          <a:lstStyle>
            <a:lvl1pPr algn="r">
              <a:lnSpc>
                <a:spcPct val="80000"/>
              </a:lnSpc>
              <a:spcBef>
                <a:spcPts val="0"/>
              </a:spcBef>
              <a:defRPr sz="12100">
                <a:solidFill>
                  <a:srgbClr val="5C5C5C"/>
                </a:solidFill>
              </a:defRPr>
            </a:lvl1pPr>
          </a:lstStyle>
          <a:p>
            <a:pPr/>
            <a:r>
              <a:t>Title Text</a:t>
            </a:r>
          </a:p>
        </p:txBody>
      </p:sp>
      <p:sp>
        <p:nvSpPr>
          <p:cNvPr id="25" name="Body Level One…"/>
          <p:cNvSpPr txBox="1"/>
          <p:nvPr>
            <p:ph type="body" sz="quarter" idx="15"/>
          </p:nvPr>
        </p:nvSpPr>
        <p:spPr>
          <a:xfrm>
            <a:off x="571500" y="7670800"/>
            <a:ext cx="11861800" cy="1231900"/>
          </a:xfrm>
          <a:prstGeom prst="rect">
            <a:avLst/>
          </a:prstGeom>
        </p:spPr>
        <p:txBody>
          <a:bodyPr/>
          <a:lstStyle/>
          <a:p>
            <a:pPr marL="0" indent="0" algn="r">
              <a:lnSpc>
                <a:spcPct val="70000"/>
              </a:lnSpc>
              <a:spcBef>
                <a:spcPts val="600"/>
              </a:spcBef>
              <a:buSzTx/>
              <a:buFontTx/>
              <a:buNone/>
              <a:defRPr i="1" sz="4800">
                <a:solidFill>
                  <a:srgbClr val="747676"/>
                </a:solidFill>
              </a:defRPr>
            </a:pPr>
          </a:p>
        </p:txBody>
      </p:sp>
      <p:sp>
        <p:nvSpPr>
          <p:cNvPr id="26" name="Slide Number"/>
          <p:cNvSpPr txBox="1"/>
          <p:nvPr>
            <p:ph type="sldNum" sz="quarter" idx="2"/>
          </p:nvPr>
        </p:nvSpPr>
        <p:spPr>
          <a:xfrm>
            <a:off x="12061557" y="9194800"/>
            <a:ext cx="340321" cy="342900"/>
          </a:xfrm>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3" name="Title Text"/>
          <p:cNvSpPr txBox="1"/>
          <p:nvPr>
            <p:ph type="title"/>
          </p:nvPr>
        </p:nvSpPr>
        <p:spPr>
          <a:xfrm>
            <a:off x="571500" y="571500"/>
            <a:ext cx="11861800" cy="5181600"/>
          </a:xfrm>
          <a:prstGeom prst="rect">
            <a:avLst/>
          </a:prstGeom>
        </p:spPr>
        <p:txBody>
          <a:bodyPr anchor="b"/>
          <a:lstStyle>
            <a:lvl1pPr algn="ctr">
              <a:lnSpc>
                <a:spcPct val="80000"/>
              </a:lnSpc>
              <a:spcBef>
                <a:spcPts val="0"/>
              </a:spcBef>
              <a:defRPr sz="12100">
                <a:solidFill>
                  <a:srgbClr val="5C5C5C"/>
                </a:solidFill>
              </a:defRPr>
            </a:lvl1pPr>
          </a:lstStyle>
          <a:p>
            <a:pPr/>
            <a:r>
              <a:t>Title Text</a:t>
            </a:r>
          </a:p>
        </p:txBody>
      </p:sp>
      <p:sp>
        <p:nvSpPr>
          <p:cNvPr id="34" name="Slide Number"/>
          <p:cNvSpPr txBox="1"/>
          <p:nvPr>
            <p:ph type="sldNum" sz="quarter" idx="2"/>
          </p:nvPr>
        </p:nvSpPr>
        <p:spPr>
          <a:xfrm>
            <a:off x="12052509" y="9189156"/>
            <a:ext cx="340321" cy="3429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41" name="Image"/>
          <p:cNvSpPr/>
          <p:nvPr>
            <p:ph type="pic" idx="13"/>
          </p:nvPr>
        </p:nvSpPr>
        <p:spPr>
          <a:xfrm>
            <a:off x="7531100" y="0"/>
            <a:ext cx="5473700" cy="9753600"/>
          </a:xfrm>
          <a:prstGeom prst="rect">
            <a:avLst/>
          </a:prstGeom>
        </p:spPr>
        <p:txBody>
          <a:bodyPr lIns="91439" tIns="45719" rIns="91439" bIns="45719">
            <a:noAutofit/>
          </a:bodyPr>
          <a:lstStyle/>
          <a:p>
            <a:pPr/>
          </a:p>
        </p:txBody>
      </p:sp>
      <p:sp>
        <p:nvSpPr>
          <p:cNvPr id="42" name="Body Level One…"/>
          <p:cNvSpPr/>
          <p:nvPr>
            <p:ph type="body" sz="quarter" idx="1"/>
          </p:nvPr>
        </p:nvSpPr>
        <p:spPr>
          <a:xfrm>
            <a:off x="571500" y="7619997"/>
            <a:ext cx="6451600" cy="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0" y="21600"/>
                </a:lnTo>
                <a:close/>
              </a:path>
            </a:pathLst>
          </a:custGeom>
          <a:ln w="38100" cap="rnd">
            <a:solidFill>
              <a:srgbClr val="747676"/>
            </a:solidFill>
            <a:custDash>
              <a:ds d="100000" sp="200000"/>
            </a:custDash>
            <a:round/>
          </a:ln>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43" name="Title Text"/>
          <p:cNvSpPr txBox="1"/>
          <p:nvPr>
            <p:ph type="title"/>
          </p:nvPr>
        </p:nvSpPr>
        <p:spPr>
          <a:xfrm>
            <a:off x="571500" y="571500"/>
            <a:ext cx="6451600" cy="7213600"/>
          </a:xfrm>
          <a:prstGeom prst="rect">
            <a:avLst/>
          </a:prstGeom>
        </p:spPr>
        <p:txBody>
          <a:bodyPr anchor="b"/>
          <a:lstStyle>
            <a:lvl1pPr algn="r">
              <a:lnSpc>
                <a:spcPct val="80000"/>
              </a:lnSpc>
              <a:spcBef>
                <a:spcPts val="0"/>
              </a:spcBef>
              <a:defRPr sz="12100">
                <a:solidFill>
                  <a:srgbClr val="5C5C5C"/>
                </a:solidFill>
              </a:defRPr>
            </a:lvl1pPr>
          </a:lstStyle>
          <a:p>
            <a:pPr/>
            <a:r>
              <a:t>Title Text</a:t>
            </a:r>
          </a:p>
        </p:txBody>
      </p:sp>
      <p:sp>
        <p:nvSpPr>
          <p:cNvPr id="44" name="Body Level One…"/>
          <p:cNvSpPr txBox="1"/>
          <p:nvPr>
            <p:ph type="body" sz="quarter" idx="14"/>
          </p:nvPr>
        </p:nvSpPr>
        <p:spPr>
          <a:xfrm>
            <a:off x="571500" y="7670800"/>
            <a:ext cx="6451600" cy="1358900"/>
          </a:xfrm>
          <a:prstGeom prst="rect">
            <a:avLst/>
          </a:prstGeom>
        </p:spPr>
        <p:txBody>
          <a:bodyPr/>
          <a:lstStyle/>
          <a:p>
            <a:pPr marL="0" indent="0" algn="r">
              <a:lnSpc>
                <a:spcPct val="70000"/>
              </a:lnSpc>
              <a:spcBef>
                <a:spcPts val="600"/>
              </a:spcBef>
              <a:buSzTx/>
              <a:buFontTx/>
              <a:buNone/>
              <a:defRPr i="1" sz="4800">
                <a:solidFill>
                  <a:srgbClr val="747676"/>
                </a:solidFill>
              </a:defRPr>
            </a:pPr>
          </a:p>
        </p:txBody>
      </p:sp>
      <p:sp>
        <p:nvSpPr>
          <p:cNvPr id="45" name="Slide Number"/>
          <p:cNvSpPr txBox="1"/>
          <p:nvPr>
            <p:ph type="sldNum" sz="quarter" idx="2"/>
          </p:nvPr>
        </p:nvSpPr>
        <p:spPr>
          <a:xfrm>
            <a:off x="12061557" y="9194800"/>
            <a:ext cx="340321" cy="342900"/>
          </a:xfrm>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52" name="Body Level One…"/>
          <p:cNvSpPr txBox="1"/>
          <p:nvPr>
            <p:ph type="body" sz="quarter" idx="1"/>
          </p:nvPr>
        </p:nvSpPr>
        <p:spPr>
          <a:xfrm>
            <a:off x="571500" y="1574800"/>
            <a:ext cx="11861800" cy="1271"/>
          </a:xfrm>
          <a:prstGeom prst="rect">
            <a:avLst/>
          </a:prstGeom>
          <a:ln w="38100" cap="rnd">
            <a:solidFill>
              <a:srgbClr val="747676"/>
            </a:solidFill>
            <a:custDash>
              <a:ds d="100000" sp="200000"/>
            </a:custDash>
            <a:round/>
          </a:ln>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53" name="Title Text"/>
          <p:cNvSpPr txBox="1"/>
          <p:nvPr>
            <p:ph type="title"/>
          </p:nvPr>
        </p:nvSpPr>
        <p:spPr>
          <a:xfrm>
            <a:off x="571500" y="723900"/>
            <a:ext cx="11861800" cy="723900"/>
          </a:xfrm>
          <a:prstGeom prst="rect">
            <a:avLst/>
          </a:prstGeom>
        </p:spPr>
        <p:txBody>
          <a:bodyPr/>
          <a:lstStyle/>
          <a:p>
            <a:pPr/>
            <a:r>
              <a:t>Title Text</a:t>
            </a: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61" name="Body Level One…"/>
          <p:cNvSpPr txBox="1"/>
          <p:nvPr>
            <p:ph type="body" sz="quarter" idx="1"/>
          </p:nvPr>
        </p:nvSpPr>
        <p:spPr>
          <a:xfrm>
            <a:off x="571500" y="1574800"/>
            <a:ext cx="11861800" cy="1271"/>
          </a:xfrm>
          <a:prstGeom prst="rect">
            <a:avLst/>
          </a:prstGeom>
          <a:ln w="38100" cap="rnd">
            <a:solidFill>
              <a:srgbClr val="747676"/>
            </a:solidFill>
            <a:custDash>
              <a:ds d="100000" sp="200000"/>
            </a:custDash>
            <a:round/>
          </a:ln>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62" name="Title Text"/>
          <p:cNvSpPr txBox="1"/>
          <p:nvPr>
            <p:ph type="title"/>
          </p:nvPr>
        </p:nvSpPr>
        <p:spPr>
          <a:xfrm>
            <a:off x="571500" y="723900"/>
            <a:ext cx="11861800" cy="723900"/>
          </a:xfrm>
          <a:prstGeom prst="rect">
            <a:avLst/>
          </a:prstGeom>
        </p:spPr>
        <p:txBody>
          <a:bodyPr/>
          <a:lstStyle/>
          <a:p>
            <a:pPr/>
            <a:r>
              <a:t>Title Text</a:t>
            </a:r>
          </a:p>
        </p:txBody>
      </p:sp>
      <p:sp>
        <p:nvSpPr>
          <p:cNvPr id="63" name="Body Level One…"/>
          <p:cNvSpPr txBox="1"/>
          <p:nvPr>
            <p:ph type="body" idx="13"/>
          </p:nvPr>
        </p:nvSpPr>
        <p:spPr>
          <a:prstGeom prst="rect">
            <a:avLst/>
          </a:prstGeom>
        </p:spPr>
        <p:txBody>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71" name="Image"/>
          <p:cNvSpPr/>
          <p:nvPr>
            <p:ph type="pic" idx="13"/>
          </p:nvPr>
        </p:nvSpPr>
        <p:spPr>
          <a:xfrm>
            <a:off x="0" y="0"/>
            <a:ext cx="6438900" cy="9753600"/>
          </a:xfrm>
          <a:prstGeom prst="rect">
            <a:avLst/>
          </a:prstGeom>
        </p:spPr>
        <p:txBody>
          <a:bodyPr lIns="91439" tIns="45719" rIns="91439" bIns="45719">
            <a:noAutofit/>
          </a:bodyPr>
          <a:lstStyle/>
          <a:p>
            <a:pPr/>
          </a:p>
        </p:txBody>
      </p:sp>
      <p:sp>
        <p:nvSpPr>
          <p:cNvPr id="72" name="Body Level One…"/>
          <p:cNvSpPr txBox="1"/>
          <p:nvPr>
            <p:ph type="body" sz="quarter" idx="1"/>
          </p:nvPr>
        </p:nvSpPr>
        <p:spPr>
          <a:xfrm>
            <a:off x="7023100" y="1574800"/>
            <a:ext cx="5397500" cy="1271"/>
          </a:xfrm>
          <a:prstGeom prst="rect">
            <a:avLst/>
          </a:prstGeom>
          <a:ln w="38100" cap="rnd">
            <a:solidFill>
              <a:srgbClr val="747676"/>
            </a:solidFill>
            <a:custDash>
              <a:ds d="100000" sp="200000"/>
            </a:custDash>
            <a:round/>
          </a:ln>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73" name="Title Text"/>
          <p:cNvSpPr txBox="1"/>
          <p:nvPr>
            <p:ph type="title"/>
          </p:nvPr>
        </p:nvSpPr>
        <p:spPr>
          <a:xfrm>
            <a:off x="7023100" y="723900"/>
            <a:ext cx="5397500" cy="723900"/>
          </a:xfrm>
          <a:prstGeom prst="rect">
            <a:avLst/>
          </a:prstGeom>
        </p:spPr>
        <p:txBody>
          <a:bodyPr/>
          <a:lstStyle/>
          <a:p>
            <a:pPr/>
            <a:r>
              <a:t>Title Text</a:t>
            </a:r>
          </a:p>
        </p:txBody>
      </p:sp>
      <p:sp>
        <p:nvSpPr>
          <p:cNvPr id="74" name="Body Level One…"/>
          <p:cNvSpPr txBox="1"/>
          <p:nvPr>
            <p:ph type="body" sz="half" idx="14"/>
          </p:nvPr>
        </p:nvSpPr>
        <p:spPr>
          <a:xfrm>
            <a:off x="7023100" y="1803400"/>
            <a:ext cx="5397500" cy="7226300"/>
          </a:xfrm>
          <a:prstGeom prst="rect">
            <a:avLst/>
          </a:prstGeom>
        </p:spPr>
        <p:txBody>
          <a:bodyPr/>
          <a:lstStyle/>
          <a:p>
            <a:pPr marL="406400" indent="-406400">
              <a:defRPr sz="28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8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90" name="Image"/>
          <p:cNvSpPr/>
          <p:nvPr>
            <p:ph type="pic" idx="13"/>
          </p:nvPr>
        </p:nvSpPr>
        <p:spPr>
          <a:xfrm>
            <a:off x="571500" y="571500"/>
            <a:ext cx="7429500" cy="7315200"/>
          </a:xfrm>
          <a:prstGeom prst="rect">
            <a:avLst/>
          </a:prstGeom>
        </p:spPr>
        <p:txBody>
          <a:bodyPr lIns="91439" tIns="45719" rIns="91439" bIns="45719">
            <a:noAutofit/>
          </a:bodyPr>
          <a:lstStyle/>
          <a:p>
            <a:pPr/>
          </a:p>
        </p:txBody>
      </p:sp>
      <p:sp>
        <p:nvSpPr>
          <p:cNvPr id="91" name="Image"/>
          <p:cNvSpPr/>
          <p:nvPr>
            <p:ph type="pic" sz="quarter" idx="14"/>
          </p:nvPr>
        </p:nvSpPr>
        <p:spPr>
          <a:xfrm>
            <a:off x="8128000" y="571500"/>
            <a:ext cx="4305300" cy="3594100"/>
          </a:xfrm>
          <a:prstGeom prst="rect">
            <a:avLst/>
          </a:prstGeom>
        </p:spPr>
        <p:txBody>
          <a:bodyPr lIns="91439" tIns="45719" rIns="91439" bIns="45719">
            <a:noAutofit/>
          </a:bodyPr>
          <a:lstStyle/>
          <a:p>
            <a:pPr/>
          </a:p>
        </p:txBody>
      </p:sp>
      <p:sp>
        <p:nvSpPr>
          <p:cNvPr id="92" name="Image"/>
          <p:cNvSpPr/>
          <p:nvPr>
            <p:ph type="pic" sz="quarter" idx="15"/>
          </p:nvPr>
        </p:nvSpPr>
        <p:spPr>
          <a:xfrm>
            <a:off x="8128000" y="4292600"/>
            <a:ext cx="4305300" cy="3594100"/>
          </a:xfrm>
          <a:prstGeom prst="rect">
            <a:avLst/>
          </a:prstGeom>
        </p:spPr>
        <p:txBody>
          <a:bodyPr lIns="91439" tIns="45719" rIns="91439" bIns="45719">
            <a:noAutofit/>
          </a:bodyPr>
          <a:lstStyle/>
          <a:p>
            <a:pPr/>
          </a:p>
        </p:txBody>
      </p:sp>
      <p:sp>
        <p:nvSpPr>
          <p:cNvPr id="93" name="Body Level One…"/>
          <p:cNvSpPr txBox="1"/>
          <p:nvPr>
            <p:ph type="body" sz="quarter" idx="1"/>
          </p:nvPr>
        </p:nvSpPr>
        <p:spPr>
          <a:xfrm>
            <a:off x="571500" y="8051800"/>
            <a:ext cx="11861800" cy="1333500"/>
          </a:xfrm>
          <a:prstGeom prst="rect">
            <a:avLst/>
          </a:prstGeom>
        </p:spPr>
        <p:txBody>
          <a:bodyPr/>
          <a:lstStyle>
            <a:lvl1pPr marL="0" indent="0">
              <a:spcBef>
                <a:spcPts val="1400"/>
              </a:spcBef>
              <a:buSzTx/>
              <a:buFontTx/>
              <a:buNone/>
              <a:defRPr i="1" spc="28" sz="2800"/>
            </a:lvl1pPr>
            <a:lvl2pPr marL="0" indent="0">
              <a:spcBef>
                <a:spcPts val="1400"/>
              </a:spcBef>
              <a:buSzTx/>
              <a:buFontTx/>
              <a:buNone/>
              <a:defRPr i="1" spc="28" sz="2800"/>
            </a:lvl2pPr>
            <a:lvl3pPr marL="0" indent="0">
              <a:spcBef>
                <a:spcPts val="1400"/>
              </a:spcBef>
              <a:buSzTx/>
              <a:buFontTx/>
              <a:buNone/>
              <a:defRPr i="1" spc="28" sz="2800"/>
            </a:lvl3pPr>
            <a:lvl4pPr marL="0" indent="0">
              <a:spcBef>
                <a:spcPts val="1400"/>
              </a:spcBef>
              <a:buSzTx/>
              <a:buFontTx/>
              <a:buNone/>
              <a:defRPr i="1" spc="28" sz="2800"/>
            </a:lvl4pPr>
            <a:lvl5pPr marL="0" indent="0">
              <a:spcBef>
                <a:spcPts val="1400"/>
              </a:spcBef>
              <a:buSzTx/>
              <a:buFontTx/>
              <a:buNone/>
              <a:defRPr i="1" spc="28" sz="2800"/>
            </a:lvl5p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Body Level One…"/>
          <p:cNvSpPr txBox="1"/>
          <p:nvPr>
            <p:ph type="body" idx="1"/>
          </p:nvPr>
        </p:nvSpPr>
        <p:spPr>
          <a:xfrm>
            <a:off x="571500" y="1803400"/>
            <a:ext cx="11861800" cy="7226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3" name="Title Text"/>
          <p:cNvSpPr txBox="1"/>
          <p:nvPr>
            <p:ph type="title"/>
          </p:nvPr>
        </p:nvSpPr>
        <p:spPr>
          <a:xfrm>
            <a:off x="1948462" y="1950720"/>
            <a:ext cx="10403841" cy="6615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Slide Number"/>
          <p:cNvSpPr txBox="1"/>
          <p:nvPr>
            <p:ph type="sldNum" sz="quarter" idx="2"/>
          </p:nvPr>
        </p:nvSpPr>
        <p:spPr>
          <a:xfrm>
            <a:off x="12050091" y="9194800"/>
            <a:ext cx="340321" cy="342900"/>
          </a:xfrm>
          <a:prstGeom prst="rect">
            <a:avLst/>
          </a:prstGeom>
          <a:ln w="12700">
            <a:miter lim="400000"/>
          </a:ln>
        </p:spPr>
        <p:txBody>
          <a:bodyPr wrap="none" lIns="50800" tIns="50800" rIns="50800" bIns="50800">
            <a:spAutoFit/>
          </a:bodyPr>
          <a:lstStyle>
            <a:lvl1pPr algn="r">
              <a:spcBef>
                <a:spcPts val="0"/>
              </a:spcBef>
              <a:defRPr spc="0" sz="1600">
                <a:solidFill>
                  <a:srgbClr val="747676"/>
                </a:solidFill>
                <a:latin typeface="DIN Alternate"/>
                <a:ea typeface="DIN Alternate"/>
                <a:cs typeface="DIN Alternate"/>
                <a:sym typeface="DIN Alternate"/>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1pPr>
      <a:lvl2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2pPr>
      <a:lvl3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3pPr>
      <a:lvl4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4pPr>
      <a:lvl5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5pPr>
      <a:lvl6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6pPr>
      <a:lvl7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7pPr>
      <a:lvl8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8pPr>
      <a:lvl9pPr marL="0" marR="0" indent="0" algn="l" defTabSz="584200" rtl="0" latinLnBrk="0">
        <a:lnSpc>
          <a:spcPct val="100000"/>
        </a:lnSpc>
        <a:spcBef>
          <a:spcPts val="2300"/>
        </a:spcBef>
        <a:spcAft>
          <a:spcPts val="0"/>
        </a:spcAft>
        <a:buClrTx/>
        <a:buSzTx/>
        <a:buFontTx/>
        <a:buNone/>
        <a:tabLst/>
        <a:defRPr b="1" baseline="0" cap="all" i="0" spc="0" strike="noStrike" sz="5200" u="none">
          <a:ln>
            <a:noFill/>
          </a:ln>
          <a:solidFill>
            <a:srgbClr val="747676"/>
          </a:solidFill>
          <a:uFillTx/>
          <a:latin typeface="DIN Condensed"/>
          <a:ea typeface="DIN Condensed"/>
          <a:cs typeface="DIN Condensed"/>
          <a:sym typeface="DIN Condensed"/>
        </a:defRPr>
      </a:lvl9pPr>
    </p:titleStyle>
    <p:bodyStyle>
      <a:lvl1pPr marL="4699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1pPr>
      <a:lvl2pPr marL="9398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2pPr>
      <a:lvl3pPr marL="14097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3pPr>
      <a:lvl4pPr marL="18796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4pPr>
      <a:lvl5pPr marL="23495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5pPr>
      <a:lvl6pPr marL="28194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6pPr>
      <a:lvl7pPr marL="32893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7pPr>
      <a:lvl8pPr marL="37592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8pPr>
      <a:lvl9pPr marL="4229100" marR="0" indent="-469900" algn="l" defTabSz="584200" rtl="0" latinLnBrk="0">
        <a:lnSpc>
          <a:spcPct val="100000"/>
        </a:lnSpc>
        <a:spcBef>
          <a:spcPts val="1800"/>
        </a:spcBef>
        <a:spcAft>
          <a:spcPts val="0"/>
        </a:spcAft>
        <a:buClrTx/>
        <a:buSzPct val="75000"/>
        <a:buFont typeface="Zapf Dingbats"/>
        <a:buChar char="➤"/>
        <a:tabLst/>
        <a:defRPr b="0" baseline="0" cap="none" i="0" spc="0" strike="noStrike" sz="3200" u="none">
          <a:ln>
            <a:noFill/>
          </a:ln>
          <a:solidFill>
            <a:srgbClr val="5C5C5C"/>
          </a:solidFill>
          <a:uFillTx/>
          <a:latin typeface="Iowan Old Style"/>
          <a:ea typeface="Iowan Old Style"/>
          <a:cs typeface="Iowan Old Style"/>
          <a:sym typeface="Iowan Old Style"/>
        </a:defRPr>
      </a:lvl9pPr>
    </p:bodyStyle>
    <p:otherStyle>
      <a:lvl1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1pPr>
      <a:lvl2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2pPr>
      <a:lvl3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3pPr>
      <a:lvl4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4pPr>
      <a:lvl5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5pPr>
      <a:lvl6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6pPr>
      <a:lvl7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7pPr>
      <a:lvl8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8pPr>
      <a:lvl9pPr marL="0" marR="0" indent="0" algn="r" defTabSz="584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DIN Alternate"/>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s://emedicine.medscape.com/article/1892517-technique#c3" TargetMode="External"/><Relationship Id="rId3" Type="http://schemas.openxmlformats.org/officeDocument/2006/relationships/hyperlink" Target="http://www.melbournegastrosurgery.com.au/surgery-for-gastric-reflux-hiatus-hernia/" TargetMode="External"/><Relationship Id="rId4" Type="http://schemas.openxmlformats.org/officeDocument/2006/relationships/hyperlink" Target="https://en.m.wikipedia.org/wiki/Nissen_fundoplication#/media/File:Watercolour_of_the_Nissen-method.jpg" TargetMode="External"/><Relationship Id="rId5" Type="http://schemas.openxmlformats.org/officeDocument/2006/relationships/hyperlink" Target="https://www.ncbi.nlm.nih.gov/pubmed/11819105" TargetMode="External"/><Relationship Id="rId6" Type="http://schemas.openxmlformats.org/officeDocument/2006/relationships/hyperlink" Target="https://www.ncbi.nlm.nih.gov/pubmed/21789646" TargetMode="External"/><Relationship Id="rId7" Type="http://schemas.openxmlformats.org/officeDocument/2006/relationships/hyperlink" Target="https://www.ncbi.nlm.nih.gov/pubmed/8680637" TargetMode="External"/><Relationship Id="rId8" Type="http://schemas.openxmlformats.org/officeDocument/2006/relationships/hyperlink" Target="https://www.ncbi.nlm.nih.gov/pmc/articles/PMC2714673/#!po=40.6250"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jpe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7"/>
          <p:cNvSpPr txBox="1"/>
          <p:nvPr/>
        </p:nvSpPr>
        <p:spPr>
          <a:xfrm>
            <a:off x="1116350" y="1984389"/>
            <a:ext cx="10696343" cy="2308216"/>
          </a:xfrm>
          <a:prstGeom prst="rect">
            <a:avLst/>
          </a:prstGeom>
          <a:ln w="12700">
            <a:miter lim="400000"/>
          </a:ln>
          <a:extLst>
            <a:ext uri="{C572A759-6A51-4108-AA02-DFA0A04FC94B}">
              <ma14:wrappingTextBoxFlag xmlns:ma14="http://schemas.microsoft.com/office/mac/drawingml/2011/main" val="1"/>
            </a:ext>
          </a:extLst>
        </p:spPr>
        <p:txBody>
          <a:bodyPr lIns="64995" tIns="64995" rIns="64995" bIns="64995">
            <a:spAutoFit/>
          </a:bodyPr>
          <a:lstStyle>
            <a:lvl1pPr algn="ctr" defTabSz="1300480">
              <a:spcBef>
                <a:spcPts val="0"/>
              </a:spcBef>
              <a:defRPr spc="0" sz="7600">
                <a:solidFill>
                  <a:srgbClr val="E3EBF1"/>
                </a:solidFill>
                <a:latin typeface="Arial"/>
                <a:ea typeface="Arial"/>
                <a:cs typeface="Arial"/>
                <a:sym typeface="Arial"/>
              </a:defRPr>
            </a:lvl1pPr>
          </a:lstStyle>
          <a:p>
            <a:pPr/>
            <a:r>
              <a:t>Nissen, Toupet &amp; Dor Fundoplication </a:t>
            </a:r>
          </a:p>
        </p:txBody>
      </p:sp>
      <p:sp>
        <p:nvSpPr>
          <p:cNvPr id="140" name="Shape 18"/>
          <p:cNvSpPr txBox="1"/>
          <p:nvPr/>
        </p:nvSpPr>
        <p:spPr>
          <a:xfrm>
            <a:off x="1200523" y="5125943"/>
            <a:ext cx="10612171" cy="3025326"/>
          </a:xfrm>
          <a:prstGeom prst="rect">
            <a:avLst/>
          </a:prstGeom>
          <a:ln w="12700">
            <a:miter lim="400000"/>
          </a:ln>
          <a:extLst>
            <a:ext uri="{C572A759-6A51-4108-AA02-DFA0A04FC94B}">
              <ma14:wrappingTextBoxFlag xmlns:ma14="http://schemas.microsoft.com/office/mac/drawingml/2011/main" val="1"/>
            </a:ext>
          </a:extLst>
        </p:spPr>
        <p:txBody>
          <a:bodyPr lIns="64995" tIns="64995" rIns="64995" bIns="64995">
            <a:spAutoFit/>
          </a:bodyPr>
          <a:lstStyle/>
          <a:p>
            <a:pPr algn="ctr" defTabSz="1300480">
              <a:spcBef>
                <a:spcPts val="0"/>
              </a:spcBef>
              <a:defRPr spc="0" sz="3800">
                <a:solidFill>
                  <a:srgbClr val="FFFFFF"/>
                </a:solidFill>
                <a:latin typeface="Arial"/>
                <a:ea typeface="Arial"/>
                <a:cs typeface="Arial"/>
                <a:sym typeface="Arial"/>
              </a:defRPr>
            </a:pPr>
            <a:r>
              <a:t>South Campus General Surgery</a:t>
            </a:r>
            <a:endParaRPr>
              <a:solidFill>
                <a:srgbClr val="000000"/>
              </a:solidFill>
            </a:endParaRPr>
          </a:p>
          <a:p>
            <a:pPr algn="ctr" defTabSz="1300480">
              <a:spcBef>
                <a:spcPts val="0"/>
              </a:spcBef>
              <a:defRPr spc="0" sz="3800">
                <a:solidFill>
                  <a:srgbClr val="FFFFFF"/>
                </a:solidFill>
                <a:latin typeface="Arial"/>
                <a:ea typeface="Arial"/>
                <a:cs typeface="Arial"/>
                <a:sym typeface="Arial"/>
              </a:defRPr>
            </a:pPr>
            <a:r>
              <a:t>Date: 10/17/17</a:t>
            </a:r>
            <a:endParaRPr>
              <a:solidFill>
                <a:srgbClr val="000000"/>
              </a:solidFill>
            </a:endParaRPr>
          </a:p>
          <a:p>
            <a:pPr algn="ctr" defTabSz="1300480">
              <a:spcBef>
                <a:spcPts val="0"/>
              </a:spcBef>
              <a:defRPr spc="0" sz="3800">
                <a:solidFill>
                  <a:srgbClr val="FFFFFF"/>
                </a:solidFill>
                <a:latin typeface="Arial"/>
                <a:ea typeface="Arial"/>
                <a:cs typeface="Arial"/>
                <a:sym typeface="Arial"/>
              </a:defRPr>
            </a:pPr>
          </a:p>
          <a:p>
            <a:pPr algn="ctr" defTabSz="1300480">
              <a:spcBef>
                <a:spcPts val="700"/>
              </a:spcBef>
              <a:defRPr spc="0" sz="3800">
                <a:solidFill>
                  <a:srgbClr val="FFFFFF"/>
                </a:solidFill>
                <a:latin typeface="Arial"/>
                <a:ea typeface="Arial"/>
                <a:cs typeface="Arial"/>
                <a:sym typeface="Arial"/>
              </a:defRPr>
            </a:pPr>
            <a:r>
              <a:t>Carlos Garcia </a:t>
            </a:r>
            <a:endParaRPr>
              <a:solidFill>
                <a:srgbClr val="000000"/>
              </a:solidFill>
            </a:endParaRPr>
          </a:p>
          <a:p>
            <a:pPr algn="ctr" defTabSz="1300480">
              <a:spcBef>
                <a:spcPts val="700"/>
              </a:spcBef>
              <a:defRPr spc="0" sz="3800">
                <a:solidFill>
                  <a:srgbClr val="FFFFFF"/>
                </a:solidFill>
                <a:latin typeface="Arial"/>
                <a:ea typeface="Arial"/>
                <a:cs typeface="Arial"/>
                <a:sym typeface="Arial"/>
              </a:defRPr>
            </a:pPr>
            <a:r>
              <a:rPr>
                <a:solidFill>
                  <a:srgbClr val="000000"/>
                </a:solidFill>
              </a:rPr>
              <a:t>MSIII</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69" name="an RTC included 137 patients with chronic GERD and esophagitis treated with either a partial posterior Toupet or complete Nissen. After a mean of 18 years of observation, study results demonstrated equivalent rates of symptom control of GERD with a partial Toupet (82%) vs a complete Nissen (90%) Mardani et al 1991…"/>
          <p:cNvSpPr txBox="1"/>
          <p:nvPr>
            <p:ph type="body" idx="4294967295"/>
          </p:nvPr>
        </p:nvSpPr>
        <p:spPr>
          <a:xfrm>
            <a:off x="654189" y="2572525"/>
            <a:ext cx="11696422" cy="6347399"/>
          </a:xfrm>
          <a:prstGeom prst="rect">
            <a:avLst/>
          </a:prstGeom>
        </p:spPr>
        <p:txBody>
          <a:bodyPr/>
          <a:lstStyle/>
          <a:p>
            <a:pPr lvl="1" marL="661736" indent="-280736">
              <a:buSzPct val="100000"/>
              <a:buFontTx/>
              <a:buChar char="•"/>
              <a:defRPr sz="2800">
                <a:solidFill>
                  <a:srgbClr val="FFFFFF"/>
                </a:solidFill>
              </a:defRPr>
            </a:pPr>
            <a:r>
              <a:t>an RTC included 137 patients with chronic GERD and esophagitis treated with either a partial posterior Toupet or complete Nissen. After a mean of 18 years of observation, study results demonstrated equivalent rates of symptom control of GERD with a partial Toupet (82%) vs a complete Nissen (90%) </a:t>
            </a:r>
            <a:r>
              <a:rPr i="1"/>
              <a:t>Mardani et al 1991</a:t>
            </a:r>
          </a:p>
          <a:p>
            <a:pPr lvl="1" marL="661736" indent="-280736">
              <a:buSzPct val="100000"/>
              <a:buFontTx/>
              <a:buChar char="•"/>
              <a:defRPr sz="2800">
                <a:solidFill>
                  <a:srgbClr val="FFFFFF"/>
                </a:solidFill>
              </a:defRPr>
            </a:pPr>
            <a:r>
              <a:t>A 5 year RCT study of 458 patients comparing a partial Dor Fundoplication with a complete Nissen demonstrated similar results in regards to heartburn, PPI use and patient satisfaction. At one year,  patients undergoing Dor fundoplication demonstrated significantly less gas bloating 11 % compared to Nissen 18%, flatulence 14% vs 25%, and inability to relieve bloating 34% vs 44%.   </a:t>
            </a:r>
          </a:p>
        </p:txBody>
      </p:sp>
      <p:sp>
        <p:nvSpPr>
          <p:cNvPr id="170" name="Complete vs partial"/>
          <p:cNvSpPr txBox="1"/>
          <p:nvPr>
            <p:ph type="title" idx="4294967295"/>
          </p:nvPr>
        </p:nvSpPr>
        <p:spPr>
          <a:xfrm>
            <a:off x="3873639" y="1523540"/>
            <a:ext cx="5397501" cy="723901"/>
          </a:xfrm>
          <a:prstGeom prst="rect">
            <a:avLst/>
          </a:prstGeom>
        </p:spPr>
        <p:txBody>
          <a:bodyPr/>
          <a:lstStyle/>
          <a:p>
            <a:pPr lvl="1" indent="146303" defTabSz="373886">
              <a:spcBef>
                <a:spcPts val="1400"/>
              </a:spcBef>
              <a:defRPr sz="3300">
                <a:solidFill>
                  <a:srgbClr val="FBFFFF"/>
                </a:solidFill>
              </a:defRPr>
            </a:pPr>
            <a:r>
              <a:t>Complete vs partial</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72" name="A Belgium study found in a RCT of 155 patients a statistical significance difference between the complete Niseen and partial Toupet in solid dysphagia, 12% vs 8% , hyperflatulence 12% vs 8% and incapacity to belch 2% vs 1% one month postoperative. However one year post op, numbers were equivocal and no statistical significance was found between procedures for the previously mentioned symptoms E. Guertin et al 2007…"/>
          <p:cNvSpPr txBox="1"/>
          <p:nvPr>
            <p:ph type="body" idx="4294967295"/>
          </p:nvPr>
        </p:nvSpPr>
        <p:spPr>
          <a:xfrm>
            <a:off x="724179" y="2546885"/>
            <a:ext cx="11696422" cy="6664141"/>
          </a:xfrm>
          <a:prstGeom prst="rect">
            <a:avLst/>
          </a:prstGeom>
        </p:spPr>
        <p:txBody>
          <a:bodyPr/>
          <a:lstStyle/>
          <a:p>
            <a:pPr marL="0" indent="0" defTabSz="473201">
              <a:spcBef>
                <a:spcPts val="1400"/>
              </a:spcBef>
              <a:buSzTx/>
              <a:buNone/>
              <a:defRPr sz="2268">
                <a:solidFill>
                  <a:srgbClr val="FFFFFF"/>
                </a:solidFill>
              </a:defRPr>
            </a:pPr>
            <a:r>
              <a:t>A Belgium study found in a RCT of 155 patients a statistical significance difference between the complete Niseen and partial Toupet in solid dysphagia, 12% vs 8% , hyperflatulence 12% vs 8% and incapacity to belch 2% vs 1% one month postoperative. However one year post op, numbers were equivocal and no statistical significance was found between procedures for the previously mentioned symptoms </a:t>
            </a:r>
            <a:r>
              <a:rPr i="1"/>
              <a:t>E. Guertin et al 2007</a:t>
            </a:r>
            <a:r>
              <a:t> </a:t>
            </a:r>
          </a:p>
          <a:p>
            <a:pPr marL="0" indent="0" defTabSz="473201">
              <a:spcBef>
                <a:spcPts val="1400"/>
              </a:spcBef>
              <a:buSzTx/>
              <a:buNone/>
              <a:defRPr sz="2268">
                <a:solidFill>
                  <a:srgbClr val="FFFFFF"/>
                </a:solidFill>
              </a:defRPr>
            </a:pPr>
            <a:r>
              <a:t>A Germany study of 164 patients undergoing both Toupet (122) vs Nissen (40) demonstrated that the Nissen was associated with a shorter operative time 118 (±) 6 min vs Toupet operative time of 140 (±) 5 min and postoperative hospitalizations average of 3.8 days in the Toupet group vs 3.4 days in the Nissen group but both offer over an 85% patient satisfaction </a:t>
            </a:r>
            <a:r>
              <a:rPr i="1"/>
              <a:t>Zugel et al 2001</a:t>
            </a:r>
            <a:endParaRPr i="1"/>
          </a:p>
          <a:p>
            <a:pPr marL="0" indent="0" defTabSz="473201">
              <a:spcBef>
                <a:spcPts val="1400"/>
              </a:spcBef>
              <a:buSzTx/>
              <a:buNone/>
              <a:defRPr sz="2268">
                <a:solidFill>
                  <a:srgbClr val="FFFFFF"/>
                </a:solidFill>
              </a:defRPr>
            </a:pPr>
            <a:r>
              <a:rPr i="1"/>
              <a:t>A 5 year double blind RCT comparing laparoscopic Nissen Vs anterior partial fundoplication demonstrated that both procedures have similar adverse effect profiles however, at 5 year follow up, the Nissen fundoplication achieves a superior control of reflux with a 0.9 mean score of heartburn (P = 0.003) while 2.2 score for anterior fundoplication </a:t>
            </a:r>
            <a:endParaRPr sz="2025"/>
          </a:p>
        </p:txBody>
      </p:sp>
      <p:sp>
        <p:nvSpPr>
          <p:cNvPr id="173" name="Complete vs PArtial"/>
          <p:cNvSpPr txBox="1"/>
          <p:nvPr/>
        </p:nvSpPr>
        <p:spPr>
          <a:xfrm>
            <a:off x="3919401" y="1567871"/>
            <a:ext cx="5165998" cy="60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1" indent="146303" defTabSz="373886">
              <a:defRPr cap="all" spc="0" sz="3300">
                <a:solidFill>
                  <a:srgbClr val="FBFFFF"/>
                </a:solidFill>
              </a:defRPr>
            </a:pPr>
            <a:r>
              <a:t>Complete vs PArtial</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75" name="Eleven reports on 7 eligible RCTs (anterior vs posterior) comparing 345 patients undergoing a laparoscopic anterior Fundoplications (LAF) versus 338 patients undergoing laparoscopic posterior Fundoplications (LPF) identified esophageal acid exposure, heartburn and reoperation rate in the first 12 months to be higher in the LPF.…"/>
          <p:cNvSpPr txBox="1"/>
          <p:nvPr>
            <p:ph type="body" idx="4294967295"/>
          </p:nvPr>
        </p:nvSpPr>
        <p:spPr>
          <a:xfrm>
            <a:off x="724179" y="2802914"/>
            <a:ext cx="11696421" cy="6301865"/>
          </a:xfrm>
          <a:prstGeom prst="rect">
            <a:avLst/>
          </a:prstGeom>
        </p:spPr>
        <p:txBody>
          <a:bodyPr/>
          <a:lstStyle/>
          <a:p>
            <a:pPr marL="0" indent="0">
              <a:spcBef>
                <a:spcPts val="1400"/>
              </a:spcBef>
              <a:buSzTx/>
              <a:buFontTx/>
              <a:buNone/>
              <a:defRPr i="1" spc="28" sz="2800">
                <a:solidFill>
                  <a:srgbClr val="FFFFFF"/>
                </a:solidFill>
              </a:defRPr>
            </a:pPr>
            <a:r>
              <a:t>Eleven reports on 7 eligible RCTs (anterior vs posterior) comparing 345 patients undergoing a laparoscopic anterior Fundoplications (LAF) versus 338 patients undergoing laparoscopic posterior Fundoplications (LPF) identified esophageal acid exposure, heartburn and reoperation rate in the first 12 months to be higher in the LPF. </a:t>
            </a:r>
          </a:p>
          <a:p>
            <a:pPr marL="0" indent="0">
              <a:spcBef>
                <a:spcPts val="1400"/>
              </a:spcBef>
              <a:buSzTx/>
              <a:buFontTx/>
              <a:buNone/>
              <a:defRPr i="1" spc="28" sz="2800">
                <a:solidFill>
                  <a:srgbClr val="FFFFFF"/>
                </a:solidFill>
              </a:defRPr>
            </a:pPr>
            <a:r>
              <a:t>The same study showed a reoperation rate that was twice as high after LAF vs LPF (10% vs 5% RR 2.12; 95% CI)</a:t>
            </a:r>
          </a:p>
        </p:txBody>
      </p:sp>
      <p:sp>
        <p:nvSpPr>
          <p:cNvPr id="176" name="Toupet vs Dor"/>
          <p:cNvSpPr txBox="1"/>
          <p:nvPr>
            <p:ph type="title" idx="4294967295"/>
          </p:nvPr>
        </p:nvSpPr>
        <p:spPr>
          <a:xfrm>
            <a:off x="3873639" y="1508362"/>
            <a:ext cx="5397501" cy="723901"/>
          </a:xfrm>
          <a:prstGeom prst="rect">
            <a:avLst/>
          </a:prstGeom>
        </p:spPr>
        <p:txBody>
          <a:bodyPr/>
          <a:lstStyle/>
          <a:p>
            <a:pPr lvl="1" indent="146303" defTabSz="373886">
              <a:spcBef>
                <a:spcPts val="1400"/>
              </a:spcBef>
              <a:defRPr sz="3300">
                <a:solidFill>
                  <a:srgbClr val="FBFFFF"/>
                </a:solidFill>
              </a:defRPr>
            </a:pPr>
            <a:r>
              <a:t>Toupet vs Dor</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78" name="Studies show that the most commonly used technique is the Nissen fundoplication…"/>
          <p:cNvSpPr txBox="1"/>
          <p:nvPr>
            <p:ph type="body" idx="4294967295"/>
          </p:nvPr>
        </p:nvSpPr>
        <p:spPr>
          <a:xfrm>
            <a:off x="724179" y="3250565"/>
            <a:ext cx="11696421" cy="5854214"/>
          </a:xfrm>
          <a:prstGeom prst="rect">
            <a:avLst/>
          </a:prstGeom>
        </p:spPr>
        <p:txBody>
          <a:bodyPr/>
          <a:lstStyle/>
          <a:p>
            <a:pPr marL="280736" indent="-280736">
              <a:buSzPct val="100000"/>
              <a:buFontTx/>
              <a:buChar char="•"/>
              <a:defRPr sz="2800">
                <a:solidFill>
                  <a:srgbClr val="FFFFFF"/>
                </a:solidFill>
              </a:defRPr>
            </a:pPr>
            <a:r>
              <a:t>Studies show that the most commonly used technique is the Nissen fundoplication</a:t>
            </a:r>
          </a:p>
          <a:p>
            <a:pPr marL="280736" indent="-280736">
              <a:buSzPct val="100000"/>
              <a:buFontTx/>
              <a:buChar char="•"/>
              <a:defRPr sz="2800">
                <a:solidFill>
                  <a:srgbClr val="FFFFFF"/>
                </a:solidFill>
              </a:defRPr>
            </a:pPr>
            <a:r>
              <a:t>The data justifies complete vs partial to be equivocal in controlling GERD symptoms, however results depend on what partial technique is used, experience of surgeon, and length of time post operation</a:t>
            </a:r>
          </a:p>
          <a:p>
            <a:pPr marL="280736" indent="-280736">
              <a:buSzPct val="100000"/>
              <a:buFontTx/>
              <a:buChar char="•"/>
              <a:defRPr sz="2800">
                <a:solidFill>
                  <a:srgbClr val="FFFFFF"/>
                </a:solidFill>
              </a:defRPr>
            </a:pPr>
            <a:r>
              <a:t>Fundoplications operations may be cost beneficial in the long run</a:t>
            </a:r>
          </a:p>
          <a:p>
            <a:pPr marL="280736" indent="-280736">
              <a:buSzPct val="100000"/>
              <a:buFontTx/>
              <a:buChar char="•"/>
              <a:defRPr sz="2800">
                <a:solidFill>
                  <a:srgbClr val="FFFFFF"/>
                </a:solidFill>
              </a:defRPr>
            </a:pPr>
            <a:r>
              <a:t>As per studies, Dor seems to be inferior to both Toupet and Nissen Fundoplications based on both reoccurrence of symptoms and reoperation</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80" name="Laparoscopic Nissen Fundoplication Technique. (2017, March 27). Retrieved October 17, 2017, from https://emedicine.medscape.com/article/1892517-technique#c3…"/>
          <p:cNvSpPr txBox="1"/>
          <p:nvPr>
            <p:ph type="body" idx="4294967295"/>
          </p:nvPr>
        </p:nvSpPr>
        <p:spPr>
          <a:xfrm>
            <a:off x="654189" y="2279231"/>
            <a:ext cx="11696422" cy="7302687"/>
          </a:xfrm>
          <a:prstGeom prst="rect">
            <a:avLst/>
          </a:prstGeom>
        </p:spPr>
        <p:txBody>
          <a:bodyPr/>
          <a:lstStyle/>
          <a:p>
            <a:pPr marL="220846" indent="-220846" defTabSz="344677">
              <a:spcBef>
                <a:spcPts val="800"/>
              </a:spcBef>
              <a:buSzPct val="100000"/>
              <a:buFontTx/>
              <a:buAutoNum type="arabicPeriod" startAt="1"/>
              <a:defRPr i="1" spc="16" sz="1651">
                <a:solidFill>
                  <a:srgbClr val="FFFFFF"/>
                </a:solidFill>
              </a:defRPr>
            </a:pPr>
            <a:r>
              <a:t>Laparoscopic Nissen Fundoplication Technique. (2017, March 27). Retrieved October 17, 2017, from </a:t>
            </a:r>
            <a:r>
              <a:rPr u="sng">
                <a:uFill>
                  <a:solidFill>
                    <a:srgbClr val="0000FF"/>
                  </a:solidFill>
                </a:uFill>
                <a:hlinkClick r:id="rId2" invalidUrl="" action="" tgtFrame="" tooltip="" history="1" highlightClick="0" endSnd="0"/>
              </a:rPr>
              <a:t>https://emedicine.medscape.com/article/1892517-technique#c3</a:t>
            </a:r>
          </a:p>
          <a:p>
            <a:pPr marL="220846" indent="-220846" defTabSz="344677">
              <a:spcBef>
                <a:spcPts val="800"/>
              </a:spcBef>
              <a:buSzPct val="100000"/>
              <a:buFontTx/>
              <a:buAutoNum type="arabicPeriod" startAt="1"/>
              <a:defRPr i="1" spc="16" sz="1651">
                <a:solidFill>
                  <a:srgbClr val="FFFFFF"/>
                </a:solidFill>
              </a:defRPr>
            </a:pPr>
            <a:r>
              <a:t>Anti Reflux Surgery Or Surgery For Hiatus Hernia. (n.d.). Retrieved October 17, 2017, from </a:t>
            </a:r>
            <a:r>
              <a:rPr u="sng">
                <a:uFill>
                  <a:solidFill>
                    <a:srgbClr val="0000FF"/>
                  </a:solidFill>
                </a:uFill>
                <a:hlinkClick r:id="rId3" invalidUrl="" action="" tgtFrame="" tooltip="" history="1" highlightClick="0" endSnd="0"/>
              </a:rPr>
              <a:t>http://www.melbournegastrosurgery.com.au/surgery-for-gastric-reflux-hiatus-hernia/</a:t>
            </a:r>
          </a:p>
          <a:p>
            <a:pPr marL="220846" indent="-220846" defTabSz="344677">
              <a:spcBef>
                <a:spcPts val="800"/>
              </a:spcBef>
              <a:buSzPct val="100000"/>
              <a:buFontTx/>
              <a:buAutoNum type="arabicPeriod" startAt="1"/>
              <a:defRPr i="1" spc="16" sz="1651">
                <a:solidFill>
                  <a:srgbClr val="FFFFFF"/>
                </a:solidFill>
              </a:defRPr>
            </a:pPr>
            <a:r>
              <a:t>(n.d.). Retrieved October 17, 2017, from </a:t>
            </a:r>
            <a:r>
              <a:rPr u="sng">
                <a:uFill>
                  <a:solidFill>
                    <a:srgbClr val="0000FF"/>
                  </a:solidFill>
                </a:uFill>
                <a:hlinkClick r:id="rId4" invalidUrl="" action="" tgtFrame="" tooltip="" history="1" highlightClick="0" endSnd="0"/>
              </a:rPr>
              <a:t>https://en.m.wikipedia.org/wiki/Nissen_fundoplication#/media/File:Watercolour_of_the_Nissen-method.jpg</a:t>
            </a:r>
          </a:p>
          <a:p>
            <a:pPr marL="220846" indent="-220846" defTabSz="344677">
              <a:spcBef>
                <a:spcPts val="800"/>
              </a:spcBef>
              <a:buSzPct val="100000"/>
              <a:buFontTx/>
              <a:buAutoNum type="arabicPeriod" startAt="1"/>
              <a:defRPr i="1" spc="16" sz="1651">
                <a:solidFill>
                  <a:srgbClr val="FFFFFF"/>
                </a:solidFill>
              </a:defRPr>
            </a:pPr>
            <a:r>
              <a:t>Toupet versus Dor as a procedure to prevent reflux after cardiomyotomy for achalasia: Results of a randomised clinical trial. (2014, June 02). Retrieved October 17, 2017, from </a:t>
            </a:r>
          </a:p>
          <a:p>
            <a:pPr marL="220846" indent="-220846" defTabSz="344677">
              <a:spcBef>
                <a:spcPts val="800"/>
              </a:spcBef>
              <a:buSzPct val="100000"/>
              <a:buFontTx/>
              <a:buAutoNum type="arabicPeriod" startAt="1"/>
              <a:defRPr i="1" spc="16" sz="1651">
                <a:solidFill>
                  <a:srgbClr val="FFFFFF"/>
                </a:solidFill>
              </a:defRPr>
            </a:pPr>
            <a:r>
              <a:t>Zügel, N., Jung, C., Bruer, C., Sommer, P., &amp; Breitschaft, K. (2002, January). A comparison of laparoscopic Toupet versus Nissen fundoplication in gastroesophageal reflux disease. Retrieved October 13, 2017, from </a:t>
            </a:r>
            <a:r>
              <a:rPr u="sng">
                <a:solidFill>
                  <a:srgbClr val="0000FF"/>
                </a:solidFill>
                <a:uFill>
                  <a:solidFill>
                    <a:srgbClr val="0000FF"/>
                  </a:solidFill>
                </a:uFill>
                <a:hlinkClick r:id="rId5" invalidUrl="" action="" tgtFrame="" tooltip="" history="1" highlightClick="0" endSnd="0"/>
              </a:rPr>
              <a:t>https://www.ncbi.nlm.nih.gov/pubmed/11819105</a:t>
            </a:r>
          </a:p>
          <a:p>
            <a:pPr marL="220846" indent="-220846" defTabSz="344677">
              <a:spcBef>
                <a:spcPts val="800"/>
              </a:spcBef>
              <a:buSzPct val="100000"/>
              <a:buFontTx/>
              <a:buAutoNum type="arabicPeriod" startAt="1"/>
              <a:defRPr i="1" spc="16" sz="1651">
                <a:solidFill>
                  <a:srgbClr val="FFFFFF"/>
                </a:solidFill>
              </a:defRPr>
            </a:pPr>
            <a:r>
              <a:t>Rawlings, A., Soper, N. J., Oelschlager, B., Swanstrom, L., Matthews, B. D., Pellegrini, C., . . . Brunt, L. M. (2012, January). Laparoscopic Dor versus Toupet fundoplication following Heller myotomy for achalasia: results of a multicenter, prospective, randomized-controlled trial. Retrieved October 11, 2017, from </a:t>
            </a:r>
            <a:r>
              <a:rPr u="sng">
                <a:solidFill>
                  <a:srgbClr val="0000FF"/>
                </a:solidFill>
                <a:uFill>
                  <a:solidFill>
                    <a:srgbClr val="0000FF"/>
                  </a:solidFill>
                </a:uFill>
                <a:hlinkClick r:id="rId6" invalidUrl="" action="" tgtFrame="" tooltip="" history="1" highlightClick="0" endSnd="0"/>
              </a:rPr>
              <a:t>https://www.ncbi.nlm.nih.gov/pubmed/21789646</a:t>
            </a:r>
          </a:p>
          <a:p>
            <a:pPr marL="220846" indent="-220846" defTabSz="344677">
              <a:spcBef>
                <a:spcPts val="800"/>
              </a:spcBef>
              <a:buSzPct val="100000"/>
              <a:buFontTx/>
              <a:buAutoNum type="arabicPeriod" startAt="1"/>
              <a:defRPr i="1" spc="16" sz="1651">
                <a:solidFill>
                  <a:srgbClr val="FFFFFF"/>
                </a:solidFill>
              </a:defRPr>
            </a:pPr>
            <a:r>
              <a:t>Richards, K. F., Fisher, K. S., Flores, J. H., &amp; Christensen, B. J. (1996, April). Laparoscopic Nissen fundoplication: cost, morbidity, and outcome compared with open surgery. Retrieved October 15, 2017, from </a:t>
            </a:r>
            <a:r>
              <a:rPr u="sng">
                <a:solidFill>
                  <a:srgbClr val="0000FF"/>
                </a:solidFill>
                <a:uFill>
                  <a:solidFill>
                    <a:srgbClr val="0000FF"/>
                  </a:solidFill>
                </a:uFill>
                <a:hlinkClick r:id="rId7" invalidUrl="" action="" tgtFrame="" tooltip="" history="1" highlightClick="0" endSnd="0"/>
              </a:rPr>
              <a:t>https://www.ncbi.nlm.nih.gov/pubmed/8680637</a:t>
            </a:r>
          </a:p>
          <a:p>
            <a:pPr marL="220846" indent="-220846" defTabSz="344677">
              <a:spcBef>
                <a:spcPts val="800"/>
              </a:spcBef>
              <a:buSzPct val="100000"/>
              <a:buFontTx/>
              <a:buAutoNum type="arabicPeriod" startAt="1"/>
              <a:defRPr i="1" spc="16" sz="1651">
                <a:solidFill>
                  <a:srgbClr val="FFFFFF"/>
                </a:solidFill>
              </a:defRPr>
            </a:pPr>
            <a:r>
              <a:t>Epstein, D., Bojke, L., Sculpher, M. J., &amp; Group, T. R. (2009). Laparoscopic fundoplication compared with medical management for gastro-oesophageal reflux disease: cost effectiveness study. Retrieved October 17, 2017, from </a:t>
            </a:r>
            <a:r>
              <a:rPr u="sng">
                <a:solidFill>
                  <a:srgbClr val="0000FF"/>
                </a:solidFill>
                <a:uFill>
                  <a:solidFill>
                    <a:srgbClr val="0000FF"/>
                  </a:solidFill>
                </a:uFill>
                <a:hlinkClick r:id="rId8" invalidUrl="" action="" tgtFrame="" tooltip="" history="1" highlightClick="0" endSnd="0"/>
              </a:rPr>
              <a:t>https://www.ncbi.nlm.nih.gov/pmc/articles/PMC2714673/#!po=40.6250</a:t>
            </a:r>
          </a:p>
          <a:p>
            <a:pPr marL="220846" indent="-220846" defTabSz="344677">
              <a:spcBef>
                <a:spcPts val="800"/>
              </a:spcBef>
              <a:buSzPct val="100000"/>
              <a:buFontTx/>
              <a:buAutoNum type="arabicPeriod" startAt="1"/>
              <a:defRPr i="1" spc="16" sz="1651">
                <a:solidFill>
                  <a:srgbClr val="FFFFFF"/>
                </a:solidFill>
              </a:defRPr>
            </a:pPr>
            <a:r>
              <a:t>Rajwinder S. Nijjar, MBChB, MSc, FRCS. (2010, June 01). Five-Year Follow-up of a Multicenter, Double-Blind Randomized Clinical Trial of Laparoscopic Nissen vs Anterior 90° Partial Fundoplication. Retrieved October 17, 2017, from https://jamanetwork.com/journals/jamasurgery/fullarticle/406031</a:t>
            </a:r>
          </a:p>
        </p:txBody>
      </p:sp>
      <p:sp>
        <p:nvSpPr>
          <p:cNvPr id="181" name="Sources"/>
          <p:cNvSpPr txBox="1"/>
          <p:nvPr/>
        </p:nvSpPr>
        <p:spPr>
          <a:xfrm>
            <a:off x="5058623" y="1357843"/>
            <a:ext cx="3027533" cy="762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1" indent="212597" defTabSz="543305">
              <a:spcBef>
                <a:spcPts val="2100"/>
              </a:spcBef>
              <a:defRPr cap="all" spc="0" sz="4300">
                <a:solidFill>
                  <a:srgbClr val="FBFFFF"/>
                </a:solidFill>
              </a:defRPr>
            </a:pPr>
            <a:r>
              <a:t>Sources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42" name="Outline…"/>
          <p:cNvSpPr txBox="1"/>
          <p:nvPr>
            <p:ph type="body" idx="4294967295"/>
          </p:nvPr>
        </p:nvSpPr>
        <p:spPr>
          <a:xfrm>
            <a:off x="724179" y="1871769"/>
            <a:ext cx="11696422" cy="4725742"/>
          </a:xfrm>
          <a:prstGeom prst="rect">
            <a:avLst/>
          </a:prstGeom>
        </p:spPr>
        <p:txBody>
          <a:bodyPr/>
          <a:lstStyle/>
          <a:p>
            <a:pPr marL="0" indent="0" defTabSz="549148">
              <a:spcBef>
                <a:spcPts val="1600"/>
              </a:spcBef>
              <a:buSzTx/>
              <a:buNone/>
              <a:defRPr sz="2820"/>
            </a:pPr>
            <a:r>
              <a:rPr u="sng">
                <a:solidFill>
                  <a:srgbClr val="FFFFFF"/>
                </a:solidFill>
              </a:rPr>
              <a:t>Outline</a:t>
            </a:r>
            <a:endParaRPr u="sng">
              <a:solidFill>
                <a:srgbClr val="FFFFFF"/>
              </a:solidFill>
            </a:endParaRPr>
          </a:p>
          <a:p>
            <a:pPr marL="0" indent="0" defTabSz="549148">
              <a:spcBef>
                <a:spcPts val="1600"/>
              </a:spcBef>
              <a:buSzTx/>
              <a:buNone/>
              <a:defRPr sz="2820"/>
            </a:pPr>
            <a:endParaRPr u="sng">
              <a:solidFill>
                <a:srgbClr val="FFFFFF"/>
              </a:solidFill>
            </a:endParaRPr>
          </a:p>
          <a:p>
            <a:pPr marL="263892" indent="-263892" defTabSz="549148">
              <a:spcBef>
                <a:spcPts val="1600"/>
              </a:spcBef>
              <a:buSzPct val="100000"/>
              <a:buFontTx/>
              <a:buChar char="•"/>
              <a:defRPr sz="2632"/>
            </a:pPr>
            <a:r>
              <a:rPr>
                <a:solidFill>
                  <a:srgbClr val="FFFFFF"/>
                </a:solidFill>
              </a:rPr>
              <a:t>Definition </a:t>
            </a:r>
            <a:endParaRPr>
              <a:solidFill>
                <a:srgbClr val="FFFFFF"/>
              </a:solidFill>
            </a:endParaRPr>
          </a:p>
          <a:p>
            <a:pPr marL="263892" indent="-263892" defTabSz="549148">
              <a:spcBef>
                <a:spcPts val="1600"/>
              </a:spcBef>
              <a:buSzPct val="100000"/>
              <a:buFontTx/>
              <a:buChar char="•"/>
              <a:defRPr sz="2632"/>
            </a:pPr>
            <a:r>
              <a:rPr>
                <a:solidFill>
                  <a:srgbClr val="FFFFFF"/>
                </a:solidFill>
              </a:rPr>
              <a:t>Indications</a:t>
            </a:r>
            <a:endParaRPr>
              <a:solidFill>
                <a:srgbClr val="FFFFFF"/>
              </a:solidFill>
            </a:endParaRPr>
          </a:p>
          <a:p>
            <a:pPr marL="263892" indent="-263892" defTabSz="549148">
              <a:spcBef>
                <a:spcPts val="1600"/>
              </a:spcBef>
              <a:buSzPct val="100000"/>
              <a:buFontTx/>
              <a:buChar char="•"/>
              <a:defRPr sz="2632"/>
            </a:pPr>
            <a:r>
              <a:rPr>
                <a:solidFill>
                  <a:srgbClr val="FFFFFF"/>
                </a:solidFill>
              </a:rPr>
              <a:t>Contraindications</a:t>
            </a:r>
            <a:endParaRPr>
              <a:solidFill>
                <a:srgbClr val="FFFFFF"/>
              </a:solidFill>
            </a:endParaRPr>
          </a:p>
          <a:p>
            <a:pPr marL="263892" indent="-263892" defTabSz="549148">
              <a:spcBef>
                <a:spcPts val="1600"/>
              </a:spcBef>
              <a:buSzPct val="100000"/>
              <a:buFontTx/>
              <a:buChar char="•"/>
              <a:defRPr sz="2632"/>
            </a:pPr>
            <a:r>
              <a:rPr>
                <a:solidFill>
                  <a:srgbClr val="FFFFFF"/>
                </a:solidFill>
              </a:rPr>
              <a:t>Types</a:t>
            </a:r>
            <a:endParaRPr>
              <a:solidFill>
                <a:srgbClr val="FFFFFF"/>
              </a:solidFill>
            </a:endParaRPr>
          </a:p>
          <a:p>
            <a:pPr marL="263892" indent="-263892" defTabSz="549148">
              <a:spcBef>
                <a:spcPts val="1600"/>
              </a:spcBef>
              <a:buSzPct val="100000"/>
              <a:buFontTx/>
              <a:buChar char="•"/>
              <a:defRPr sz="2632"/>
            </a:pPr>
            <a:r>
              <a:rPr>
                <a:solidFill>
                  <a:srgbClr val="FFFFFF"/>
                </a:solidFill>
              </a:rPr>
              <a:t>Comparing Fundoplications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44" name="Fundoplications is an surgical procedure where the fundus of the stomach is wrapped around the lower end portion of the esophagus to improve the lower esophageal sphincter function"/>
          <p:cNvSpPr txBox="1"/>
          <p:nvPr>
            <p:ph type="body" idx="4294967295"/>
          </p:nvPr>
        </p:nvSpPr>
        <p:spPr>
          <a:xfrm>
            <a:off x="724179" y="2802914"/>
            <a:ext cx="11696421" cy="6301865"/>
          </a:xfrm>
          <a:prstGeom prst="rect">
            <a:avLst/>
          </a:prstGeom>
        </p:spPr>
        <p:txBody>
          <a:bodyPr/>
          <a:lstStyle>
            <a:lvl1pPr marL="0" indent="0">
              <a:buSzTx/>
              <a:buNone/>
              <a:defRPr sz="2800">
                <a:solidFill>
                  <a:srgbClr val="FFFFFF"/>
                </a:solidFill>
              </a:defRPr>
            </a:lvl1pPr>
          </a:lstStyle>
          <a:p>
            <a:pPr/>
            <a:r>
              <a:t>Fundoplications is an surgical procedure where the fundus of the stomach is wrapped around the lower end portion of the esophagus to improve the lower esophageal sphincter function </a:t>
            </a:r>
          </a:p>
        </p:txBody>
      </p:sp>
      <p:pic>
        <p:nvPicPr>
          <p:cNvPr id="145" name="C3A81DF8-6252-47F2-A78B-AD92389D4513-L0-001.jpeg" descr="C3A81DF8-6252-47F2-A78B-AD92389D4513-L0-001.jpeg"/>
          <p:cNvPicPr>
            <a:picLocks noChangeAspect="1"/>
          </p:cNvPicPr>
          <p:nvPr/>
        </p:nvPicPr>
        <p:blipFill>
          <a:blip r:embed="rId2">
            <a:extLst/>
          </a:blip>
          <a:stretch>
            <a:fillRect/>
          </a:stretch>
        </p:blipFill>
        <p:spPr>
          <a:xfrm>
            <a:off x="2720399" y="4517120"/>
            <a:ext cx="7564002" cy="4708857"/>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47" name="Types of fundoplications"/>
          <p:cNvSpPr txBox="1"/>
          <p:nvPr>
            <p:ph type="title" idx="4294967295"/>
          </p:nvPr>
        </p:nvSpPr>
        <p:spPr>
          <a:xfrm>
            <a:off x="445399" y="1809109"/>
            <a:ext cx="5397501" cy="723901"/>
          </a:xfrm>
          <a:prstGeom prst="rect">
            <a:avLst/>
          </a:prstGeom>
        </p:spPr>
        <p:txBody>
          <a:bodyPr/>
          <a:lstStyle>
            <a:lvl1pPr defTabSz="356361">
              <a:spcBef>
                <a:spcPts val="1400"/>
              </a:spcBef>
              <a:defRPr sz="2700" u="sng">
                <a:solidFill>
                  <a:srgbClr val="FBFFFF"/>
                </a:solidFill>
              </a:defRPr>
            </a:lvl1pPr>
          </a:lstStyle>
          <a:p>
            <a:pPr/>
            <a:r>
              <a:t>Types of fundoplications</a:t>
            </a:r>
          </a:p>
        </p:txBody>
      </p:sp>
      <p:pic>
        <p:nvPicPr>
          <p:cNvPr id="148" name="Picture 2" descr="Picture 2"/>
          <p:cNvPicPr>
            <a:picLocks noChangeAspect="1"/>
          </p:cNvPicPr>
          <p:nvPr/>
        </p:nvPicPr>
        <p:blipFill>
          <a:blip r:embed="rId2">
            <a:extLst/>
          </a:blip>
          <a:stretch>
            <a:fillRect/>
          </a:stretch>
        </p:blipFill>
        <p:spPr>
          <a:xfrm>
            <a:off x="6420361" y="2814500"/>
            <a:ext cx="6393855" cy="5599447"/>
          </a:xfrm>
          <a:prstGeom prst="rect">
            <a:avLst/>
          </a:prstGeom>
          <a:ln w="12700">
            <a:miter lim="400000"/>
          </a:ln>
        </p:spPr>
      </p:pic>
      <p:sp>
        <p:nvSpPr>
          <p:cNvPr id="149" name="Complete Fundoplication…"/>
          <p:cNvSpPr txBox="1"/>
          <p:nvPr>
            <p:ph type="body" sz="half" idx="4294967295"/>
          </p:nvPr>
        </p:nvSpPr>
        <p:spPr>
          <a:xfrm>
            <a:off x="445399" y="2697061"/>
            <a:ext cx="5397501" cy="7182617"/>
          </a:xfrm>
          <a:prstGeom prst="rect">
            <a:avLst/>
          </a:prstGeom>
        </p:spPr>
        <p:txBody>
          <a:bodyPr/>
          <a:lstStyle/>
          <a:p>
            <a:pPr marL="406400" indent="-406400">
              <a:buFontTx/>
              <a:buChar char="❖"/>
              <a:defRPr sz="2800">
                <a:solidFill>
                  <a:srgbClr val="FFFFFF"/>
                </a:solidFill>
              </a:defRPr>
            </a:pPr>
            <a:r>
              <a:t>Complete Fundoplication</a:t>
            </a:r>
          </a:p>
          <a:p>
            <a:pPr marL="406400" indent="-406400">
              <a:buFontTx/>
              <a:buChar char="▪"/>
              <a:defRPr b="1" sz="2800">
                <a:solidFill>
                  <a:srgbClr val="030101"/>
                </a:solidFill>
              </a:defRPr>
            </a:pPr>
            <a:r>
              <a:t>Nissen 360°</a:t>
            </a:r>
          </a:p>
          <a:p>
            <a:pPr marL="406400" indent="-406400">
              <a:buFontTx/>
              <a:buChar char="❖"/>
              <a:defRPr sz="2800">
                <a:solidFill>
                  <a:srgbClr val="FFFFFF"/>
                </a:solidFill>
              </a:defRPr>
            </a:pPr>
            <a:r>
              <a:t>Incomplete Fundoplication</a:t>
            </a:r>
          </a:p>
          <a:p>
            <a:pPr marL="406400" indent="-406400">
              <a:buFontTx/>
              <a:buChar char="▪"/>
              <a:defRPr sz="2800">
                <a:solidFill>
                  <a:srgbClr val="FFFFFF"/>
                </a:solidFill>
              </a:defRPr>
            </a:pPr>
            <a:r>
              <a:t>Thal 270° anterior</a:t>
            </a:r>
          </a:p>
          <a:p>
            <a:pPr marL="406400" indent="-406400">
              <a:buFontTx/>
              <a:buChar char="▪"/>
              <a:defRPr sz="2800">
                <a:solidFill>
                  <a:srgbClr val="FFFFFF"/>
                </a:solidFill>
              </a:defRPr>
            </a:pPr>
            <a:r>
              <a:t>Belsey 270° anterior transthoracic</a:t>
            </a:r>
          </a:p>
          <a:p>
            <a:pPr marL="406400" indent="-406400">
              <a:buFontTx/>
              <a:buChar char="▪"/>
              <a:defRPr b="1" sz="2800">
                <a:solidFill>
                  <a:srgbClr val="000000"/>
                </a:solidFill>
              </a:defRPr>
            </a:pPr>
            <a:r>
              <a:t>Dor 180-200°</a:t>
            </a:r>
          </a:p>
          <a:p>
            <a:pPr marL="406400" indent="-406400">
              <a:buFontTx/>
              <a:buChar char="▪"/>
              <a:defRPr sz="2800">
                <a:solidFill>
                  <a:srgbClr val="FFFFFF"/>
                </a:solidFill>
              </a:defRPr>
            </a:pPr>
            <a:r>
              <a:t>Lind 300° posterior</a:t>
            </a:r>
          </a:p>
          <a:p>
            <a:pPr marL="406400" indent="-406400">
              <a:buFontTx/>
              <a:buChar char="▪"/>
              <a:defRPr b="1" sz="2800">
                <a:solidFill>
                  <a:srgbClr val="000000"/>
                </a:solidFill>
              </a:defRPr>
            </a:pPr>
            <a:r>
              <a:t>Toupet 270° Posterior</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51" name="Failed medical management…"/>
          <p:cNvSpPr txBox="1"/>
          <p:nvPr>
            <p:ph type="body" idx="4294967295"/>
          </p:nvPr>
        </p:nvSpPr>
        <p:spPr>
          <a:xfrm>
            <a:off x="510528" y="2377759"/>
            <a:ext cx="11696422" cy="6301865"/>
          </a:xfrm>
          <a:prstGeom prst="rect">
            <a:avLst/>
          </a:prstGeom>
        </p:spPr>
        <p:txBody>
          <a:bodyPr/>
          <a:lstStyle/>
          <a:p>
            <a:pPr marL="0" indent="0" defTabSz="531622">
              <a:spcBef>
                <a:spcPts val="1600"/>
              </a:spcBef>
              <a:buSzTx/>
              <a:buNone/>
              <a:defRPr b="1" sz="2275" u="sng">
                <a:solidFill>
                  <a:srgbClr val="FFFFFF"/>
                </a:solidFill>
              </a:defRPr>
            </a:pPr>
          </a:p>
          <a:p>
            <a:pPr marL="255470" indent="-255470" defTabSz="531622">
              <a:spcBef>
                <a:spcPts val="1600"/>
              </a:spcBef>
              <a:buSzPct val="100000"/>
              <a:buFontTx/>
              <a:buChar char="•"/>
              <a:defRPr sz="2548">
                <a:solidFill>
                  <a:srgbClr val="FFFFFF"/>
                </a:solidFill>
              </a:defRPr>
            </a:pPr>
            <a:r>
              <a:t>Failed medical management </a:t>
            </a:r>
          </a:p>
          <a:p>
            <a:pPr marL="255470" indent="-255470" defTabSz="531622">
              <a:spcBef>
                <a:spcPts val="1600"/>
              </a:spcBef>
              <a:buSzPct val="100000"/>
              <a:buFontTx/>
              <a:buChar char="•"/>
              <a:defRPr sz="2548">
                <a:solidFill>
                  <a:srgbClr val="FFFFFF"/>
                </a:solidFill>
              </a:defRPr>
            </a:pPr>
            <a:r>
              <a:t>Patients preference </a:t>
            </a:r>
          </a:p>
          <a:p>
            <a:pPr marL="255470" indent="-255470" defTabSz="531622">
              <a:spcBef>
                <a:spcPts val="1600"/>
              </a:spcBef>
              <a:buSzPct val="100000"/>
              <a:buFontTx/>
              <a:buChar char="•"/>
              <a:defRPr sz="2548">
                <a:solidFill>
                  <a:srgbClr val="FFFFFF"/>
                </a:solidFill>
              </a:defRPr>
            </a:pPr>
            <a:r>
              <a:t>High volume reflux</a:t>
            </a:r>
          </a:p>
          <a:p>
            <a:pPr marL="255470" indent="-255470" defTabSz="531622">
              <a:spcBef>
                <a:spcPts val="1600"/>
              </a:spcBef>
              <a:buSzPct val="100000"/>
              <a:buFontTx/>
              <a:buChar char="•"/>
              <a:defRPr sz="2548">
                <a:solidFill>
                  <a:srgbClr val="FFFFFF"/>
                </a:solidFill>
              </a:defRPr>
            </a:pPr>
            <a:r>
              <a:t>Barrett's esophagus </a:t>
            </a:r>
          </a:p>
          <a:p>
            <a:pPr marL="255470" indent="-255470" defTabSz="531622">
              <a:spcBef>
                <a:spcPts val="1600"/>
              </a:spcBef>
              <a:buSzPct val="100000"/>
              <a:buFontTx/>
              <a:buChar char="•"/>
              <a:defRPr sz="2548">
                <a:solidFill>
                  <a:srgbClr val="FFFFFF"/>
                </a:solidFill>
              </a:defRPr>
            </a:pPr>
            <a:r>
              <a:t>Esophagitis </a:t>
            </a:r>
          </a:p>
          <a:p>
            <a:pPr marL="255470" indent="-255470" defTabSz="531622">
              <a:spcBef>
                <a:spcPts val="1600"/>
              </a:spcBef>
              <a:buSzPct val="100000"/>
              <a:buFontTx/>
              <a:buChar char="•"/>
              <a:defRPr sz="2548">
                <a:solidFill>
                  <a:srgbClr val="FFFFFF"/>
                </a:solidFill>
              </a:defRPr>
            </a:pPr>
            <a:r>
              <a:t>Strictures </a:t>
            </a:r>
          </a:p>
          <a:p>
            <a:pPr marL="255470" indent="-255470" defTabSz="531622">
              <a:spcBef>
                <a:spcPts val="1600"/>
              </a:spcBef>
              <a:buSzPct val="100000"/>
              <a:buFontTx/>
              <a:buChar char="•"/>
              <a:defRPr sz="2548">
                <a:solidFill>
                  <a:srgbClr val="FFFFFF"/>
                </a:solidFill>
              </a:defRPr>
            </a:pPr>
            <a:r>
              <a:t>Repairs of achalasia </a:t>
            </a:r>
          </a:p>
          <a:p>
            <a:pPr marL="255470" indent="-255470" defTabSz="531622">
              <a:spcBef>
                <a:spcPts val="1600"/>
              </a:spcBef>
              <a:buSzPct val="100000"/>
              <a:buFontTx/>
              <a:buChar char="•"/>
              <a:defRPr sz="2548">
                <a:solidFill>
                  <a:srgbClr val="FFFFFF"/>
                </a:solidFill>
              </a:defRPr>
            </a:pPr>
            <a:r>
              <a:t>Paraesophageal hernias</a:t>
            </a:r>
          </a:p>
          <a:p>
            <a:pPr marL="255470" indent="-255470" defTabSz="531622">
              <a:spcBef>
                <a:spcPts val="1600"/>
              </a:spcBef>
              <a:buSzPct val="100000"/>
              <a:buFontTx/>
              <a:buChar char="•"/>
              <a:defRPr sz="2548">
                <a:solidFill>
                  <a:srgbClr val="FFFFFF"/>
                </a:solidFill>
              </a:defRPr>
            </a:pPr>
            <a:r>
              <a:t>Extraesophageal manifestations (asthma, chest pain, aspiration)</a:t>
            </a:r>
          </a:p>
        </p:txBody>
      </p:sp>
      <p:sp>
        <p:nvSpPr>
          <p:cNvPr id="152" name="Indications for surgery"/>
          <p:cNvSpPr txBox="1"/>
          <p:nvPr>
            <p:ph type="title" idx="4294967295"/>
          </p:nvPr>
        </p:nvSpPr>
        <p:spPr>
          <a:xfrm>
            <a:off x="3803649" y="1756791"/>
            <a:ext cx="5397501" cy="723901"/>
          </a:xfrm>
          <a:prstGeom prst="rect">
            <a:avLst/>
          </a:prstGeom>
        </p:spPr>
        <p:txBody>
          <a:bodyPr/>
          <a:lstStyle/>
          <a:p>
            <a:pPr lvl="1" indent="141913" defTabSz="362670">
              <a:spcBef>
                <a:spcPts val="1300"/>
              </a:spcBef>
              <a:defRPr sz="2813">
                <a:solidFill>
                  <a:srgbClr val="FBFFFF"/>
                </a:solidFill>
              </a:defRPr>
            </a:pPr>
            <a:r>
              <a:t> Indications for surgery</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54" name="Surgeons inexperience…"/>
          <p:cNvSpPr txBox="1"/>
          <p:nvPr>
            <p:ph type="body" idx="4294967295"/>
          </p:nvPr>
        </p:nvSpPr>
        <p:spPr>
          <a:xfrm>
            <a:off x="654189" y="3174779"/>
            <a:ext cx="11696422" cy="5930000"/>
          </a:xfrm>
          <a:prstGeom prst="rect">
            <a:avLst/>
          </a:prstGeom>
        </p:spPr>
        <p:txBody>
          <a:bodyPr/>
          <a:lstStyle/>
          <a:p>
            <a:pPr marL="280736" indent="-280736">
              <a:buSzPct val="100000"/>
              <a:buFontTx/>
              <a:buChar char="•"/>
              <a:defRPr sz="2800">
                <a:solidFill>
                  <a:srgbClr val="FFFFFF"/>
                </a:solidFill>
              </a:defRPr>
            </a:pPr>
            <a:r>
              <a:t>Surgeons inexperience</a:t>
            </a:r>
          </a:p>
          <a:p>
            <a:pPr marL="280736" indent="-280736">
              <a:buSzPct val="100000"/>
              <a:buFontTx/>
              <a:buChar char="•"/>
              <a:defRPr sz="2800">
                <a:solidFill>
                  <a:srgbClr val="FFFFFF"/>
                </a:solidFill>
              </a:defRPr>
            </a:pPr>
            <a:r>
              <a:t>Inability to tolerate general anesthesia</a:t>
            </a:r>
          </a:p>
          <a:p>
            <a:pPr marL="280736" indent="-280736">
              <a:buSzPct val="100000"/>
              <a:buFontTx/>
              <a:buChar char="•"/>
              <a:defRPr sz="2800">
                <a:solidFill>
                  <a:srgbClr val="FFFFFF"/>
                </a:solidFill>
              </a:defRPr>
            </a:pPr>
            <a:r>
              <a:t>Advanced cardiopulmonary disease </a:t>
            </a:r>
          </a:p>
          <a:p>
            <a:pPr marL="280736" indent="-280736">
              <a:buSzPct val="100000"/>
              <a:buFontTx/>
              <a:buChar char="•"/>
              <a:defRPr sz="2800">
                <a:solidFill>
                  <a:srgbClr val="FFFFFF"/>
                </a:solidFill>
              </a:defRPr>
            </a:pPr>
            <a:r>
              <a:t>Portal hypertension</a:t>
            </a:r>
          </a:p>
          <a:p>
            <a:pPr marL="280736" indent="-280736">
              <a:buSzPct val="100000"/>
              <a:buFontTx/>
              <a:buChar char="•"/>
              <a:defRPr sz="2800">
                <a:solidFill>
                  <a:srgbClr val="FFFFFF"/>
                </a:solidFill>
              </a:defRPr>
            </a:pPr>
            <a:r>
              <a:t>Uncorrectable coagulopahy </a:t>
            </a:r>
          </a:p>
          <a:p>
            <a:pPr marL="280736" indent="-280736">
              <a:buSzPct val="100000"/>
              <a:buFontTx/>
              <a:buChar char="•"/>
              <a:defRPr sz="2800">
                <a:solidFill>
                  <a:srgbClr val="FFFFFF"/>
                </a:solidFill>
              </a:defRPr>
            </a:pPr>
            <a:r>
              <a:t>Obesity with BMI &gt;35 Kg/m^2</a:t>
            </a:r>
          </a:p>
          <a:p>
            <a:pPr marL="280736" indent="-280736">
              <a:buSzPct val="100000"/>
              <a:buFontTx/>
              <a:buChar char="•"/>
              <a:defRPr sz="2800">
                <a:solidFill>
                  <a:srgbClr val="FFFFFF"/>
                </a:solidFill>
              </a:defRPr>
            </a:pPr>
            <a:r>
              <a:t>Esophageal dysmotility  </a:t>
            </a:r>
          </a:p>
        </p:txBody>
      </p:sp>
      <p:sp>
        <p:nvSpPr>
          <p:cNvPr id="155" name="Contraindications to fundoplication"/>
          <p:cNvSpPr txBox="1"/>
          <p:nvPr>
            <p:ph type="title" idx="4294967295"/>
          </p:nvPr>
        </p:nvSpPr>
        <p:spPr>
          <a:xfrm>
            <a:off x="693806" y="1882030"/>
            <a:ext cx="8235817" cy="609176"/>
          </a:xfrm>
          <a:prstGeom prst="rect">
            <a:avLst/>
          </a:prstGeom>
        </p:spPr>
        <p:txBody>
          <a:bodyPr/>
          <a:lstStyle/>
          <a:p>
            <a:pPr lvl="1" indent="146303" defTabSz="373886">
              <a:spcBef>
                <a:spcPts val="1400"/>
              </a:spcBef>
              <a:defRPr sz="2900">
                <a:solidFill>
                  <a:srgbClr val="FBFFFF"/>
                </a:solidFill>
              </a:defRPr>
            </a:pPr>
            <a:r>
              <a:t>Contraindications to fundoplication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57" name="NIssen fundoplication"/>
          <p:cNvSpPr txBox="1"/>
          <p:nvPr>
            <p:ph type="title" idx="4294967295"/>
          </p:nvPr>
        </p:nvSpPr>
        <p:spPr>
          <a:xfrm>
            <a:off x="3803649" y="1446502"/>
            <a:ext cx="5397501" cy="723901"/>
          </a:xfrm>
          <a:prstGeom prst="rect">
            <a:avLst/>
          </a:prstGeom>
        </p:spPr>
        <p:txBody>
          <a:bodyPr/>
          <a:lstStyle/>
          <a:p>
            <a:pPr defTabSz="472675">
              <a:spcBef>
                <a:spcPts val="1800"/>
              </a:spcBef>
              <a:defRPr sz="3741">
                <a:solidFill>
                  <a:srgbClr val="FBFFFF"/>
                </a:solidFill>
              </a:defRPr>
            </a:pPr>
            <a:r>
              <a:rPr sz="3218"/>
              <a:t>NIssen fundoplication</a:t>
            </a:r>
            <a:r>
              <a:t> </a:t>
            </a:r>
          </a:p>
        </p:txBody>
      </p:sp>
      <p:pic>
        <p:nvPicPr>
          <p:cNvPr id="158" name="Picture 4" descr="Picture 4"/>
          <p:cNvPicPr>
            <a:picLocks noChangeAspect="1"/>
          </p:cNvPicPr>
          <p:nvPr/>
        </p:nvPicPr>
        <p:blipFill>
          <a:blip r:embed="rId2">
            <a:extLst/>
          </a:blip>
          <a:stretch>
            <a:fillRect/>
          </a:stretch>
        </p:blipFill>
        <p:spPr>
          <a:xfrm>
            <a:off x="6224220" y="2588434"/>
            <a:ext cx="6671812" cy="5120615"/>
          </a:xfrm>
          <a:prstGeom prst="rect">
            <a:avLst/>
          </a:prstGeom>
          <a:ln w="12700">
            <a:miter lim="400000"/>
          </a:ln>
        </p:spPr>
      </p:pic>
      <p:sp>
        <p:nvSpPr>
          <p:cNvPr id="159" name="What is it?…"/>
          <p:cNvSpPr txBox="1"/>
          <p:nvPr/>
        </p:nvSpPr>
        <p:spPr>
          <a:xfrm>
            <a:off x="351619" y="2418447"/>
            <a:ext cx="5397501" cy="74248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spcBef>
                <a:spcPts val="1800"/>
              </a:spcBef>
              <a:buFont typeface="Zapf Dingbats"/>
              <a:defRPr b="0" spc="0">
                <a:solidFill>
                  <a:srgbClr val="FFFFFF"/>
                </a:solidFill>
                <a:latin typeface="Iowan Old Style"/>
                <a:ea typeface="Iowan Old Style"/>
                <a:cs typeface="Iowan Old Style"/>
                <a:sym typeface="Iowan Old Style"/>
              </a:defRPr>
            </a:pPr>
            <a:r>
              <a:t>Procedure to wrap stomach around the esophagus 360° to reinforce functionality of the LES</a:t>
            </a:r>
          </a:p>
          <a:p>
            <a:pPr>
              <a:spcBef>
                <a:spcPts val="1800"/>
              </a:spcBef>
              <a:buFont typeface="Zapf Dingbats"/>
              <a:defRPr spc="0">
                <a:solidFill>
                  <a:srgbClr val="FFFFFF"/>
                </a:solidFill>
                <a:latin typeface="Iowan Old Style"/>
                <a:ea typeface="Iowan Old Style"/>
                <a:cs typeface="Iowan Old Style"/>
                <a:sym typeface="Iowan Old Style"/>
              </a:defRPr>
            </a:pPr>
            <a:r>
              <a:t>Complications </a:t>
            </a:r>
          </a:p>
          <a:p>
            <a:pPr marL="280736" indent="-280736">
              <a:spcBef>
                <a:spcPts val="1800"/>
              </a:spcBef>
              <a:buSzPct val="100000"/>
              <a:buChar char="•"/>
              <a:defRPr b="0" spc="0">
                <a:solidFill>
                  <a:srgbClr val="FFFFFF"/>
                </a:solidFill>
                <a:latin typeface="Iowan Old Style"/>
                <a:ea typeface="Iowan Old Style"/>
                <a:cs typeface="Iowan Old Style"/>
                <a:sym typeface="Iowan Old Style"/>
              </a:defRPr>
            </a:pPr>
            <a:r>
              <a:t>Injury &amp; perforation (Vagus, esophagus, spleen)</a:t>
            </a:r>
          </a:p>
          <a:p>
            <a:pPr marL="280736" indent="-280736">
              <a:spcBef>
                <a:spcPts val="1800"/>
              </a:spcBef>
              <a:buSzPct val="100000"/>
              <a:buChar char="•"/>
              <a:defRPr b="0" spc="0">
                <a:solidFill>
                  <a:srgbClr val="FFFFFF"/>
                </a:solidFill>
                <a:latin typeface="Iowan Old Style"/>
                <a:ea typeface="Iowan Old Style"/>
                <a:cs typeface="Iowan Old Style"/>
                <a:sym typeface="Iowan Old Style"/>
              </a:defRPr>
            </a:pPr>
            <a:r>
              <a:t>Infection</a:t>
            </a:r>
          </a:p>
          <a:p>
            <a:pPr marL="280736" indent="-280736">
              <a:spcBef>
                <a:spcPts val="1800"/>
              </a:spcBef>
              <a:buSzPct val="100000"/>
              <a:buChar char="•"/>
              <a:defRPr b="0" spc="0">
                <a:solidFill>
                  <a:srgbClr val="FFFFFF"/>
                </a:solidFill>
                <a:latin typeface="Iowan Old Style"/>
                <a:ea typeface="Iowan Old Style"/>
                <a:cs typeface="Iowan Old Style"/>
                <a:sym typeface="Iowan Old Style"/>
              </a:defRPr>
            </a:pPr>
            <a:r>
              <a:t>Pneumothorax</a:t>
            </a:r>
          </a:p>
          <a:p>
            <a:pPr marL="280736" indent="-280736">
              <a:spcBef>
                <a:spcPts val="1800"/>
              </a:spcBef>
              <a:buSzPct val="100000"/>
              <a:buChar char="•"/>
              <a:defRPr b="0" spc="0">
                <a:solidFill>
                  <a:srgbClr val="FFFFFF"/>
                </a:solidFill>
                <a:latin typeface="Iowan Old Style"/>
                <a:ea typeface="Iowan Old Style"/>
                <a:cs typeface="Iowan Old Style"/>
                <a:sym typeface="Iowan Old Style"/>
              </a:defRPr>
            </a:pPr>
            <a:r>
              <a:t>Dysphagia</a:t>
            </a:r>
          </a:p>
          <a:p>
            <a:pPr marL="280736" indent="-280736">
              <a:spcBef>
                <a:spcPts val="1800"/>
              </a:spcBef>
              <a:buSzPct val="100000"/>
              <a:buChar char="•"/>
              <a:defRPr b="0" spc="0">
                <a:solidFill>
                  <a:srgbClr val="FFFFFF"/>
                </a:solidFill>
                <a:latin typeface="Iowan Old Style"/>
                <a:ea typeface="Iowan Old Style"/>
                <a:cs typeface="Iowan Old Style"/>
                <a:sym typeface="Iowan Old Style"/>
              </a:defRPr>
            </a:pPr>
            <a:r>
              <a:t>Gas bloat syndrome</a:t>
            </a:r>
          </a:p>
          <a:p>
            <a:pPr marL="280736" indent="-280736">
              <a:spcBef>
                <a:spcPts val="1800"/>
              </a:spcBef>
              <a:buSzPct val="100000"/>
              <a:buChar char="•"/>
              <a:defRPr b="0" spc="0">
                <a:solidFill>
                  <a:srgbClr val="FFFFFF"/>
                </a:solidFill>
                <a:latin typeface="Iowan Old Style"/>
                <a:ea typeface="Iowan Old Style"/>
                <a:cs typeface="Iowan Old Style"/>
                <a:sym typeface="Iowan Old Style"/>
              </a:defRPr>
            </a:pPr>
            <a:r>
              <a:t>Recurrent heart burn</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61" name="Toupet Fundoplication"/>
          <p:cNvSpPr txBox="1"/>
          <p:nvPr>
            <p:ph type="title" idx="4294967295"/>
          </p:nvPr>
        </p:nvSpPr>
        <p:spPr>
          <a:xfrm>
            <a:off x="3803649" y="1581085"/>
            <a:ext cx="5397501" cy="722648"/>
          </a:xfrm>
          <a:prstGeom prst="rect">
            <a:avLst/>
          </a:prstGeom>
        </p:spPr>
        <p:txBody>
          <a:bodyPr/>
          <a:lstStyle/>
          <a:p>
            <a:pPr lvl="1" indent="148817" defTabSz="380313">
              <a:spcBef>
                <a:spcPts val="1400"/>
              </a:spcBef>
              <a:defRPr sz="3010">
                <a:solidFill>
                  <a:srgbClr val="FBFFFF"/>
                </a:solidFill>
              </a:defRPr>
            </a:pPr>
            <a:r>
              <a:t>Toupet Fundoplication</a:t>
            </a:r>
          </a:p>
        </p:txBody>
      </p:sp>
      <p:pic>
        <p:nvPicPr>
          <p:cNvPr id="162" name="Picture 8" descr="Picture 8"/>
          <p:cNvPicPr>
            <a:picLocks noChangeAspect="1"/>
          </p:cNvPicPr>
          <p:nvPr/>
        </p:nvPicPr>
        <p:blipFill>
          <a:blip r:embed="rId2">
            <a:extLst/>
          </a:blip>
          <a:stretch>
            <a:fillRect/>
          </a:stretch>
        </p:blipFill>
        <p:spPr>
          <a:xfrm>
            <a:off x="6545788" y="2686361"/>
            <a:ext cx="6179280" cy="5461687"/>
          </a:xfrm>
          <a:prstGeom prst="rect">
            <a:avLst/>
          </a:prstGeom>
          <a:ln w="12700">
            <a:miter lim="400000"/>
          </a:ln>
        </p:spPr>
      </p:pic>
      <p:sp>
        <p:nvSpPr>
          <p:cNvPr id="163" name="Partial posterior fundoplication of 270° in which the stomach is wrapped behind the esophagus and its edge is secure to the esophagus…"/>
          <p:cNvSpPr txBox="1"/>
          <p:nvPr>
            <p:ph type="body" sz="half" idx="4294967295"/>
          </p:nvPr>
        </p:nvSpPr>
        <p:spPr>
          <a:xfrm>
            <a:off x="511669" y="2417194"/>
            <a:ext cx="5397501" cy="7226301"/>
          </a:xfrm>
          <a:prstGeom prst="rect">
            <a:avLst/>
          </a:prstGeom>
        </p:spPr>
        <p:txBody>
          <a:bodyPr/>
          <a:lstStyle/>
          <a:p>
            <a:pPr marL="406400" indent="-406400">
              <a:defRPr sz="2800">
                <a:solidFill>
                  <a:srgbClr val="FFFFFF"/>
                </a:solidFill>
              </a:defRPr>
            </a:pPr>
            <a:r>
              <a:t>Partial posterior fundoplication of</a:t>
            </a:r>
            <a:r>
              <a:rPr b="1"/>
              <a:t> </a:t>
            </a:r>
            <a:r>
              <a:t>270° in which the stomach is wrapped behind the esophagus and its edge is secure to the esophagus</a:t>
            </a:r>
          </a:p>
          <a:p>
            <a:pPr marL="406400" indent="-406400">
              <a:buFontTx/>
              <a:buChar char="➢"/>
              <a:defRPr sz="2800">
                <a:solidFill>
                  <a:srgbClr val="FFFFFF"/>
                </a:solidFill>
              </a:defRPr>
            </a:pPr>
            <a:r>
              <a:t>Typically chosen for individuals with esophageal motility issues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bg>
      <p:bgPr>
        <a:solidFill>
          <a:schemeClr val="accent1">
            <a:satOff val="-2530"/>
            <a:lumOff val="-11137"/>
          </a:schemeClr>
        </a:solidFill>
      </p:bgPr>
    </p:bg>
    <p:spTree>
      <p:nvGrpSpPr>
        <p:cNvPr id="1" name=""/>
        <p:cNvGrpSpPr/>
        <p:nvPr/>
      </p:nvGrpSpPr>
      <p:grpSpPr>
        <a:xfrm>
          <a:off x="0" y="0"/>
          <a:ext cx="0" cy="0"/>
          <a:chOff x="0" y="0"/>
          <a:chExt cx="0" cy="0"/>
        </a:xfrm>
      </p:grpSpPr>
      <p:sp>
        <p:nvSpPr>
          <p:cNvPr id="165" name="Dor Fundoplication"/>
          <p:cNvSpPr txBox="1"/>
          <p:nvPr>
            <p:ph type="title" idx="4294967295"/>
          </p:nvPr>
        </p:nvSpPr>
        <p:spPr>
          <a:xfrm>
            <a:off x="3873639" y="1446502"/>
            <a:ext cx="5397501" cy="723901"/>
          </a:xfrm>
          <a:prstGeom prst="rect">
            <a:avLst/>
          </a:prstGeom>
        </p:spPr>
        <p:txBody>
          <a:bodyPr/>
          <a:lstStyle>
            <a:lvl1pPr defTabSz="461809">
              <a:spcBef>
                <a:spcPts val="1700"/>
              </a:spcBef>
              <a:defRPr sz="3655">
                <a:solidFill>
                  <a:srgbClr val="FBFFFF"/>
                </a:solidFill>
              </a:defRPr>
            </a:lvl1pPr>
          </a:lstStyle>
          <a:p>
            <a:pPr/>
            <a:r>
              <a:t>Dor Fundoplication </a:t>
            </a:r>
          </a:p>
        </p:txBody>
      </p:sp>
      <p:sp>
        <p:nvSpPr>
          <p:cNvPr id="166" name="Partial anterior fundoplication of 180-200° in which the fundus is wrapped anteriorly to the esophagus and its edge is secure to the esophagus…"/>
          <p:cNvSpPr txBox="1"/>
          <p:nvPr>
            <p:ph type="body" sz="half" idx="4294967295"/>
          </p:nvPr>
        </p:nvSpPr>
        <p:spPr>
          <a:xfrm>
            <a:off x="529883" y="2679193"/>
            <a:ext cx="5397501" cy="6733011"/>
          </a:xfrm>
          <a:prstGeom prst="rect">
            <a:avLst/>
          </a:prstGeom>
        </p:spPr>
        <p:txBody>
          <a:bodyPr/>
          <a:lstStyle/>
          <a:p>
            <a:pPr marL="406400" indent="-406400">
              <a:defRPr sz="2800">
                <a:solidFill>
                  <a:srgbClr val="FFFFFF"/>
                </a:solidFill>
              </a:defRPr>
            </a:pPr>
            <a:r>
              <a:t>Partial anterior fundoplication of</a:t>
            </a:r>
            <a:r>
              <a:rPr b="1"/>
              <a:t> </a:t>
            </a:r>
            <a:r>
              <a:t>180-200° in which the fundus is wrapped anteriorly to the esophagus and its edge is secure to the esophagus</a:t>
            </a:r>
          </a:p>
          <a:p>
            <a:pPr marL="406400" indent="-406400">
              <a:defRPr sz="2800">
                <a:solidFill>
                  <a:srgbClr val="FFFFFF"/>
                </a:solidFill>
              </a:defRPr>
            </a:pPr>
            <a:r>
              <a:t>Typically chosen for individuals with esophageal motility issues</a:t>
            </a:r>
          </a:p>
        </p:txBody>
      </p:sp>
      <p:pic>
        <p:nvPicPr>
          <p:cNvPr id="167" name="Image" descr="Image"/>
          <p:cNvPicPr>
            <a:picLocks noChangeAspect="1"/>
          </p:cNvPicPr>
          <p:nvPr/>
        </p:nvPicPr>
        <p:blipFill>
          <a:blip r:embed="rId2">
            <a:extLst/>
          </a:blip>
          <a:stretch>
            <a:fillRect/>
          </a:stretch>
        </p:blipFill>
        <p:spPr>
          <a:xfrm>
            <a:off x="7190908" y="2418447"/>
            <a:ext cx="5569292" cy="6842935"/>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New_Template9">
  <a:themeElements>
    <a:clrScheme name="New_Template9">
      <a:dk1>
        <a:srgbClr val="5C5C5C"/>
      </a:dk1>
      <a:lt1>
        <a:srgbClr val="FFFFFF"/>
      </a:lt1>
      <a:dk2>
        <a:srgbClr val="A7A7A7"/>
      </a:dk2>
      <a:lt2>
        <a:srgbClr val="535353"/>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Helvetica"/>
        <a:ea typeface="Helvetica"/>
        <a:cs typeface="Helvetica"/>
      </a:majorFont>
      <a:minorFont>
        <a:latin typeface="Helvetica Neue"/>
        <a:ea typeface="Helvetica Neue"/>
        <a:cs typeface="Helvetica Neue"/>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9">
  <a:themeElements>
    <a:clrScheme name="New_Template9">
      <a:dk1>
        <a:srgbClr val="000000"/>
      </a:dk1>
      <a:lt1>
        <a:srgbClr val="FFFFFF"/>
      </a:lt1>
      <a:dk2>
        <a:srgbClr val="A7A7A7"/>
      </a:dk2>
      <a:lt2>
        <a:srgbClr val="535353"/>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Helvetica"/>
        <a:ea typeface="Helvetica"/>
        <a:cs typeface="Helvetica"/>
      </a:majorFont>
      <a:minorFont>
        <a:latin typeface="Helvetica Neue"/>
        <a:ea typeface="Helvetica Neue"/>
        <a:cs typeface="Helvetica Neue"/>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1400"/>
          </a:spcBef>
          <a:spcAft>
            <a:spcPts val="0"/>
          </a:spcAft>
          <a:buClrTx/>
          <a:buSzTx/>
          <a:buFontTx/>
          <a:buNone/>
          <a:tabLst/>
          <a:defRPr b="1" baseline="0" cap="none" i="0" spc="28" strike="noStrike" sz="2800" u="none" kumimoji="0" normalizeH="0">
            <a:ln>
              <a:noFill/>
            </a:ln>
            <a:solidFill>
              <a:srgbClr val="5C5C5C"/>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