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6" r:id="rId2"/>
    <p:sldId id="373" r:id="rId3"/>
    <p:sldId id="374" r:id="rId4"/>
    <p:sldId id="396" r:id="rId5"/>
    <p:sldId id="397" r:id="rId6"/>
    <p:sldId id="414" r:id="rId7"/>
    <p:sldId id="375" r:id="rId8"/>
    <p:sldId id="398" r:id="rId9"/>
    <p:sldId id="402" r:id="rId10"/>
    <p:sldId id="399" r:id="rId11"/>
    <p:sldId id="404" r:id="rId12"/>
    <p:sldId id="406" r:id="rId13"/>
    <p:sldId id="405" r:id="rId14"/>
    <p:sldId id="392" r:id="rId15"/>
    <p:sldId id="376" r:id="rId16"/>
    <p:sldId id="390" r:id="rId17"/>
    <p:sldId id="395" r:id="rId18"/>
    <p:sldId id="408" r:id="rId19"/>
    <p:sldId id="409" r:id="rId20"/>
    <p:sldId id="391" r:id="rId21"/>
    <p:sldId id="393" r:id="rId22"/>
    <p:sldId id="411" r:id="rId23"/>
    <p:sldId id="412" r:id="rId24"/>
    <p:sldId id="394" r:id="rId25"/>
    <p:sldId id="410" r:id="rId26"/>
    <p:sldId id="388" r:id="rId27"/>
    <p:sldId id="389" r:id="rId28"/>
    <p:sldId id="415" r:id="rId29"/>
    <p:sldId id="418" r:id="rId30"/>
    <p:sldId id="416" r:id="rId31"/>
    <p:sldId id="417" r:id="rId32"/>
    <p:sldId id="382" r:id="rId33"/>
    <p:sldId id="400" r:id="rId34"/>
    <p:sldId id="401" r:id="rId35"/>
    <p:sldId id="420" r:id="rId36"/>
    <p:sldId id="381" r:id="rId37"/>
    <p:sldId id="385" r:id="rId38"/>
    <p:sldId id="387" r:id="rId39"/>
    <p:sldId id="386" r:id="rId40"/>
    <p:sldId id="419" r:id="rId41"/>
    <p:sldId id="41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88" d="100"/>
          <a:sy n="88" d="100"/>
        </p:scale>
        <p:origin x="439"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57B3B-2E3D-41F9-86B0-AFF73B76CD36}"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CFCE4-36FD-4D90-B0CF-35C10291E507}" type="slidenum">
              <a:rPr lang="en-US" smtClean="0"/>
              <a:t>‹#›</a:t>
            </a:fld>
            <a:endParaRPr lang="en-US"/>
          </a:p>
        </p:txBody>
      </p:sp>
    </p:spTree>
    <p:extLst>
      <p:ext uri="{BB962C8B-B14F-4D97-AF65-F5344CB8AC3E}">
        <p14:creationId xmlns:p14="http://schemas.microsoft.com/office/powerpoint/2010/main" val="255210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a:t>
            </a:fld>
            <a:endParaRPr lang="en-US"/>
          </a:p>
        </p:txBody>
      </p:sp>
    </p:spTree>
    <p:extLst>
      <p:ext uri="{BB962C8B-B14F-4D97-AF65-F5344CB8AC3E}">
        <p14:creationId xmlns:p14="http://schemas.microsoft.com/office/powerpoint/2010/main" val="94957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Section”</a:t>
            </a:r>
          </a:p>
        </p:txBody>
      </p:sp>
      <p:sp>
        <p:nvSpPr>
          <p:cNvPr id="4" name="Slide Number Placeholder 3"/>
          <p:cNvSpPr>
            <a:spLocks noGrp="1"/>
          </p:cNvSpPr>
          <p:nvPr>
            <p:ph type="sldNum" sz="quarter" idx="5"/>
          </p:nvPr>
        </p:nvSpPr>
        <p:spPr/>
        <p:txBody>
          <a:bodyPr/>
          <a:lstStyle/>
          <a:p>
            <a:fld id="{1378A1AD-4C59-4E97-AAE9-C22A10D872D7}" type="slidenum">
              <a:rPr lang="en-US" smtClean="0"/>
              <a:t>10</a:t>
            </a:fld>
            <a:endParaRPr lang="en-US"/>
          </a:p>
        </p:txBody>
      </p:sp>
    </p:spTree>
    <p:extLst>
      <p:ext uri="{BB962C8B-B14F-4D97-AF65-F5344CB8AC3E}">
        <p14:creationId xmlns:p14="http://schemas.microsoft.com/office/powerpoint/2010/main" val="8196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11</a:t>
            </a:fld>
            <a:endParaRPr lang="en-US"/>
          </a:p>
        </p:txBody>
      </p:sp>
    </p:spTree>
    <p:extLst>
      <p:ext uri="{BB962C8B-B14F-4D97-AF65-F5344CB8AC3E}">
        <p14:creationId xmlns:p14="http://schemas.microsoft.com/office/powerpoint/2010/main" val="355863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12</a:t>
            </a:fld>
            <a:endParaRPr lang="en-US"/>
          </a:p>
        </p:txBody>
      </p:sp>
    </p:spTree>
    <p:extLst>
      <p:ext uri="{BB962C8B-B14F-4D97-AF65-F5344CB8AC3E}">
        <p14:creationId xmlns:p14="http://schemas.microsoft.com/office/powerpoint/2010/main" val="96487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VA</a:t>
            </a:r>
          </a:p>
        </p:txBody>
      </p:sp>
      <p:sp>
        <p:nvSpPr>
          <p:cNvPr id="4" name="Slide Number Placeholder 3"/>
          <p:cNvSpPr>
            <a:spLocks noGrp="1"/>
          </p:cNvSpPr>
          <p:nvPr>
            <p:ph type="sldNum" sz="quarter" idx="5"/>
          </p:nvPr>
        </p:nvSpPr>
        <p:spPr/>
        <p:txBody>
          <a:bodyPr/>
          <a:lstStyle/>
          <a:p>
            <a:fld id="{1378A1AD-4C59-4E97-AAE9-C22A10D872D7}" type="slidenum">
              <a:rPr lang="en-US" smtClean="0"/>
              <a:t>13</a:t>
            </a:fld>
            <a:endParaRPr lang="en-US"/>
          </a:p>
        </p:txBody>
      </p:sp>
    </p:spTree>
    <p:extLst>
      <p:ext uri="{BB962C8B-B14F-4D97-AF65-F5344CB8AC3E}">
        <p14:creationId xmlns:p14="http://schemas.microsoft.com/office/powerpoint/2010/main" val="137999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14</a:t>
            </a:fld>
            <a:endParaRPr lang="en-US"/>
          </a:p>
        </p:txBody>
      </p:sp>
    </p:spTree>
    <p:extLst>
      <p:ext uri="{BB962C8B-B14F-4D97-AF65-F5344CB8AC3E}">
        <p14:creationId xmlns:p14="http://schemas.microsoft.com/office/powerpoint/2010/main" val="97105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15</a:t>
            </a:fld>
            <a:endParaRPr lang="en-US"/>
          </a:p>
        </p:txBody>
      </p:sp>
    </p:spTree>
    <p:extLst>
      <p:ext uri="{BB962C8B-B14F-4D97-AF65-F5344CB8AC3E}">
        <p14:creationId xmlns:p14="http://schemas.microsoft.com/office/powerpoint/2010/main" val="131445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16</a:t>
            </a:fld>
            <a:endParaRPr lang="en-US"/>
          </a:p>
        </p:txBody>
      </p:sp>
    </p:spTree>
    <p:extLst>
      <p:ext uri="{BB962C8B-B14F-4D97-AF65-F5344CB8AC3E}">
        <p14:creationId xmlns:p14="http://schemas.microsoft.com/office/powerpoint/2010/main" val="2993016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17</a:t>
            </a:fld>
            <a:endParaRPr lang="en-US"/>
          </a:p>
        </p:txBody>
      </p:sp>
    </p:spTree>
    <p:extLst>
      <p:ext uri="{BB962C8B-B14F-4D97-AF65-F5344CB8AC3E}">
        <p14:creationId xmlns:p14="http://schemas.microsoft.com/office/powerpoint/2010/main" val="255155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18</a:t>
            </a:fld>
            <a:endParaRPr lang="en-US"/>
          </a:p>
        </p:txBody>
      </p:sp>
    </p:spTree>
    <p:extLst>
      <p:ext uri="{BB962C8B-B14F-4D97-AF65-F5344CB8AC3E}">
        <p14:creationId xmlns:p14="http://schemas.microsoft.com/office/powerpoint/2010/main" val="177215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8595B"/>
                </a:solidFill>
                <a:effectLst/>
                <a:latin typeface="Open Sans" panose="020B0606030504020204" pitchFamily="34" charset="0"/>
              </a:rPr>
              <a:t>ten </a:t>
            </a:r>
            <a:r>
              <a:rPr lang="en-US" b="0" i="0" dirty="0" err="1">
                <a:solidFill>
                  <a:srgbClr val="58595B"/>
                </a:solidFill>
                <a:effectLst/>
                <a:latin typeface="Open Sans" panose="020B0606030504020204" pitchFamily="34" charset="0"/>
              </a:rPr>
              <a:t>StARR</a:t>
            </a:r>
            <a:r>
              <a:rPr lang="en-US" b="0" i="0" dirty="0">
                <a:solidFill>
                  <a:srgbClr val="58595B"/>
                </a:solidFill>
                <a:effectLst/>
                <a:latin typeface="Open Sans" panose="020B0606030504020204" pitchFamily="34" charset="0"/>
              </a:rPr>
              <a:t> awards in 2018, with two of them awarded to Duke</a:t>
            </a:r>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19</a:t>
            </a:fld>
            <a:endParaRPr lang="en-US"/>
          </a:p>
        </p:txBody>
      </p:sp>
    </p:spTree>
    <p:extLst>
      <p:ext uri="{BB962C8B-B14F-4D97-AF65-F5344CB8AC3E}">
        <p14:creationId xmlns:p14="http://schemas.microsoft.com/office/powerpoint/2010/main" val="270430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Heart, Lung, and Blood Institute</a:t>
            </a:r>
          </a:p>
          <a:p>
            <a:r>
              <a:rPr lang="en-US" dirty="0"/>
              <a:t>National Institute of General Medical Sciences</a:t>
            </a:r>
          </a:p>
        </p:txBody>
      </p:sp>
      <p:sp>
        <p:nvSpPr>
          <p:cNvPr id="4" name="Slide Number Placeholder 3"/>
          <p:cNvSpPr>
            <a:spLocks noGrp="1"/>
          </p:cNvSpPr>
          <p:nvPr>
            <p:ph type="sldNum" sz="quarter" idx="5"/>
          </p:nvPr>
        </p:nvSpPr>
        <p:spPr/>
        <p:txBody>
          <a:bodyPr/>
          <a:lstStyle/>
          <a:p>
            <a:fld id="{1378A1AD-4C59-4E97-AAE9-C22A10D872D7}" type="slidenum">
              <a:rPr lang="en-US" smtClean="0"/>
              <a:t>2</a:t>
            </a:fld>
            <a:endParaRPr lang="en-US"/>
          </a:p>
        </p:txBody>
      </p:sp>
    </p:spTree>
    <p:extLst>
      <p:ext uri="{BB962C8B-B14F-4D97-AF65-F5344CB8AC3E}">
        <p14:creationId xmlns:p14="http://schemas.microsoft.com/office/powerpoint/2010/main" val="14642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outcomes-based surgical research</a:t>
            </a:r>
          </a:p>
          <a:p>
            <a:endParaRPr lang="en-US" b="0" i="0" dirty="0">
              <a:solidFill>
                <a:srgbClr val="000000"/>
              </a:solidFill>
              <a:effectLst/>
              <a:latin typeface="Times New Roman" panose="02020603050405020304" pitchFamily="18" charset="0"/>
            </a:endParaRPr>
          </a:p>
          <a:p>
            <a:r>
              <a:rPr lang="en-US" dirty="0"/>
              <a:t>https://www.ncbi.nlm.nih.gov/pmc/articles/PMC5433888/</a:t>
            </a:r>
          </a:p>
        </p:txBody>
      </p:sp>
      <p:sp>
        <p:nvSpPr>
          <p:cNvPr id="4" name="Slide Number Placeholder 3"/>
          <p:cNvSpPr>
            <a:spLocks noGrp="1"/>
          </p:cNvSpPr>
          <p:nvPr>
            <p:ph type="sldNum" sz="quarter" idx="5"/>
          </p:nvPr>
        </p:nvSpPr>
        <p:spPr/>
        <p:txBody>
          <a:bodyPr/>
          <a:lstStyle/>
          <a:p>
            <a:fld id="{1378A1AD-4C59-4E97-AAE9-C22A10D872D7}" type="slidenum">
              <a:rPr lang="en-US" smtClean="0"/>
              <a:t>20</a:t>
            </a:fld>
            <a:endParaRPr lang="en-US"/>
          </a:p>
        </p:txBody>
      </p:sp>
    </p:spTree>
    <p:extLst>
      <p:ext uri="{BB962C8B-B14F-4D97-AF65-F5344CB8AC3E}">
        <p14:creationId xmlns:p14="http://schemas.microsoft.com/office/powerpoint/2010/main" val="82397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21</a:t>
            </a:fld>
            <a:endParaRPr lang="en-US"/>
          </a:p>
        </p:txBody>
      </p:sp>
    </p:spTree>
    <p:extLst>
      <p:ext uri="{BB962C8B-B14F-4D97-AF65-F5344CB8AC3E}">
        <p14:creationId xmlns:p14="http://schemas.microsoft.com/office/powerpoint/2010/main" val="118723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3. </a:t>
            </a:r>
            <a:r>
              <a:rPr lang="en-US" b="0" i="0" dirty="0" err="1">
                <a:solidFill>
                  <a:srgbClr val="212121"/>
                </a:solidFill>
                <a:effectLst/>
                <a:latin typeface="BlinkMacSystemFont"/>
              </a:rPr>
              <a:t>Demblowski</a:t>
            </a:r>
            <a:r>
              <a:rPr lang="en-US" b="0" i="0" dirty="0">
                <a:solidFill>
                  <a:srgbClr val="212121"/>
                </a:solidFill>
                <a:effectLst/>
                <a:latin typeface="BlinkMacSystemFont"/>
              </a:rPr>
              <a:t> LA, </a:t>
            </a:r>
            <a:r>
              <a:rPr lang="en-US" b="0" i="0" dirty="0" err="1">
                <a:solidFill>
                  <a:srgbClr val="212121"/>
                </a:solidFill>
                <a:effectLst/>
                <a:latin typeface="BlinkMacSystemFont"/>
              </a:rPr>
              <a:t>Busse</a:t>
            </a:r>
            <a:r>
              <a:rPr lang="en-US" b="0" i="0" dirty="0">
                <a:solidFill>
                  <a:srgbClr val="212121"/>
                </a:solidFill>
                <a:effectLst/>
                <a:latin typeface="BlinkMacSystemFont"/>
              </a:rPr>
              <a:t> B, Santangelo G, Blakely AM, Turner PL, Hoyt DB, Zeiger MA. NIH Funding for Surgeon-Scientists in the US: What Is the Current Status? J Am Coll Surg. 2021 Mar;232(3):265-274.e2. </a:t>
            </a:r>
            <a:r>
              <a:rPr lang="en-US" b="0" i="0" dirty="0" err="1">
                <a:solidFill>
                  <a:srgbClr val="212121"/>
                </a:solidFill>
                <a:effectLst/>
                <a:latin typeface="BlinkMacSystemFont"/>
              </a:rPr>
              <a:t>doi</a:t>
            </a:r>
            <a:r>
              <a:rPr lang="en-US" b="0" i="0" dirty="0">
                <a:solidFill>
                  <a:srgbClr val="212121"/>
                </a:solidFill>
                <a:effectLst/>
                <a:latin typeface="BlinkMacSystemFont"/>
              </a:rPr>
              <a:t>: 10.1016/j.jamcollsurg.2020.12.015.</a:t>
            </a:r>
          </a:p>
        </p:txBody>
      </p:sp>
      <p:sp>
        <p:nvSpPr>
          <p:cNvPr id="4" name="Slide Number Placeholder 3"/>
          <p:cNvSpPr>
            <a:spLocks noGrp="1"/>
          </p:cNvSpPr>
          <p:nvPr>
            <p:ph type="sldNum" sz="quarter" idx="5"/>
          </p:nvPr>
        </p:nvSpPr>
        <p:spPr/>
        <p:txBody>
          <a:bodyPr/>
          <a:lstStyle/>
          <a:p>
            <a:fld id="{1378A1AD-4C59-4E97-AAE9-C22A10D872D7}" type="slidenum">
              <a:rPr lang="en-US" smtClean="0"/>
              <a:t>22</a:t>
            </a:fld>
            <a:endParaRPr lang="en-US"/>
          </a:p>
        </p:txBody>
      </p:sp>
    </p:spTree>
    <p:extLst>
      <p:ext uri="{BB962C8B-B14F-4D97-AF65-F5344CB8AC3E}">
        <p14:creationId xmlns:p14="http://schemas.microsoft.com/office/powerpoint/2010/main" val="16023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3. </a:t>
            </a:r>
            <a:r>
              <a:rPr lang="en-US" b="0" i="0" dirty="0" err="1">
                <a:solidFill>
                  <a:srgbClr val="212121"/>
                </a:solidFill>
                <a:effectLst/>
                <a:latin typeface="BlinkMacSystemFont"/>
              </a:rPr>
              <a:t>Demblowski</a:t>
            </a:r>
            <a:r>
              <a:rPr lang="en-US" b="0" i="0" dirty="0">
                <a:solidFill>
                  <a:srgbClr val="212121"/>
                </a:solidFill>
                <a:effectLst/>
                <a:latin typeface="BlinkMacSystemFont"/>
              </a:rPr>
              <a:t> LA, </a:t>
            </a:r>
            <a:r>
              <a:rPr lang="en-US" b="0" i="0" dirty="0" err="1">
                <a:solidFill>
                  <a:srgbClr val="212121"/>
                </a:solidFill>
                <a:effectLst/>
                <a:latin typeface="BlinkMacSystemFont"/>
              </a:rPr>
              <a:t>Busse</a:t>
            </a:r>
            <a:r>
              <a:rPr lang="en-US" b="0" i="0" dirty="0">
                <a:solidFill>
                  <a:srgbClr val="212121"/>
                </a:solidFill>
                <a:effectLst/>
                <a:latin typeface="BlinkMacSystemFont"/>
              </a:rPr>
              <a:t> B, Santangelo G, Blakely AM, Turner PL, Hoyt DB, Zeiger MA. NIH Funding for Surgeon-Scientists in the US: What Is the Current Status? J Am Coll Surg. 2021 Mar;232(3):265-274.e2. </a:t>
            </a:r>
            <a:r>
              <a:rPr lang="en-US" b="0" i="0" dirty="0" err="1">
                <a:solidFill>
                  <a:srgbClr val="212121"/>
                </a:solidFill>
                <a:effectLst/>
                <a:latin typeface="BlinkMacSystemFont"/>
              </a:rPr>
              <a:t>doi</a:t>
            </a:r>
            <a:r>
              <a:rPr lang="en-US" b="0" i="0" dirty="0">
                <a:solidFill>
                  <a:srgbClr val="212121"/>
                </a:solidFill>
                <a:effectLst/>
                <a:latin typeface="BlinkMacSystemFont"/>
              </a:rPr>
              <a:t>: 10.1016/j.jamcollsurg.2020.12.015.</a:t>
            </a:r>
          </a:p>
        </p:txBody>
      </p:sp>
      <p:sp>
        <p:nvSpPr>
          <p:cNvPr id="4" name="Slide Number Placeholder 3"/>
          <p:cNvSpPr>
            <a:spLocks noGrp="1"/>
          </p:cNvSpPr>
          <p:nvPr>
            <p:ph type="sldNum" sz="quarter" idx="5"/>
          </p:nvPr>
        </p:nvSpPr>
        <p:spPr/>
        <p:txBody>
          <a:bodyPr/>
          <a:lstStyle/>
          <a:p>
            <a:fld id="{1378A1AD-4C59-4E97-AAE9-C22A10D872D7}" type="slidenum">
              <a:rPr lang="en-US" smtClean="0"/>
              <a:t>23</a:t>
            </a:fld>
            <a:endParaRPr lang="en-US"/>
          </a:p>
        </p:txBody>
      </p:sp>
    </p:spTree>
    <p:extLst>
      <p:ext uri="{BB962C8B-B14F-4D97-AF65-F5344CB8AC3E}">
        <p14:creationId xmlns:p14="http://schemas.microsoft.com/office/powerpoint/2010/main" val="3453383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24</a:t>
            </a:fld>
            <a:endParaRPr lang="en-US"/>
          </a:p>
        </p:txBody>
      </p:sp>
    </p:spTree>
    <p:extLst>
      <p:ext uri="{BB962C8B-B14F-4D97-AF65-F5344CB8AC3E}">
        <p14:creationId xmlns:p14="http://schemas.microsoft.com/office/powerpoint/2010/main" val="51601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orgia" panose="02040502050405020303" pitchFamily="18" charset="0"/>
              </a:rPr>
              <a:t>2008-2018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orgia" panose="02040502050405020303" pitchFamily="18" charset="0"/>
              </a:rPr>
              <a:t>Andrea S. Blevins </a:t>
            </a:r>
            <a:r>
              <a:rPr lang="en-US" b="0" i="0" dirty="0" err="1">
                <a:solidFill>
                  <a:srgbClr val="000000"/>
                </a:solidFill>
                <a:effectLst/>
                <a:latin typeface="Georgia" panose="02040502050405020303" pitchFamily="18" charset="0"/>
              </a:rPr>
              <a:t>Primeau</a:t>
            </a:r>
            <a:r>
              <a:rPr lang="en-US" b="0" i="0" dirty="0">
                <a:solidFill>
                  <a:srgbClr val="000000"/>
                </a:solidFill>
                <a:effectLst/>
                <a:latin typeface="Georgia" panose="02040502050405020303" pitchFamily="18" charset="0"/>
              </a:rPr>
              <a:t>, PhD, MBA. Surgical Oncologists Receive Large Share of NIH Funding. January 22, 2021.</a:t>
            </a:r>
          </a:p>
        </p:txBody>
      </p:sp>
      <p:sp>
        <p:nvSpPr>
          <p:cNvPr id="4" name="Slide Number Placeholder 3"/>
          <p:cNvSpPr>
            <a:spLocks noGrp="1"/>
          </p:cNvSpPr>
          <p:nvPr>
            <p:ph type="sldNum" sz="quarter" idx="5"/>
          </p:nvPr>
        </p:nvSpPr>
        <p:spPr/>
        <p:txBody>
          <a:bodyPr/>
          <a:lstStyle/>
          <a:p>
            <a:fld id="{1378A1AD-4C59-4E97-AAE9-C22A10D872D7}" type="slidenum">
              <a:rPr lang="en-US" smtClean="0"/>
              <a:t>25</a:t>
            </a:fld>
            <a:endParaRPr lang="en-US"/>
          </a:p>
        </p:txBody>
      </p:sp>
    </p:spTree>
    <p:extLst>
      <p:ext uri="{BB962C8B-B14F-4D97-AF65-F5344CB8AC3E}">
        <p14:creationId xmlns:p14="http://schemas.microsoft.com/office/powerpoint/2010/main" val="69772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Berg E J, Ashurst J (June 19, 2019) Patterns of Recent National Institutes of Health (NIH) Funding in General Surgery: Analysis Using the NIH </a:t>
            </a:r>
            <a:r>
              <a:rPr lang="en-US" dirty="0" err="1"/>
              <a:t>RePORTER</a:t>
            </a:r>
            <a:r>
              <a:rPr lang="en-US" dirty="0"/>
              <a:t> System. </a:t>
            </a:r>
            <a:r>
              <a:rPr lang="en-US" dirty="0" err="1"/>
              <a:t>Cureus</a:t>
            </a:r>
            <a:r>
              <a:rPr lang="en-US" dirty="0"/>
              <a:t> 11(6): e4938. doi:10.7759/cureus.4938</a:t>
            </a:r>
          </a:p>
        </p:txBody>
      </p:sp>
      <p:sp>
        <p:nvSpPr>
          <p:cNvPr id="4" name="Slide Number Placeholder 3"/>
          <p:cNvSpPr>
            <a:spLocks noGrp="1"/>
          </p:cNvSpPr>
          <p:nvPr>
            <p:ph type="sldNum" sz="quarter" idx="5"/>
          </p:nvPr>
        </p:nvSpPr>
        <p:spPr/>
        <p:txBody>
          <a:bodyPr/>
          <a:lstStyle/>
          <a:p>
            <a:fld id="{1378A1AD-4C59-4E97-AAE9-C22A10D872D7}" type="slidenum">
              <a:rPr lang="en-US" smtClean="0"/>
              <a:t>26</a:t>
            </a:fld>
            <a:endParaRPr lang="en-US"/>
          </a:p>
        </p:txBody>
      </p:sp>
    </p:spTree>
    <p:extLst>
      <p:ext uri="{BB962C8B-B14F-4D97-AF65-F5344CB8AC3E}">
        <p14:creationId xmlns:p14="http://schemas.microsoft.com/office/powerpoint/2010/main" val="3016544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Berg E J, Ashurst J (June 19, 2019) Patterns of Recent National Institutes of Health (NIH) Funding in General Surgery: Analysis Using the NIH </a:t>
            </a:r>
            <a:r>
              <a:rPr lang="en-US" dirty="0" err="1"/>
              <a:t>RePORTER</a:t>
            </a:r>
            <a:r>
              <a:rPr lang="en-US" dirty="0"/>
              <a:t> System. </a:t>
            </a:r>
            <a:r>
              <a:rPr lang="en-US" dirty="0" err="1"/>
              <a:t>Cureus</a:t>
            </a:r>
            <a:r>
              <a:rPr lang="en-US" dirty="0"/>
              <a:t> 11(6): e4938. doi:10.7759/cureus.4938</a:t>
            </a:r>
          </a:p>
        </p:txBody>
      </p:sp>
      <p:sp>
        <p:nvSpPr>
          <p:cNvPr id="4" name="Slide Number Placeholder 3"/>
          <p:cNvSpPr>
            <a:spLocks noGrp="1"/>
          </p:cNvSpPr>
          <p:nvPr>
            <p:ph type="sldNum" sz="quarter" idx="5"/>
          </p:nvPr>
        </p:nvSpPr>
        <p:spPr/>
        <p:txBody>
          <a:bodyPr/>
          <a:lstStyle/>
          <a:p>
            <a:fld id="{1378A1AD-4C59-4E97-AAE9-C22A10D872D7}" type="slidenum">
              <a:rPr lang="en-US" smtClean="0"/>
              <a:t>27</a:t>
            </a:fld>
            <a:endParaRPr lang="en-US"/>
          </a:p>
        </p:txBody>
      </p:sp>
    </p:spTree>
    <p:extLst>
      <p:ext uri="{BB962C8B-B14F-4D97-AF65-F5344CB8AC3E}">
        <p14:creationId xmlns:p14="http://schemas.microsoft.com/office/powerpoint/2010/main" val="198943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28</a:t>
            </a:fld>
            <a:endParaRPr lang="en-US"/>
          </a:p>
        </p:txBody>
      </p:sp>
    </p:spTree>
    <p:extLst>
      <p:ext uri="{BB962C8B-B14F-4D97-AF65-F5344CB8AC3E}">
        <p14:creationId xmlns:p14="http://schemas.microsoft.com/office/powerpoint/2010/main" val="2773719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29</a:t>
            </a:fld>
            <a:endParaRPr lang="en-US"/>
          </a:p>
        </p:txBody>
      </p:sp>
    </p:spTree>
    <p:extLst>
      <p:ext uri="{BB962C8B-B14F-4D97-AF65-F5344CB8AC3E}">
        <p14:creationId xmlns:p14="http://schemas.microsoft.com/office/powerpoint/2010/main" val="171840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a:t>
            </a:fld>
            <a:endParaRPr lang="en-US"/>
          </a:p>
        </p:txBody>
      </p:sp>
    </p:spTree>
    <p:extLst>
      <p:ext uri="{BB962C8B-B14F-4D97-AF65-F5344CB8AC3E}">
        <p14:creationId xmlns:p14="http://schemas.microsoft.com/office/powerpoint/2010/main" val="4076219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https://reporter.nih.gov/search/OzhYdHhlFUeLTJc-MkayDg/projects</a:t>
            </a:r>
          </a:p>
        </p:txBody>
      </p:sp>
      <p:sp>
        <p:nvSpPr>
          <p:cNvPr id="4" name="Slide Number Placeholder 3"/>
          <p:cNvSpPr>
            <a:spLocks noGrp="1"/>
          </p:cNvSpPr>
          <p:nvPr>
            <p:ph type="sldNum" sz="quarter" idx="5"/>
          </p:nvPr>
        </p:nvSpPr>
        <p:spPr/>
        <p:txBody>
          <a:bodyPr/>
          <a:lstStyle/>
          <a:p>
            <a:fld id="{1378A1AD-4C59-4E97-AAE9-C22A10D872D7}" type="slidenum">
              <a:rPr lang="en-US" smtClean="0"/>
              <a:t>30</a:t>
            </a:fld>
            <a:endParaRPr lang="en-US"/>
          </a:p>
        </p:txBody>
      </p:sp>
    </p:spTree>
    <p:extLst>
      <p:ext uri="{BB962C8B-B14F-4D97-AF65-F5344CB8AC3E}">
        <p14:creationId xmlns:p14="http://schemas.microsoft.com/office/powerpoint/2010/main" val="763804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https://reporter.nih.gov/search/OzhYdHhlFUeLTJc-MkayDg/projects</a:t>
            </a:r>
          </a:p>
        </p:txBody>
      </p:sp>
      <p:sp>
        <p:nvSpPr>
          <p:cNvPr id="4" name="Slide Number Placeholder 3"/>
          <p:cNvSpPr>
            <a:spLocks noGrp="1"/>
          </p:cNvSpPr>
          <p:nvPr>
            <p:ph type="sldNum" sz="quarter" idx="5"/>
          </p:nvPr>
        </p:nvSpPr>
        <p:spPr/>
        <p:txBody>
          <a:bodyPr/>
          <a:lstStyle/>
          <a:p>
            <a:fld id="{1378A1AD-4C59-4E97-AAE9-C22A10D872D7}" type="slidenum">
              <a:rPr lang="en-US" smtClean="0"/>
              <a:t>31</a:t>
            </a:fld>
            <a:endParaRPr lang="en-US"/>
          </a:p>
        </p:txBody>
      </p:sp>
    </p:spTree>
    <p:extLst>
      <p:ext uri="{BB962C8B-B14F-4D97-AF65-F5344CB8AC3E}">
        <p14:creationId xmlns:p14="http://schemas.microsoft.com/office/powerpoint/2010/main" val="4093869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32</a:t>
            </a:fld>
            <a:endParaRPr lang="en-US"/>
          </a:p>
        </p:txBody>
      </p:sp>
    </p:spTree>
    <p:extLst>
      <p:ext uri="{BB962C8B-B14F-4D97-AF65-F5344CB8AC3E}">
        <p14:creationId xmlns:p14="http://schemas.microsoft.com/office/powerpoint/2010/main" val="175919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33</a:t>
            </a:fld>
            <a:endParaRPr lang="en-US"/>
          </a:p>
        </p:txBody>
      </p:sp>
    </p:spTree>
    <p:extLst>
      <p:ext uri="{BB962C8B-B14F-4D97-AF65-F5344CB8AC3E}">
        <p14:creationId xmlns:p14="http://schemas.microsoft.com/office/powerpoint/2010/main" val="3149863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34</a:t>
            </a:fld>
            <a:endParaRPr lang="en-US"/>
          </a:p>
        </p:txBody>
      </p:sp>
    </p:spTree>
    <p:extLst>
      <p:ext uri="{BB962C8B-B14F-4D97-AF65-F5344CB8AC3E}">
        <p14:creationId xmlns:p14="http://schemas.microsoft.com/office/powerpoint/2010/main" val="450333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35</a:t>
            </a:fld>
            <a:endParaRPr lang="en-US"/>
          </a:p>
        </p:txBody>
      </p:sp>
    </p:spTree>
    <p:extLst>
      <p:ext uri="{BB962C8B-B14F-4D97-AF65-F5344CB8AC3E}">
        <p14:creationId xmlns:p14="http://schemas.microsoft.com/office/powerpoint/2010/main" val="461573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36</a:t>
            </a:fld>
            <a:endParaRPr lang="en-US"/>
          </a:p>
        </p:txBody>
      </p:sp>
    </p:spTree>
    <p:extLst>
      <p:ext uri="{BB962C8B-B14F-4D97-AF65-F5344CB8AC3E}">
        <p14:creationId xmlns:p14="http://schemas.microsoft.com/office/powerpoint/2010/main" val="410417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https://www.statnews.com/2021/09/15/nih-needs-to-create-a-national-institute-of-surgery/</a:t>
            </a:r>
          </a:p>
        </p:txBody>
      </p:sp>
      <p:sp>
        <p:nvSpPr>
          <p:cNvPr id="4" name="Slide Number Placeholder 3"/>
          <p:cNvSpPr>
            <a:spLocks noGrp="1"/>
          </p:cNvSpPr>
          <p:nvPr>
            <p:ph type="sldNum" sz="quarter" idx="5"/>
          </p:nvPr>
        </p:nvSpPr>
        <p:spPr/>
        <p:txBody>
          <a:bodyPr/>
          <a:lstStyle/>
          <a:p>
            <a:fld id="{1378A1AD-4C59-4E97-AAE9-C22A10D872D7}" type="slidenum">
              <a:rPr lang="en-US" smtClean="0"/>
              <a:t>37</a:t>
            </a:fld>
            <a:endParaRPr lang="en-US"/>
          </a:p>
        </p:txBody>
      </p:sp>
    </p:spTree>
    <p:extLst>
      <p:ext uri="{BB962C8B-B14F-4D97-AF65-F5344CB8AC3E}">
        <p14:creationId xmlns:p14="http://schemas.microsoft.com/office/powerpoint/2010/main" val="2322667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38</a:t>
            </a:fld>
            <a:endParaRPr lang="en-US"/>
          </a:p>
        </p:txBody>
      </p:sp>
    </p:spTree>
    <p:extLst>
      <p:ext uri="{BB962C8B-B14F-4D97-AF65-F5344CB8AC3E}">
        <p14:creationId xmlns:p14="http://schemas.microsoft.com/office/powerpoint/2010/main" val="2077334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40</a:t>
            </a:fld>
            <a:endParaRPr lang="en-US"/>
          </a:p>
        </p:txBody>
      </p:sp>
    </p:spTree>
    <p:extLst>
      <p:ext uri="{BB962C8B-B14F-4D97-AF65-F5344CB8AC3E}">
        <p14:creationId xmlns:p14="http://schemas.microsoft.com/office/powerpoint/2010/main" val="210675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FDA and CDC along with other 20+ other offices and agencies</a:t>
            </a:r>
          </a:p>
        </p:txBody>
      </p:sp>
      <p:sp>
        <p:nvSpPr>
          <p:cNvPr id="4" name="Slide Number Placeholder 3"/>
          <p:cNvSpPr>
            <a:spLocks noGrp="1"/>
          </p:cNvSpPr>
          <p:nvPr>
            <p:ph type="sldNum" sz="quarter" idx="5"/>
          </p:nvPr>
        </p:nvSpPr>
        <p:spPr/>
        <p:txBody>
          <a:bodyPr/>
          <a:lstStyle/>
          <a:p>
            <a:fld id="{1378A1AD-4C59-4E97-AAE9-C22A10D872D7}" type="slidenum">
              <a:rPr lang="en-US" smtClean="0"/>
              <a:t>4</a:t>
            </a:fld>
            <a:endParaRPr lang="en-US"/>
          </a:p>
        </p:txBody>
      </p:sp>
    </p:spTree>
    <p:extLst>
      <p:ext uri="{BB962C8B-B14F-4D97-AF65-F5344CB8AC3E}">
        <p14:creationId xmlns:p14="http://schemas.microsoft.com/office/powerpoint/2010/main" val="1970165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Baskerville-eText"/>
              </a:rPr>
              <a:t>Mark G. </a:t>
            </a:r>
            <a:r>
              <a:rPr lang="en-US" b="0" i="0" dirty="0" err="1">
                <a:solidFill>
                  <a:srgbClr val="1C1C1C"/>
                </a:solidFill>
                <a:effectLst/>
                <a:latin typeface="Baskerville-eText"/>
              </a:rPr>
              <a:t>Shrime</a:t>
            </a:r>
            <a:r>
              <a:rPr lang="en-US" b="0" i="0" dirty="0">
                <a:solidFill>
                  <a:srgbClr val="1C1C1C"/>
                </a:solidFill>
                <a:effectLst/>
                <a:latin typeface="Baskerville-eText"/>
              </a:rPr>
              <a:t> is the chair of global surgery at the Royal College of Surgeons in Ireland, a lecturer in global health and social medicine at Harvard Medical School, and author of the forthcoming book, “Solving for Why: A Surgeon’s Journey to Discover the Transformative Power of Purpose” (Twelve/Hachette, January 2022).</a:t>
            </a:r>
            <a:endParaRPr lang="en-US" i="0" dirty="0"/>
          </a:p>
        </p:txBody>
      </p:sp>
      <p:sp>
        <p:nvSpPr>
          <p:cNvPr id="4" name="Slide Number Placeholder 3"/>
          <p:cNvSpPr>
            <a:spLocks noGrp="1"/>
          </p:cNvSpPr>
          <p:nvPr>
            <p:ph type="sldNum" sz="quarter" idx="5"/>
          </p:nvPr>
        </p:nvSpPr>
        <p:spPr/>
        <p:txBody>
          <a:bodyPr/>
          <a:lstStyle/>
          <a:p>
            <a:fld id="{1378A1AD-4C59-4E97-AAE9-C22A10D872D7}" type="slidenum">
              <a:rPr lang="en-US" smtClean="0"/>
              <a:t>41</a:t>
            </a:fld>
            <a:endParaRPr lang="en-US"/>
          </a:p>
        </p:txBody>
      </p:sp>
    </p:spTree>
    <p:extLst>
      <p:ext uri="{BB962C8B-B14F-4D97-AF65-F5344CB8AC3E}">
        <p14:creationId xmlns:p14="http://schemas.microsoft.com/office/powerpoint/2010/main" val="56647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5</a:t>
            </a:fld>
            <a:endParaRPr lang="en-US"/>
          </a:p>
        </p:txBody>
      </p:sp>
    </p:spTree>
    <p:extLst>
      <p:ext uri="{BB962C8B-B14F-4D97-AF65-F5344CB8AC3E}">
        <p14:creationId xmlns:p14="http://schemas.microsoft.com/office/powerpoint/2010/main" val="280651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6</a:t>
            </a:fld>
            <a:endParaRPr lang="en-US"/>
          </a:p>
        </p:txBody>
      </p:sp>
    </p:spTree>
    <p:extLst>
      <p:ext uri="{BB962C8B-B14F-4D97-AF65-F5344CB8AC3E}">
        <p14:creationId xmlns:p14="http://schemas.microsoft.com/office/powerpoint/2010/main" val="148028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7</a:t>
            </a:fld>
            <a:endParaRPr lang="en-US"/>
          </a:p>
        </p:txBody>
      </p:sp>
    </p:spTree>
    <p:extLst>
      <p:ext uri="{BB962C8B-B14F-4D97-AF65-F5344CB8AC3E}">
        <p14:creationId xmlns:p14="http://schemas.microsoft.com/office/powerpoint/2010/main" val="30383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8</a:t>
            </a:fld>
            <a:endParaRPr lang="en-US"/>
          </a:p>
        </p:txBody>
      </p:sp>
    </p:spTree>
    <p:extLst>
      <p:ext uri="{BB962C8B-B14F-4D97-AF65-F5344CB8AC3E}">
        <p14:creationId xmlns:p14="http://schemas.microsoft.com/office/powerpoint/2010/main" val="273845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A1AD-4C59-4E97-AAE9-C22A10D872D7}" type="slidenum">
              <a:rPr lang="en-US" smtClean="0"/>
              <a:t>9</a:t>
            </a:fld>
            <a:endParaRPr lang="en-US"/>
          </a:p>
        </p:txBody>
      </p:sp>
    </p:spTree>
    <p:extLst>
      <p:ext uri="{BB962C8B-B14F-4D97-AF65-F5344CB8AC3E}">
        <p14:creationId xmlns:p14="http://schemas.microsoft.com/office/powerpoint/2010/main" val="287441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94E3-8A19-49C1-B77A-C48A4832C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3774D7-5160-4197-A2D5-27BF430A4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F9E85C-F453-415F-A783-C1E0F24C0E0D}"/>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74FFFA7F-75DB-488D-83BD-8BB49553C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1E82-378D-4A17-B1AB-556B9FCC0C8B}"/>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24866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258C-B696-4970-8946-228A60667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F0D0F-1C4E-4E14-895E-6AE6E0DC0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EA5FE-7E61-4736-BE26-BFF4CAA87667}"/>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61CA90A8-12DA-4899-9128-5E8DF368E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035E6-1454-49E7-BB3C-19870D75773F}"/>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386967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09BB19-3EEE-4EC7-963E-BDC65BAB88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AE18B-5DAC-4573-9E6A-C87B81B733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34328-60D4-4D7A-B1D0-1EC819ECA66F}"/>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2F318B75-51E0-4A31-B9BB-6205EF1E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1DB1A-E95C-483B-8F7A-1C15833888DC}"/>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47423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198B-2C85-450F-8D1E-4453A6372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1BA21-CD8D-4081-8F0D-0EBE58665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1DF9-4FA6-4BAD-9F16-1FB37C3702DD}"/>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1905F953-0998-45FF-967D-58CBC0A60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D3E67-0988-4423-9F2C-0365A4414C33}"/>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106937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EEA9-7FA0-4259-B9EE-81DE9D1F2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EE37E-2E49-4C6D-BBB5-34C677208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76D6A-C3D4-4D36-9305-DF6B7E3280F4}"/>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7C217796-03F4-49B1-849A-ECCA80AD3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9309F-CA06-439F-9E0A-E660328F7C28}"/>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285940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FC3E-EC80-4D37-8C6B-33A97163E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F0CD0-3501-4949-8545-5C0DC4EAEB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1044B-216F-4A55-A0EF-0EA7C4C4D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B9386-F51F-4ADC-87E6-D1421E7F8555}"/>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6" name="Footer Placeholder 5">
            <a:extLst>
              <a:ext uri="{FF2B5EF4-FFF2-40B4-BE49-F238E27FC236}">
                <a16:creationId xmlns:a16="http://schemas.microsoft.com/office/drawing/2014/main" id="{946BADAB-BD8E-46C5-A4EA-B5C0D94DA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9C035-DDFF-4306-820D-FAEC1D3D9F54}"/>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143681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C616-A183-4ECC-A1EF-411B72FAC1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F61DD6-2D2D-4971-821C-D90511CDE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C5E24-6F98-4BCE-AAD4-57C187934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20524-F7DE-4706-B8C4-07D3D3C8B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2AC8C-C9AF-4EAA-8066-8D3DD7291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7EFE16-E047-4679-A852-DD08605E07BB}"/>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8" name="Footer Placeholder 7">
            <a:extLst>
              <a:ext uri="{FF2B5EF4-FFF2-40B4-BE49-F238E27FC236}">
                <a16:creationId xmlns:a16="http://schemas.microsoft.com/office/drawing/2014/main" id="{EBAAF4B5-FB6B-4101-859B-9388D6DF1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E8D6B-82A2-4CBB-A2A8-E15399BDB2DA}"/>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339857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281A-4AAF-48B9-8159-741C0B2E5C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C3B59-922E-42EC-AA98-5A1F971197BB}"/>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4" name="Footer Placeholder 3">
            <a:extLst>
              <a:ext uri="{FF2B5EF4-FFF2-40B4-BE49-F238E27FC236}">
                <a16:creationId xmlns:a16="http://schemas.microsoft.com/office/drawing/2014/main" id="{10FE82E8-0E2A-41FD-802B-1AAAED2F6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6E5F3-344D-49E0-91B9-0D9639F454E3}"/>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44626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5374C-5308-4DCF-8209-35F9D048AA9D}"/>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3" name="Footer Placeholder 2">
            <a:extLst>
              <a:ext uri="{FF2B5EF4-FFF2-40B4-BE49-F238E27FC236}">
                <a16:creationId xmlns:a16="http://schemas.microsoft.com/office/drawing/2014/main" id="{51DBE0EF-B32F-4C34-87E2-C88FD1D396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2BC90-0408-4F48-A5AC-A47D6156BB7C}"/>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258089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073B-2035-471E-9512-24EEECA15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ED26D-4F16-4D49-88CA-22A4CF057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A53F6-7978-425D-AE68-D007CCD42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058A8-FA70-4278-A8A9-F5BEAFE76B0A}"/>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6" name="Footer Placeholder 5">
            <a:extLst>
              <a:ext uri="{FF2B5EF4-FFF2-40B4-BE49-F238E27FC236}">
                <a16:creationId xmlns:a16="http://schemas.microsoft.com/office/drawing/2014/main" id="{052C3460-5F23-4A7D-99E6-2E0807FC7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FF709-CD4B-4A5D-A84A-0178F581D380}"/>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32291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7BED-7F69-4219-B50E-C00351E1B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B1A442-7C59-4CE1-B8B0-BFFB3C099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887B8-6B54-4B98-86A9-8EDC4698C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B3165-F24F-41E2-981F-72020E00411D}"/>
              </a:ext>
            </a:extLst>
          </p:cNvPr>
          <p:cNvSpPr>
            <a:spLocks noGrp="1"/>
          </p:cNvSpPr>
          <p:nvPr>
            <p:ph type="dt" sz="half" idx="10"/>
          </p:nvPr>
        </p:nvSpPr>
        <p:spPr/>
        <p:txBody>
          <a:bodyPr/>
          <a:lstStyle/>
          <a:p>
            <a:fld id="{17F9C70F-45DB-44D4-BA47-22AFFB1D3B51}" type="datetimeFigureOut">
              <a:rPr lang="en-US" smtClean="0"/>
              <a:t>11/18/2021</a:t>
            </a:fld>
            <a:endParaRPr lang="en-US"/>
          </a:p>
        </p:txBody>
      </p:sp>
      <p:sp>
        <p:nvSpPr>
          <p:cNvPr id="6" name="Footer Placeholder 5">
            <a:extLst>
              <a:ext uri="{FF2B5EF4-FFF2-40B4-BE49-F238E27FC236}">
                <a16:creationId xmlns:a16="http://schemas.microsoft.com/office/drawing/2014/main" id="{6B46F446-5580-433A-9A85-C06B8FFFB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F0D04-DC1D-4D38-967B-1B82701DB259}"/>
              </a:ext>
            </a:extLst>
          </p:cNvPr>
          <p:cNvSpPr>
            <a:spLocks noGrp="1"/>
          </p:cNvSpPr>
          <p:nvPr>
            <p:ph type="sldNum" sz="quarter" idx="12"/>
          </p:nvPr>
        </p:nvSpPr>
        <p:spPr/>
        <p:txBody>
          <a:bodyPr/>
          <a:lstStyle/>
          <a:p>
            <a:fld id="{82FB7E45-4F05-41D2-B486-BB03AD05B28E}" type="slidenum">
              <a:rPr lang="en-US" smtClean="0"/>
              <a:t>‹#›</a:t>
            </a:fld>
            <a:endParaRPr lang="en-US"/>
          </a:p>
        </p:txBody>
      </p:sp>
    </p:spTree>
    <p:extLst>
      <p:ext uri="{BB962C8B-B14F-4D97-AF65-F5344CB8AC3E}">
        <p14:creationId xmlns:p14="http://schemas.microsoft.com/office/powerpoint/2010/main" val="80345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1CFEB-35F8-4D45-A103-088B9477B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510A71-2E31-42C0-87BE-3E75306A7D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F29A0-4A6C-4C2B-AC5C-7DB599AF0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9C70F-45DB-44D4-BA47-22AFFB1D3B51}" type="datetimeFigureOut">
              <a:rPr lang="en-US" smtClean="0"/>
              <a:t>11/18/2021</a:t>
            </a:fld>
            <a:endParaRPr lang="en-US"/>
          </a:p>
        </p:txBody>
      </p:sp>
      <p:sp>
        <p:nvSpPr>
          <p:cNvPr id="5" name="Footer Placeholder 4">
            <a:extLst>
              <a:ext uri="{FF2B5EF4-FFF2-40B4-BE49-F238E27FC236}">
                <a16:creationId xmlns:a16="http://schemas.microsoft.com/office/drawing/2014/main" id="{F7BDE1BC-5C5E-4FA3-BA34-A7ABF2F4E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8EBBF8-0DA2-41EA-A209-612CF73C5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7E45-4F05-41D2-B486-BB03AD05B28E}" type="slidenum">
              <a:rPr lang="en-US" smtClean="0"/>
              <a:t>‹#›</a:t>
            </a:fld>
            <a:endParaRPr lang="en-US"/>
          </a:p>
        </p:txBody>
      </p:sp>
    </p:spTree>
    <p:extLst>
      <p:ext uri="{BB962C8B-B14F-4D97-AF65-F5344CB8AC3E}">
        <p14:creationId xmlns:p14="http://schemas.microsoft.com/office/powerpoint/2010/main" val="272075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29.tm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5.tmp"/></Relationships>
</file>

<file path=ppt/slides/_rels/slide3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3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FEF5-7AF6-4EFE-84A7-B0302C4333D6}"/>
              </a:ext>
            </a:extLst>
          </p:cNvPr>
          <p:cNvSpPr>
            <a:spLocks noGrp="1"/>
          </p:cNvSpPr>
          <p:nvPr>
            <p:ph type="ctrTitle"/>
          </p:nvPr>
        </p:nvSpPr>
        <p:spPr>
          <a:xfrm>
            <a:off x="0" y="1272209"/>
            <a:ext cx="12192000" cy="1884459"/>
          </a:xfrm>
        </p:spPr>
        <p:txBody>
          <a:bodyPr>
            <a:normAutofit/>
          </a:bodyPr>
          <a:lstStyle/>
          <a:p>
            <a:r>
              <a:rPr lang="en-US" sz="7200" b="1" dirty="0">
                <a:solidFill>
                  <a:schemeClr val="accent1">
                    <a:lumMod val="50000"/>
                  </a:schemeClr>
                </a:solidFill>
                <a:effectLst>
                  <a:outerShdw blurRad="38100" dist="38100" dir="2700000" algn="tl">
                    <a:srgbClr val="000000">
                      <a:alpha val="43137"/>
                    </a:srgbClr>
                  </a:outerShdw>
                </a:effectLst>
              </a:rPr>
              <a:t>NIH Funding in General Surgery</a:t>
            </a:r>
          </a:p>
        </p:txBody>
      </p:sp>
      <p:sp>
        <p:nvSpPr>
          <p:cNvPr id="7" name="Subtitle 2">
            <a:extLst>
              <a:ext uri="{FF2B5EF4-FFF2-40B4-BE49-F238E27FC236}">
                <a16:creationId xmlns:a16="http://schemas.microsoft.com/office/drawing/2014/main" id="{2241C711-DC85-4403-B5BC-8DE5AC75035D}"/>
              </a:ext>
            </a:extLst>
          </p:cNvPr>
          <p:cNvSpPr txBox="1">
            <a:spLocks/>
          </p:cNvSpPr>
          <p:nvPr/>
        </p:nvSpPr>
        <p:spPr>
          <a:xfrm>
            <a:off x="1697414" y="5081441"/>
            <a:ext cx="8767860" cy="69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effectLst>
                  <a:outerShdw blurRad="38100" dist="38100" dir="2700000" algn="tl">
                    <a:srgbClr val="000000">
                      <a:alpha val="43137"/>
                    </a:srgbClr>
                  </a:outerShdw>
                </a:effectLst>
              </a:rPr>
              <a:t>Ike Chinyere, Ph.D.</a:t>
            </a:r>
          </a:p>
        </p:txBody>
      </p:sp>
      <p:sp>
        <p:nvSpPr>
          <p:cNvPr id="8" name="Subtitle 2">
            <a:extLst>
              <a:ext uri="{FF2B5EF4-FFF2-40B4-BE49-F238E27FC236}">
                <a16:creationId xmlns:a16="http://schemas.microsoft.com/office/drawing/2014/main" id="{2241C711-DC85-4403-B5BC-8DE5AC75035D}"/>
              </a:ext>
            </a:extLst>
          </p:cNvPr>
          <p:cNvSpPr txBox="1">
            <a:spLocks/>
          </p:cNvSpPr>
          <p:nvPr/>
        </p:nvSpPr>
        <p:spPr>
          <a:xfrm>
            <a:off x="1712070" y="5794331"/>
            <a:ext cx="8767860" cy="69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i="1" dirty="0">
                <a:effectLst>
                  <a:outerShdw blurRad="38100" dist="38100" dir="2700000" algn="tl">
                    <a:srgbClr val="000000">
                      <a:alpha val="43137"/>
                    </a:srgbClr>
                  </a:outerShdw>
                </a:effectLst>
              </a:rPr>
              <a:t>Surgery Clerkship, November 2021</a:t>
            </a:r>
          </a:p>
        </p:txBody>
      </p:sp>
      <p:pic>
        <p:nvPicPr>
          <p:cNvPr id="4" name="Picture 6" descr="Home | College of Medicine - Tucson">
            <a:extLst>
              <a:ext uri="{FF2B5EF4-FFF2-40B4-BE49-F238E27FC236}">
                <a16:creationId xmlns:a16="http://schemas.microsoft.com/office/drawing/2014/main" id="{E64B6129-CCD5-4B8A-B9D6-7BB407EB44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963"/>
          <a:stretch/>
        </p:blipFill>
        <p:spPr bwMode="auto">
          <a:xfrm>
            <a:off x="10958507" y="5778003"/>
            <a:ext cx="960341" cy="78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p:txBody>
          <a:bodyPr>
            <a:normAutofit/>
          </a:bodyPr>
          <a:lstStyle/>
          <a:p>
            <a:r>
              <a:rPr lang="en-US" dirty="0"/>
              <a:t>6 Centers</a:t>
            </a:r>
          </a:p>
          <a:p>
            <a:endParaRPr lang="en-US" dirty="0"/>
          </a:p>
          <a:p>
            <a:r>
              <a:rPr lang="en-US" dirty="0"/>
              <a:t>Center for Scientific Review – 1946</a:t>
            </a:r>
          </a:p>
          <a:p>
            <a:r>
              <a:rPr lang="en-US" dirty="0"/>
              <a:t>NIH Clinical Center – 1953</a:t>
            </a:r>
          </a:p>
          <a:p>
            <a:r>
              <a:rPr lang="en-US" dirty="0"/>
              <a:t>Center for Information Technology – 1964</a:t>
            </a:r>
          </a:p>
          <a:p>
            <a:r>
              <a:rPr lang="en-US" dirty="0"/>
              <a:t>Fogarty International Center – 1968</a:t>
            </a:r>
          </a:p>
          <a:p>
            <a:r>
              <a:rPr lang="en-US" dirty="0"/>
              <a:t>National Center for Complementary and Integrative Health – 1999</a:t>
            </a:r>
          </a:p>
          <a:p>
            <a:r>
              <a:rPr lang="en-US" dirty="0"/>
              <a:t>National Center for Advancing Translational Sciences – 2011</a:t>
            </a:r>
          </a:p>
        </p:txBody>
      </p:sp>
    </p:spTree>
    <p:extLst>
      <p:ext uri="{BB962C8B-B14F-4D97-AF65-F5344CB8AC3E}">
        <p14:creationId xmlns:p14="http://schemas.microsoft.com/office/powerpoint/2010/main" val="206305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a:t>
            </a:r>
          </a:p>
        </p:txBody>
      </p:sp>
      <p:sp>
        <p:nvSpPr>
          <p:cNvPr id="3" name="Content Placeholder 2"/>
          <p:cNvSpPr>
            <a:spLocks noGrp="1"/>
          </p:cNvSpPr>
          <p:nvPr>
            <p:ph idx="1"/>
          </p:nvPr>
        </p:nvSpPr>
        <p:spPr/>
        <p:txBody>
          <a:bodyPr>
            <a:normAutofit/>
          </a:bodyPr>
          <a:lstStyle/>
          <a:p>
            <a:r>
              <a:rPr lang="en-US" dirty="0"/>
              <a:t>Medical practice</a:t>
            </a:r>
          </a:p>
          <a:p>
            <a:endParaRPr lang="en-US" dirty="0"/>
          </a:p>
          <a:p>
            <a:endParaRPr lang="en-US" dirty="0"/>
          </a:p>
          <a:p>
            <a:endParaRPr lang="en-US" dirty="0"/>
          </a:p>
          <a:p>
            <a:endParaRPr lang="en-US" dirty="0"/>
          </a:p>
          <a:p>
            <a:r>
              <a:rPr lang="en-US" dirty="0"/>
              <a:t>Grant-facilitated scientific inquiry in Gen Surg:</a:t>
            </a:r>
          </a:p>
          <a:p>
            <a:pPr marL="0" indent="0">
              <a:buNone/>
            </a:pPr>
            <a:endParaRPr lang="en-US" dirty="0"/>
          </a:p>
        </p:txBody>
      </p:sp>
    </p:spTree>
    <p:extLst>
      <p:ext uri="{BB962C8B-B14F-4D97-AF65-F5344CB8AC3E}">
        <p14:creationId xmlns:p14="http://schemas.microsoft.com/office/powerpoint/2010/main" val="244668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a:t>
            </a:r>
          </a:p>
        </p:txBody>
      </p:sp>
      <p:sp>
        <p:nvSpPr>
          <p:cNvPr id="3" name="Content Placeholder 2"/>
          <p:cNvSpPr>
            <a:spLocks noGrp="1"/>
          </p:cNvSpPr>
          <p:nvPr>
            <p:ph idx="1"/>
          </p:nvPr>
        </p:nvSpPr>
        <p:spPr/>
        <p:txBody>
          <a:bodyPr/>
          <a:lstStyle/>
          <a:p>
            <a:r>
              <a:rPr lang="en-US" dirty="0"/>
              <a:t>Medical practice</a:t>
            </a:r>
          </a:p>
          <a:p>
            <a:endParaRPr lang="en-US" dirty="0"/>
          </a:p>
          <a:p>
            <a:endParaRPr lang="en-US" dirty="0"/>
          </a:p>
          <a:p>
            <a:endParaRPr lang="en-US" dirty="0"/>
          </a:p>
          <a:p>
            <a:endParaRPr lang="en-US" dirty="0"/>
          </a:p>
          <a:p>
            <a:r>
              <a:rPr lang="en-US" dirty="0"/>
              <a:t>Grant-facilitated scientific inquiry in Gen Surg:</a:t>
            </a:r>
          </a:p>
        </p:txBody>
      </p:sp>
      <p:pic>
        <p:nvPicPr>
          <p:cNvPr id="5" name="Picture 4" descr="Graphical user interface, text&#10;&#10;Description automatically generated">
            <a:extLst>
              <a:ext uri="{FF2B5EF4-FFF2-40B4-BE49-F238E27FC236}">
                <a16:creationId xmlns:a16="http://schemas.microsoft.com/office/drawing/2014/main" id="{E312D9B2-1044-42CE-9E04-EC557A4C2ABE}"/>
              </a:ext>
            </a:extLst>
          </p:cNvPr>
          <p:cNvPicPr>
            <a:picLocks noChangeAspect="1"/>
          </p:cNvPicPr>
          <p:nvPr/>
        </p:nvPicPr>
        <p:blipFill rotWithShape="1">
          <a:blip r:embed="rId3">
            <a:extLst>
              <a:ext uri="{28A0092B-C50C-407E-A947-70E740481C1C}">
                <a14:useLocalDpi xmlns:a14="http://schemas.microsoft.com/office/drawing/2010/main" val="0"/>
              </a:ext>
            </a:extLst>
          </a:blip>
          <a:srcRect t="42022"/>
          <a:stretch/>
        </p:blipFill>
        <p:spPr>
          <a:xfrm>
            <a:off x="168433" y="2731532"/>
            <a:ext cx="12023567" cy="1089705"/>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B5C71C85-6FB4-4920-B041-319E98DC092E}"/>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7163538" y="1711664"/>
            <a:ext cx="4961050" cy="95639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AD054C8-4007-4FAE-B284-C6BC3FA12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212" y="293993"/>
            <a:ext cx="9296591" cy="3996320"/>
          </a:xfrm>
          <a:prstGeom prst="rect">
            <a:avLst/>
          </a:prstGeom>
        </p:spPr>
      </p:pic>
    </p:spTree>
    <p:extLst>
      <p:ext uri="{BB962C8B-B14F-4D97-AF65-F5344CB8AC3E}">
        <p14:creationId xmlns:p14="http://schemas.microsoft.com/office/powerpoint/2010/main" val="1904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a:t>
            </a:r>
          </a:p>
        </p:txBody>
      </p:sp>
      <p:sp>
        <p:nvSpPr>
          <p:cNvPr id="3" name="Content Placeholder 2"/>
          <p:cNvSpPr>
            <a:spLocks noGrp="1"/>
          </p:cNvSpPr>
          <p:nvPr>
            <p:ph idx="1"/>
          </p:nvPr>
        </p:nvSpPr>
        <p:spPr>
          <a:xfrm>
            <a:off x="838200" y="1825624"/>
            <a:ext cx="10515600" cy="5456919"/>
          </a:xfrm>
        </p:spPr>
        <p:txBody>
          <a:bodyPr>
            <a:normAutofit/>
          </a:bodyPr>
          <a:lstStyle/>
          <a:p>
            <a:r>
              <a:rPr lang="en-US" dirty="0"/>
              <a:t>Medical practice</a:t>
            </a:r>
          </a:p>
          <a:p>
            <a:endParaRPr lang="en-US" dirty="0"/>
          </a:p>
          <a:p>
            <a:endParaRPr lang="en-US" dirty="0"/>
          </a:p>
          <a:p>
            <a:endParaRPr lang="en-US" dirty="0"/>
          </a:p>
          <a:p>
            <a:endParaRPr lang="en-US" dirty="0"/>
          </a:p>
          <a:p>
            <a:r>
              <a:rPr lang="en-US" dirty="0"/>
              <a:t>Grant-facilitated scientific inquiry in Gen Surg:</a:t>
            </a:r>
          </a:p>
          <a:p>
            <a:pPr marL="914400" lvl="1" indent="-457200">
              <a:buFont typeface="+mj-lt"/>
              <a:buAutoNum type="arabicPeriod"/>
            </a:pPr>
            <a:r>
              <a:rPr lang="en-US" dirty="0">
                <a:solidFill>
                  <a:srgbClr val="FF0000"/>
                </a:solidFill>
              </a:rPr>
              <a:t>Protected Time</a:t>
            </a:r>
          </a:p>
          <a:p>
            <a:pPr marL="914400" lvl="1" indent="-457200">
              <a:buFont typeface="+mj-lt"/>
              <a:buAutoNum type="arabicPeriod"/>
            </a:pPr>
            <a:r>
              <a:rPr lang="en-US" dirty="0">
                <a:solidFill>
                  <a:srgbClr val="FF0000"/>
                </a:solidFill>
              </a:rPr>
              <a:t>Potentially limited differentiation opportunities</a:t>
            </a:r>
          </a:p>
          <a:p>
            <a:pPr marL="457200" lvl="1" indent="0">
              <a:buNone/>
            </a:pPr>
            <a:endParaRPr lang="en-US" dirty="0"/>
          </a:p>
          <a:p>
            <a:pPr marL="914400" lvl="1" indent="-457200">
              <a:buFont typeface="+mj-lt"/>
              <a:buAutoNum type="arabicPeriod"/>
            </a:pPr>
            <a:r>
              <a:rPr lang="en-US" dirty="0">
                <a:solidFill>
                  <a:srgbClr val="00B050"/>
                </a:solidFill>
              </a:rPr>
              <a:t>Diverse cases</a:t>
            </a:r>
          </a:p>
          <a:p>
            <a:pPr marL="914400" lvl="1" indent="-457200">
              <a:buFont typeface="+mj-lt"/>
              <a:buAutoNum type="arabicPeriod"/>
            </a:pPr>
            <a:r>
              <a:rPr lang="en-US" dirty="0">
                <a:solidFill>
                  <a:srgbClr val="00B050"/>
                </a:solidFill>
              </a:rPr>
              <a:t>Immediate tissue acquisition, frequent f/u, strong support staff</a:t>
            </a:r>
          </a:p>
          <a:p>
            <a:pPr marL="914400" lvl="1" indent="-457200">
              <a:buFont typeface="+mj-lt"/>
              <a:buAutoNum type="arabicPeriod"/>
            </a:pPr>
            <a:endParaRPr lang="en-US" dirty="0"/>
          </a:p>
        </p:txBody>
      </p:sp>
      <p:pic>
        <p:nvPicPr>
          <p:cNvPr id="5" name="Picture 4" descr="Graphical user interface, text&#10;&#10;Description automatically generated">
            <a:extLst>
              <a:ext uri="{FF2B5EF4-FFF2-40B4-BE49-F238E27FC236}">
                <a16:creationId xmlns:a16="http://schemas.microsoft.com/office/drawing/2014/main" id="{E312D9B2-1044-42CE-9E04-EC557A4C2ABE}"/>
              </a:ext>
            </a:extLst>
          </p:cNvPr>
          <p:cNvPicPr>
            <a:picLocks noChangeAspect="1"/>
          </p:cNvPicPr>
          <p:nvPr/>
        </p:nvPicPr>
        <p:blipFill rotWithShape="1">
          <a:blip r:embed="rId3">
            <a:extLst>
              <a:ext uri="{28A0092B-C50C-407E-A947-70E740481C1C}">
                <a14:useLocalDpi xmlns:a14="http://schemas.microsoft.com/office/drawing/2010/main" val="0"/>
              </a:ext>
            </a:extLst>
          </a:blip>
          <a:srcRect t="42022"/>
          <a:stretch/>
        </p:blipFill>
        <p:spPr>
          <a:xfrm>
            <a:off x="168433" y="2731532"/>
            <a:ext cx="12023567" cy="1089705"/>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B5C71C85-6FB4-4920-B041-319E98DC092E}"/>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7163538" y="1711664"/>
            <a:ext cx="4961050" cy="956393"/>
          </a:xfrm>
          <a:prstGeom prst="rect">
            <a:avLst/>
          </a:prstGeom>
        </p:spPr>
      </p:pic>
    </p:spTree>
    <p:extLst>
      <p:ext uri="{BB962C8B-B14F-4D97-AF65-F5344CB8AC3E}">
        <p14:creationId xmlns:p14="http://schemas.microsoft.com/office/powerpoint/2010/main" val="65157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Surgeon Scientists</a:t>
            </a:r>
          </a:p>
        </p:txBody>
      </p:sp>
      <p:sp>
        <p:nvSpPr>
          <p:cNvPr id="3" name="Content Placeholder 2"/>
          <p:cNvSpPr>
            <a:spLocks noGrp="1"/>
          </p:cNvSpPr>
          <p:nvPr>
            <p:ph idx="1"/>
          </p:nvPr>
        </p:nvSpPr>
        <p:spPr/>
        <p:txBody>
          <a:bodyPr>
            <a:normAutofit/>
          </a:bodyPr>
          <a:lstStyle/>
          <a:p>
            <a:pPr fontAlgn="base"/>
            <a:r>
              <a:rPr lang="en-US" b="0" i="0" dirty="0">
                <a:solidFill>
                  <a:srgbClr val="262626"/>
                </a:solidFill>
                <a:effectLst/>
                <a:latin typeface="Arial" panose="020B0604020202020204" pitchFamily="34" charset="0"/>
              </a:rPr>
              <a:t>In June 2010, 715 surgeon scientists were supported by 1,113 grants, totaling $614 million in NIH funding. In June of 2020, 1,031 surgeon scientists were supported by 1,453 grants, totaling $872 million in NIH funding.</a:t>
            </a:r>
          </a:p>
          <a:p>
            <a:pPr algn="l" fontAlgn="base">
              <a:buFont typeface="Arial" panose="020B0604020202020204" pitchFamily="34" charset="0"/>
              <a:buChar char="•"/>
            </a:pPr>
            <a:r>
              <a:rPr lang="en-US" b="0" i="0" dirty="0">
                <a:solidFill>
                  <a:srgbClr val="262626"/>
                </a:solidFill>
                <a:effectLst/>
                <a:latin typeface="Arial" panose="020B0604020202020204" pitchFamily="34" charset="0"/>
              </a:rPr>
              <a:t>General surgery-based subspecialties topped the list, comprising one-quarter of the funded specialties and close to 40 percent of the total funding.</a:t>
            </a:r>
          </a:p>
          <a:p>
            <a:pPr algn="l" fontAlgn="base">
              <a:buFont typeface="Arial" panose="020B0604020202020204" pitchFamily="34" charset="0"/>
              <a:buChar char="•"/>
            </a:pPr>
            <a:r>
              <a:rPr lang="en-US" b="0" i="0" dirty="0">
                <a:solidFill>
                  <a:srgbClr val="262626"/>
                </a:solidFill>
                <a:effectLst/>
                <a:latin typeface="Arial" panose="020B0604020202020204" pitchFamily="34" charset="0"/>
              </a:rPr>
              <a:t>Obstetrics/gynecology was the second most funded surgical specialty.</a:t>
            </a:r>
          </a:p>
          <a:p>
            <a:pPr algn="l" fontAlgn="base">
              <a:buFont typeface="Arial" panose="020B0604020202020204" pitchFamily="34" charset="0"/>
              <a:buChar char="•"/>
            </a:pPr>
            <a:r>
              <a:rPr lang="en-US" b="0" i="0" dirty="0">
                <a:solidFill>
                  <a:srgbClr val="262626"/>
                </a:solidFill>
                <a:effectLst/>
                <a:latin typeface="Arial" panose="020B0604020202020204" pitchFamily="34" charset="0"/>
              </a:rPr>
              <a:t>Neurological surgery was third.</a:t>
            </a:r>
          </a:p>
          <a:p>
            <a:pPr marL="0" indent="0">
              <a:buNone/>
            </a:pPr>
            <a:endParaRPr lang="en-US" b="0" i="0" dirty="0">
              <a:solidFill>
                <a:srgbClr val="262626"/>
              </a:solidFill>
              <a:effectLst/>
              <a:latin typeface="Arial" panose="020B0604020202020204" pitchFamily="34" charset="0"/>
            </a:endParaRPr>
          </a:p>
          <a:p>
            <a:pPr marL="0" indent="0">
              <a:buNone/>
            </a:pPr>
            <a:endParaRPr lang="en-US" dirty="0"/>
          </a:p>
        </p:txBody>
      </p:sp>
      <p:sp>
        <p:nvSpPr>
          <p:cNvPr id="4" name="Rectangle 3">
            <a:extLst>
              <a:ext uri="{FF2B5EF4-FFF2-40B4-BE49-F238E27FC236}">
                <a16:creationId xmlns:a16="http://schemas.microsoft.com/office/drawing/2014/main" id="{D3C94CF9-4EB0-40AD-8358-4AD7519EBC32}"/>
              </a:ext>
            </a:extLst>
          </p:cNvPr>
          <p:cNvSpPr/>
          <p:nvPr/>
        </p:nvSpPr>
        <p:spPr>
          <a:xfrm>
            <a:off x="1137557" y="3440679"/>
            <a:ext cx="8430986" cy="56061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52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 “Institutes” and “Centers”</a:t>
            </a:r>
          </a:p>
        </p:txBody>
      </p:sp>
      <p:sp>
        <p:nvSpPr>
          <p:cNvPr id="3" name="Content Placeholder 2"/>
          <p:cNvSpPr>
            <a:spLocks noGrp="1"/>
          </p:cNvSpPr>
          <p:nvPr>
            <p:ph idx="1"/>
          </p:nvPr>
        </p:nvSpPr>
        <p:spPr/>
        <p:txBody>
          <a:bodyPr/>
          <a:lstStyle/>
          <a:p>
            <a:r>
              <a:rPr lang="en-US" dirty="0"/>
              <a:t>National Cancer Institute</a:t>
            </a:r>
          </a:p>
          <a:p>
            <a:r>
              <a:rPr lang="en-US" dirty="0"/>
              <a:t>National Institute of General Medical Science</a:t>
            </a:r>
          </a:p>
          <a:p>
            <a:r>
              <a:rPr lang="en-US" dirty="0"/>
              <a:t>National Institute of Minority Health and Health Disparity</a:t>
            </a:r>
          </a:p>
          <a:p>
            <a:endParaRPr lang="en-US" dirty="0"/>
          </a:p>
          <a:p>
            <a:r>
              <a:rPr lang="en-US" dirty="0"/>
              <a:t>Fogarty International Center</a:t>
            </a:r>
          </a:p>
          <a:p>
            <a:pPr marL="0" indent="0">
              <a:buNone/>
            </a:pPr>
            <a:endParaRPr lang="en-US" dirty="0"/>
          </a:p>
        </p:txBody>
      </p:sp>
    </p:spTree>
    <p:extLst>
      <p:ext uri="{BB962C8B-B14F-4D97-AF65-F5344CB8AC3E}">
        <p14:creationId xmlns:p14="http://schemas.microsoft.com/office/powerpoint/2010/main" val="262678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2C3A4C00-75A6-441F-808C-D8B357C645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5917" y="54861"/>
            <a:ext cx="10100167" cy="6803138"/>
          </a:xfrm>
        </p:spPr>
      </p:pic>
    </p:spTree>
    <p:extLst>
      <p:ext uri="{BB962C8B-B14F-4D97-AF65-F5344CB8AC3E}">
        <p14:creationId xmlns:p14="http://schemas.microsoft.com/office/powerpoint/2010/main" val="278708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15ABA0EA-A061-4458-A189-52AC32AA92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5013"/>
          <a:stretch/>
        </p:blipFill>
        <p:spPr>
          <a:xfrm>
            <a:off x="0" y="1248728"/>
            <a:ext cx="12192000" cy="2488156"/>
          </a:xfrm>
        </p:spPr>
      </p:pic>
      <p:pic>
        <p:nvPicPr>
          <p:cNvPr id="8" name="Content Placeholder 6" descr="Text&#10;&#10;Description automatically generated">
            <a:extLst>
              <a:ext uri="{FF2B5EF4-FFF2-40B4-BE49-F238E27FC236}">
                <a16:creationId xmlns:a16="http://schemas.microsoft.com/office/drawing/2014/main" id="{9B90EFC6-CEFC-4B17-935A-468C7C383555}"/>
              </a:ext>
            </a:extLst>
          </p:cNvPr>
          <p:cNvPicPr>
            <a:picLocks noChangeAspect="1"/>
          </p:cNvPicPr>
          <p:nvPr/>
        </p:nvPicPr>
        <p:blipFill rotWithShape="1">
          <a:blip r:embed="rId3">
            <a:extLst>
              <a:ext uri="{28A0092B-C50C-407E-A947-70E740481C1C}">
                <a14:useLocalDpi xmlns:a14="http://schemas.microsoft.com/office/drawing/2010/main" val="0"/>
              </a:ext>
            </a:extLst>
          </a:blip>
          <a:srcRect l="1525" t="78287" r="2490"/>
          <a:stretch/>
        </p:blipFill>
        <p:spPr>
          <a:xfrm>
            <a:off x="95250" y="4193881"/>
            <a:ext cx="12001500" cy="1231558"/>
          </a:xfrm>
          <a:prstGeom prst="rect">
            <a:avLst/>
          </a:prstGeom>
        </p:spPr>
      </p:pic>
      <p:pic>
        <p:nvPicPr>
          <p:cNvPr id="9" name="Content Placeholder 6" descr="Text&#10;&#10;Description automatically generated">
            <a:extLst>
              <a:ext uri="{FF2B5EF4-FFF2-40B4-BE49-F238E27FC236}">
                <a16:creationId xmlns:a16="http://schemas.microsoft.com/office/drawing/2014/main" id="{CC7ACF0B-B9CA-47B1-AF2B-6B93907A86EF}"/>
              </a:ext>
            </a:extLst>
          </p:cNvPr>
          <p:cNvPicPr>
            <a:picLocks noChangeAspect="1"/>
          </p:cNvPicPr>
          <p:nvPr/>
        </p:nvPicPr>
        <p:blipFill rotWithShape="1">
          <a:blip r:embed="rId3">
            <a:extLst>
              <a:ext uri="{28A0092B-C50C-407E-A947-70E740481C1C}">
                <a14:useLocalDpi xmlns:a14="http://schemas.microsoft.com/office/drawing/2010/main" val="0"/>
              </a:ext>
            </a:extLst>
          </a:blip>
          <a:srcRect l="469" t="46224" r="72406" b="47245"/>
          <a:stretch/>
        </p:blipFill>
        <p:spPr>
          <a:xfrm>
            <a:off x="0" y="3784770"/>
            <a:ext cx="3307080" cy="361224"/>
          </a:xfrm>
          <a:prstGeom prst="rect">
            <a:avLst/>
          </a:prstGeom>
        </p:spPr>
      </p:pic>
    </p:spTree>
    <p:extLst>
      <p:ext uri="{BB962C8B-B14F-4D97-AF65-F5344CB8AC3E}">
        <p14:creationId xmlns:p14="http://schemas.microsoft.com/office/powerpoint/2010/main" val="377609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Increasing Options starting in Residency</a:t>
            </a:r>
          </a:p>
        </p:txBody>
      </p:sp>
      <p:sp>
        <p:nvSpPr>
          <p:cNvPr id="3" name="Rectangle 2">
            <a:extLst>
              <a:ext uri="{FF2B5EF4-FFF2-40B4-BE49-F238E27FC236}">
                <a16:creationId xmlns:a16="http://schemas.microsoft.com/office/drawing/2014/main" id="{4F78494E-6C35-4691-BD31-67C2D4148FA2}"/>
              </a:ext>
            </a:extLst>
          </p:cNvPr>
          <p:cNvSpPr/>
          <p:nvPr/>
        </p:nvSpPr>
        <p:spPr>
          <a:xfrm>
            <a:off x="0" y="0"/>
            <a:ext cx="12192000" cy="685799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23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Increasing Options starting in Residency</a:t>
            </a:r>
          </a:p>
        </p:txBody>
      </p:sp>
      <p:pic>
        <p:nvPicPr>
          <p:cNvPr id="7" name="Content Placeholder 6" descr="Graphical user interface, text, application&#10;&#10;Description automatically generated">
            <a:extLst>
              <a:ext uri="{FF2B5EF4-FFF2-40B4-BE49-F238E27FC236}">
                <a16:creationId xmlns:a16="http://schemas.microsoft.com/office/drawing/2014/main" id="{61F4AEA1-7DEB-437E-8F1A-40B1241194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15656"/>
            <a:ext cx="12145074" cy="3945658"/>
          </a:xfrm>
        </p:spPr>
      </p:pic>
      <p:sp>
        <p:nvSpPr>
          <p:cNvPr id="4" name="Rectangle 3">
            <a:extLst>
              <a:ext uri="{FF2B5EF4-FFF2-40B4-BE49-F238E27FC236}">
                <a16:creationId xmlns:a16="http://schemas.microsoft.com/office/drawing/2014/main" id="{83826565-9F93-4616-9446-AFD5A6665A96}"/>
              </a:ext>
            </a:extLst>
          </p:cNvPr>
          <p:cNvSpPr/>
          <p:nvPr/>
        </p:nvSpPr>
        <p:spPr>
          <a:xfrm>
            <a:off x="0" y="0"/>
            <a:ext cx="12192000" cy="685799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2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Disclosures</a:t>
            </a:r>
          </a:p>
        </p:txBody>
      </p:sp>
      <p:sp>
        <p:nvSpPr>
          <p:cNvPr id="3" name="Content Placeholder 2"/>
          <p:cNvSpPr>
            <a:spLocks noGrp="1"/>
          </p:cNvSpPr>
          <p:nvPr>
            <p:ph idx="1"/>
          </p:nvPr>
        </p:nvSpPr>
        <p:spPr>
          <a:xfrm>
            <a:off x="838200" y="1825625"/>
            <a:ext cx="11069502" cy="4351338"/>
          </a:xfrm>
        </p:spPr>
        <p:txBody>
          <a:bodyPr/>
          <a:lstStyle/>
          <a:p>
            <a:r>
              <a:rPr lang="en-US" dirty="0"/>
              <a:t>Grant/Research Support: 		</a:t>
            </a:r>
            <a:r>
              <a:rPr lang="en-US" i="1" dirty="0"/>
              <a:t>NHLBI, NIGMS, University of Arizona</a:t>
            </a:r>
          </a:p>
          <a:p>
            <a:r>
              <a:rPr lang="en-US" dirty="0"/>
              <a:t>Compensated Consulting: 		</a:t>
            </a:r>
            <a:r>
              <a:rPr lang="en-US" i="1" dirty="0"/>
              <a:t>No disclosures</a:t>
            </a:r>
          </a:p>
          <a:p>
            <a:r>
              <a:rPr lang="en-US" dirty="0"/>
              <a:t>Major Shareholder: 			</a:t>
            </a:r>
            <a:r>
              <a:rPr lang="en-US" i="1" dirty="0"/>
              <a:t>No disclosures</a:t>
            </a:r>
          </a:p>
          <a:p>
            <a:r>
              <a:rPr lang="en-US" dirty="0"/>
              <a:t>Other: 					</a:t>
            </a:r>
            <a:r>
              <a:rPr lang="en-US" i="1" dirty="0"/>
              <a:t>No disclosures</a:t>
            </a:r>
          </a:p>
          <a:p>
            <a:r>
              <a:rPr lang="en-US" dirty="0"/>
              <a:t>Off-Label Uses of Medications: 	</a:t>
            </a:r>
            <a:r>
              <a:rPr lang="en-US" i="1" dirty="0"/>
              <a:t>No disclosures</a:t>
            </a:r>
            <a:endParaRPr lang="en-US" dirty="0"/>
          </a:p>
        </p:txBody>
      </p:sp>
    </p:spTree>
    <p:extLst>
      <p:ext uri="{BB962C8B-B14F-4D97-AF65-F5344CB8AC3E}">
        <p14:creationId xmlns:p14="http://schemas.microsoft.com/office/powerpoint/2010/main" val="284715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E352930-A264-4B0C-AA55-7D6A4C94B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31" y="379294"/>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7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1A73C9-F5F5-4370-A90B-6B7D202C2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1" y="380778"/>
            <a:ext cx="11545388" cy="635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5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49BAD7-64BE-4C3B-8B12-76DEA9C4CA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
          <a:stretch/>
        </p:blipFill>
        <p:spPr bwMode="auto">
          <a:xfrm>
            <a:off x="446315" y="92528"/>
            <a:ext cx="11299370" cy="6003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2CE5DC-01DF-4955-AB97-4419AABA0E9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32" y="6193971"/>
            <a:ext cx="12258642" cy="664030"/>
          </a:xfrm>
          <a:prstGeom prst="rect">
            <a:avLst/>
          </a:prstGeom>
        </p:spPr>
      </p:pic>
    </p:spTree>
    <p:extLst>
      <p:ext uri="{BB962C8B-B14F-4D97-AF65-F5344CB8AC3E}">
        <p14:creationId xmlns:p14="http://schemas.microsoft.com/office/powerpoint/2010/main" val="27272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08A9CD1-6D68-47DB-9301-D59BE42DF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69" y="103414"/>
            <a:ext cx="11533168" cy="6124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7F9C41-AC0F-4920-A259-27C4BB0B04F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48" y="6199417"/>
            <a:ext cx="12081868" cy="642257"/>
          </a:xfrm>
          <a:prstGeom prst="rect">
            <a:avLst/>
          </a:prstGeom>
        </p:spPr>
      </p:pic>
    </p:spTree>
    <p:extLst>
      <p:ext uri="{BB962C8B-B14F-4D97-AF65-F5344CB8AC3E}">
        <p14:creationId xmlns:p14="http://schemas.microsoft.com/office/powerpoint/2010/main" val="190769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Surgical Oncology</a:t>
            </a:r>
          </a:p>
        </p:txBody>
      </p:sp>
      <p:sp>
        <p:nvSpPr>
          <p:cNvPr id="3" name="Content Placeholder 2"/>
          <p:cNvSpPr>
            <a:spLocks noGrp="1"/>
          </p:cNvSpPr>
          <p:nvPr>
            <p:ph idx="1"/>
          </p:nvPr>
        </p:nvSpPr>
        <p:spPr/>
        <p:txBody>
          <a:bodyPr>
            <a:normAutofit/>
          </a:bodyPr>
          <a:lstStyle/>
          <a:p>
            <a:pPr algn="l" fontAlgn="base"/>
            <a:r>
              <a:rPr lang="en-US" b="0" i="0" dirty="0">
                <a:solidFill>
                  <a:srgbClr val="262626"/>
                </a:solidFill>
                <a:effectLst/>
                <a:latin typeface="Arial" panose="020B0604020202020204" pitchFamily="34" charset="0"/>
              </a:rPr>
              <a:t>General surgeons with a sub-subspecialty in surgical oncology led the group of general surgery-trained surgeons in number of NIH-funded surgeons and total grant awards in both 2010 and 2020.</a:t>
            </a:r>
          </a:p>
          <a:p>
            <a:pPr algn="l" fontAlgn="base">
              <a:buFont typeface="Arial" panose="020B0604020202020204" pitchFamily="34" charset="0"/>
              <a:buChar char="•"/>
            </a:pPr>
            <a:r>
              <a:rPr lang="en-US" b="0" i="0" dirty="0">
                <a:solidFill>
                  <a:srgbClr val="262626"/>
                </a:solidFill>
                <a:effectLst/>
                <a:latin typeface="Arial" panose="020B0604020202020204" pitchFamily="34" charset="0"/>
              </a:rPr>
              <a:t>In 2020, 27 percent of those trained in general surgery were surgical oncologists, holding about 44 percent of the total grant cost for all general surgeons.</a:t>
            </a:r>
          </a:p>
          <a:p>
            <a:pPr algn="l" fontAlgn="base">
              <a:buFont typeface="Arial" panose="020B0604020202020204" pitchFamily="34" charset="0"/>
              <a:buChar char="•"/>
            </a:pPr>
            <a:r>
              <a:rPr lang="en-US" b="0" i="0" dirty="0">
                <a:solidFill>
                  <a:srgbClr val="262626"/>
                </a:solidFill>
                <a:effectLst/>
                <a:latin typeface="Arial" panose="020B0604020202020204" pitchFamily="34" charset="0"/>
              </a:rPr>
              <a:t>In 2010, surgical oncology also represented the majority of general surgery subspecialties, holding more than one-third of the funding for surgeons trained in general surgery.</a:t>
            </a:r>
          </a:p>
        </p:txBody>
      </p:sp>
    </p:spTree>
    <p:extLst>
      <p:ext uri="{BB962C8B-B14F-4D97-AF65-F5344CB8AC3E}">
        <p14:creationId xmlns:p14="http://schemas.microsoft.com/office/powerpoint/2010/main" val="13894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1FCC19E-8A77-4446-A03B-68D03D690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7" y="898071"/>
            <a:ext cx="12162350" cy="5105399"/>
          </a:xfrm>
          <a:prstGeom prst="rect">
            <a:avLst/>
          </a:prstGeom>
        </p:spPr>
      </p:pic>
      <p:sp>
        <p:nvSpPr>
          <p:cNvPr id="5" name="Rectangle 4">
            <a:extLst>
              <a:ext uri="{FF2B5EF4-FFF2-40B4-BE49-F238E27FC236}">
                <a16:creationId xmlns:a16="http://schemas.microsoft.com/office/drawing/2014/main" id="{FEB13A96-3426-4B36-B44F-A39127447970}"/>
              </a:ext>
            </a:extLst>
          </p:cNvPr>
          <p:cNvSpPr/>
          <p:nvPr/>
        </p:nvSpPr>
        <p:spPr>
          <a:xfrm>
            <a:off x="10368643" y="3418114"/>
            <a:ext cx="985157"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6DE3E9-A128-446B-B7C4-1089B6374636}"/>
              </a:ext>
            </a:extLst>
          </p:cNvPr>
          <p:cNvSpPr/>
          <p:nvPr/>
        </p:nvSpPr>
        <p:spPr>
          <a:xfrm>
            <a:off x="146957" y="3796392"/>
            <a:ext cx="1194707"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30B66D0-3F99-4A64-A176-628432863D8E}"/>
              </a:ext>
            </a:extLst>
          </p:cNvPr>
          <p:cNvSpPr/>
          <p:nvPr/>
        </p:nvSpPr>
        <p:spPr>
          <a:xfrm>
            <a:off x="11299373" y="3363684"/>
            <a:ext cx="146957" cy="576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664DE-645C-49CA-A54A-7FAC21420E58}"/>
              </a:ext>
            </a:extLst>
          </p:cNvPr>
          <p:cNvSpPr/>
          <p:nvPr/>
        </p:nvSpPr>
        <p:spPr>
          <a:xfrm>
            <a:off x="68035" y="3712027"/>
            <a:ext cx="146957" cy="576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9DB613-C173-42E2-ABD8-AE3B23315470}"/>
              </a:ext>
            </a:extLst>
          </p:cNvPr>
          <p:cNvSpPr txBox="1"/>
          <p:nvPr/>
        </p:nvSpPr>
        <p:spPr>
          <a:xfrm>
            <a:off x="4344845" y="243874"/>
            <a:ext cx="3502311" cy="646331"/>
          </a:xfrm>
          <a:prstGeom prst="rect">
            <a:avLst/>
          </a:prstGeom>
          <a:noFill/>
        </p:spPr>
        <p:txBody>
          <a:bodyPr wrap="square" rtlCol="0">
            <a:spAutoFit/>
          </a:bodyPr>
          <a:lstStyle/>
          <a:p>
            <a:pPr algn="ctr"/>
            <a:r>
              <a:rPr lang="en-US" sz="3600" b="1" dirty="0"/>
              <a:t>Years 2008 - 2018</a:t>
            </a:r>
          </a:p>
        </p:txBody>
      </p:sp>
    </p:spTree>
    <p:extLst>
      <p:ext uri="{BB962C8B-B14F-4D97-AF65-F5344CB8AC3E}">
        <p14:creationId xmlns:p14="http://schemas.microsoft.com/office/powerpoint/2010/main" val="122554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line chart&#10;&#10;Description automatically generated">
            <a:extLst>
              <a:ext uri="{FF2B5EF4-FFF2-40B4-BE49-F238E27FC236}">
                <a16:creationId xmlns:a16="http://schemas.microsoft.com/office/drawing/2014/main" id="{309F6DAE-97EF-4979-8C7F-0094E6850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7" y="71973"/>
            <a:ext cx="10277327" cy="6786027"/>
          </a:xfrm>
          <a:prstGeom prst="rect">
            <a:avLst/>
          </a:prstGeom>
        </p:spPr>
      </p:pic>
    </p:spTree>
    <p:extLst>
      <p:ext uri="{BB962C8B-B14F-4D97-AF65-F5344CB8AC3E}">
        <p14:creationId xmlns:p14="http://schemas.microsoft.com/office/powerpoint/2010/main" val="252434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822" y="527957"/>
            <a:ext cx="10586357" cy="6101443"/>
          </a:xfrm>
        </p:spPr>
        <p:txBody>
          <a:bodyPr>
            <a:normAutofit/>
          </a:bodyPr>
          <a:lstStyle/>
          <a:p>
            <a:r>
              <a:rPr lang="en-US" b="0" i="0" dirty="0">
                <a:solidFill>
                  <a:srgbClr val="222222"/>
                </a:solidFill>
                <a:effectLst/>
                <a:latin typeface="Proxima Nova"/>
              </a:rPr>
              <a:t>From 2008 to 2017, the NIH awarded 600 R01 grants and $272,669,397 to PIs in general surgery. </a:t>
            </a:r>
          </a:p>
          <a:p>
            <a:endParaRPr lang="en-US" b="0" i="0" dirty="0">
              <a:solidFill>
                <a:srgbClr val="222222"/>
              </a:solidFill>
              <a:effectLst/>
              <a:latin typeface="Proxima Nova"/>
            </a:endParaRPr>
          </a:p>
          <a:p>
            <a:r>
              <a:rPr lang="en-US" b="0" i="0" dirty="0">
                <a:solidFill>
                  <a:srgbClr val="222222"/>
                </a:solidFill>
                <a:effectLst/>
                <a:latin typeface="Proxima Nova"/>
              </a:rPr>
              <a:t>The majority of R01 grants were awarded to males (76.33%; p &lt; 0.01) and those holding a Doctorate of Medicine (MD) degree (58.33%; p &lt; 0.01). No Doctorate of Osteopathic Medicine (DO) had received an NIH R01 grant during the time studied.</a:t>
            </a:r>
          </a:p>
          <a:p>
            <a:endParaRPr lang="en-US" b="0" i="0" dirty="0">
              <a:solidFill>
                <a:srgbClr val="222222"/>
              </a:solidFill>
              <a:effectLst/>
              <a:latin typeface="Proxima Nova"/>
            </a:endParaRPr>
          </a:p>
          <a:p>
            <a:r>
              <a:rPr lang="en-US" b="0" i="0" dirty="0">
                <a:solidFill>
                  <a:srgbClr val="222222"/>
                </a:solidFill>
                <a:effectLst/>
                <a:latin typeface="Proxima Nova"/>
              </a:rPr>
              <a:t>Also, no statistically significant trend was established for increased grant funding over time (P = 0.88) but females and those holding an other type of degree (Doctorate in Philosophy (PhD), Doctorate in Science (DSc), Master of Public Health (MPH), etc.) experienced an increase in the total dollar amount of funding over the time studied (p &lt; 0.01 and p &lt; 0.01). </a:t>
            </a:r>
            <a:endParaRPr lang="en-US" dirty="0"/>
          </a:p>
        </p:txBody>
      </p:sp>
    </p:spTree>
    <p:extLst>
      <p:ext uri="{BB962C8B-B14F-4D97-AF65-F5344CB8AC3E}">
        <p14:creationId xmlns:p14="http://schemas.microsoft.com/office/powerpoint/2010/main" val="2447260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 Funded Investigation</a:t>
            </a:r>
          </a:p>
        </p:txBody>
      </p:sp>
    </p:spTree>
    <p:extLst>
      <p:ext uri="{BB962C8B-B14F-4D97-AF65-F5344CB8AC3E}">
        <p14:creationId xmlns:p14="http://schemas.microsoft.com/office/powerpoint/2010/main" val="220354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 Funded Investigation</a:t>
            </a:r>
          </a:p>
        </p:txBody>
      </p:sp>
      <p:pic>
        <p:nvPicPr>
          <p:cNvPr id="5" name="Content Placeholder 4" descr="Text&#10;&#10;Description automatically generated with low confidence">
            <a:extLst>
              <a:ext uri="{FF2B5EF4-FFF2-40B4-BE49-F238E27FC236}">
                <a16:creationId xmlns:a16="http://schemas.microsoft.com/office/drawing/2014/main" id="{41175466-ABA5-4B7B-8114-462615803D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3246" y="2105439"/>
            <a:ext cx="8185508" cy="1400728"/>
          </a:xfrm>
        </p:spPr>
      </p:pic>
      <p:pic>
        <p:nvPicPr>
          <p:cNvPr id="4" name="Picture 3" descr="Icon&#10;&#10;Description automatically generated">
            <a:extLst>
              <a:ext uri="{FF2B5EF4-FFF2-40B4-BE49-F238E27FC236}">
                <a16:creationId xmlns:a16="http://schemas.microsoft.com/office/drawing/2014/main" id="{63D9C18C-F25C-48DB-8E74-1B259620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7913" y="4695717"/>
            <a:ext cx="7216174" cy="1027359"/>
          </a:xfrm>
          <a:prstGeom prst="rect">
            <a:avLst/>
          </a:prstGeom>
        </p:spPr>
      </p:pic>
    </p:spTree>
    <p:extLst>
      <p:ext uri="{BB962C8B-B14F-4D97-AF65-F5344CB8AC3E}">
        <p14:creationId xmlns:p14="http://schemas.microsoft.com/office/powerpoint/2010/main" val="240348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5" name="Content Placeholder 4">
            <a:extLst>
              <a:ext uri="{FF2B5EF4-FFF2-40B4-BE49-F238E27FC236}">
                <a16:creationId xmlns:a16="http://schemas.microsoft.com/office/drawing/2014/main" id="{517537FB-CF03-4D16-82CF-6ABDCE7A4733}"/>
              </a:ext>
            </a:extLst>
          </p:cNvPr>
          <p:cNvSpPr>
            <a:spLocks noGrp="1"/>
          </p:cNvSpPr>
          <p:nvPr>
            <p:ph idx="1"/>
          </p:nvPr>
        </p:nvSpPr>
        <p:spPr/>
        <p:txBody>
          <a:bodyPr/>
          <a:lstStyle/>
          <a:p>
            <a:endParaRPr lang="en-US" dirty="0"/>
          </a:p>
        </p:txBody>
      </p:sp>
      <p:pic>
        <p:nvPicPr>
          <p:cNvPr id="1026" name="Picture 2" descr="NIH revoked funding from 14 scientists over sexual harassment last year">
            <a:extLst>
              <a:ext uri="{FF2B5EF4-FFF2-40B4-BE49-F238E27FC236}">
                <a16:creationId xmlns:a16="http://schemas.microsoft.com/office/drawing/2014/main" id="{9BB72F09-D3CA-4392-AEB9-07A26669F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146" y="1521110"/>
            <a:ext cx="8851709" cy="520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9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 Funded Investigation</a:t>
            </a:r>
          </a:p>
        </p:txBody>
      </p:sp>
      <p:pic>
        <p:nvPicPr>
          <p:cNvPr id="13" name="Picture 12">
            <a:extLst>
              <a:ext uri="{FF2B5EF4-FFF2-40B4-BE49-F238E27FC236}">
                <a16:creationId xmlns:a16="http://schemas.microsoft.com/office/drawing/2014/main" id="{9A159098-1EAC-4EA4-8CA2-86E6973D6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6" y="3677931"/>
            <a:ext cx="12052074" cy="575360"/>
          </a:xfrm>
          <a:prstGeom prst="rect">
            <a:avLst/>
          </a:prstGeom>
        </p:spPr>
      </p:pic>
      <p:pic>
        <p:nvPicPr>
          <p:cNvPr id="15" name="Picture 14">
            <a:extLst>
              <a:ext uri="{FF2B5EF4-FFF2-40B4-BE49-F238E27FC236}">
                <a16:creationId xmlns:a16="http://schemas.microsoft.com/office/drawing/2014/main" id="{45ABED4F-5243-4307-94D4-B6D5EA9EC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6" y="1731246"/>
            <a:ext cx="12040643" cy="560119"/>
          </a:xfrm>
          <a:prstGeom prst="rect">
            <a:avLst/>
          </a:prstGeom>
        </p:spPr>
      </p:pic>
      <p:pic>
        <p:nvPicPr>
          <p:cNvPr id="19" name="Picture 18">
            <a:extLst>
              <a:ext uri="{FF2B5EF4-FFF2-40B4-BE49-F238E27FC236}">
                <a16:creationId xmlns:a16="http://schemas.microsoft.com/office/drawing/2014/main" id="{E4821ED0-D25F-46A2-A215-5B7032A55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5" y="5837316"/>
            <a:ext cx="12052074" cy="548688"/>
          </a:xfrm>
          <a:prstGeom prst="rect">
            <a:avLst/>
          </a:prstGeom>
        </p:spPr>
      </p:pic>
      <p:pic>
        <p:nvPicPr>
          <p:cNvPr id="26" name="Picture 25">
            <a:extLst>
              <a:ext uri="{FF2B5EF4-FFF2-40B4-BE49-F238E27FC236}">
                <a16:creationId xmlns:a16="http://schemas.microsoft.com/office/drawing/2014/main" id="{665F71C5-8A52-40D6-A9DC-7724BBF63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26" y="4734221"/>
            <a:ext cx="12055885" cy="571550"/>
          </a:xfrm>
          <a:prstGeom prst="rect">
            <a:avLst/>
          </a:prstGeom>
        </p:spPr>
      </p:pic>
      <p:pic>
        <p:nvPicPr>
          <p:cNvPr id="27" name="Picture 26">
            <a:extLst>
              <a:ext uri="{FF2B5EF4-FFF2-40B4-BE49-F238E27FC236}">
                <a16:creationId xmlns:a16="http://schemas.microsoft.com/office/drawing/2014/main" id="{92E6DEB8-3019-4910-8A46-16E43306205A}"/>
              </a:ext>
            </a:extLst>
          </p:cNvPr>
          <p:cNvPicPr>
            <a:picLocks noChangeAspect="1"/>
          </p:cNvPicPr>
          <p:nvPr/>
        </p:nvPicPr>
        <p:blipFill rotWithShape="1">
          <a:blip r:embed="rId7">
            <a:extLst>
              <a:ext uri="{28A0092B-C50C-407E-A947-70E740481C1C}">
                <a14:useLocalDpi xmlns:a14="http://schemas.microsoft.com/office/drawing/2010/main" val="0"/>
              </a:ext>
            </a:extLst>
          </a:blip>
          <a:srcRect t="51676"/>
          <a:stretch/>
        </p:blipFill>
        <p:spPr>
          <a:xfrm>
            <a:off x="84116" y="2686797"/>
            <a:ext cx="12052074" cy="594744"/>
          </a:xfrm>
          <a:prstGeom prst="rect">
            <a:avLst/>
          </a:prstGeom>
        </p:spPr>
      </p:pic>
      <p:sp>
        <p:nvSpPr>
          <p:cNvPr id="30" name="Rectangle 29">
            <a:extLst>
              <a:ext uri="{FF2B5EF4-FFF2-40B4-BE49-F238E27FC236}">
                <a16:creationId xmlns:a16="http://schemas.microsoft.com/office/drawing/2014/main" id="{B4B4D093-C06B-40AA-8CCF-EF2BD6387947}"/>
              </a:ext>
            </a:extLst>
          </p:cNvPr>
          <p:cNvSpPr/>
          <p:nvPr/>
        </p:nvSpPr>
        <p:spPr>
          <a:xfrm>
            <a:off x="5382986" y="1661577"/>
            <a:ext cx="1202871"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9D7BB2-EE77-4D49-958F-69CE8181D80B}"/>
              </a:ext>
            </a:extLst>
          </p:cNvPr>
          <p:cNvSpPr/>
          <p:nvPr/>
        </p:nvSpPr>
        <p:spPr>
          <a:xfrm>
            <a:off x="1845129" y="4668107"/>
            <a:ext cx="1202871"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164EBFC-9455-4816-B431-BB73BB5F9462}"/>
              </a:ext>
            </a:extLst>
          </p:cNvPr>
          <p:cNvSpPr/>
          <p:nvPr/>
        </p:nvSpPr>
        <p:spPr>
          <a:xfrm>
            <a:off x="2911929" y="5745792"/>
            <a:ext cx="1948542"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Surgery Funded Investigation</a:t>
            </a:r>
          </a:p>
        </p:txBody>
      </p:sp>
      <p:pic>
        <p:nvPicPr>
          <p:cNvPr id="6" name="Picture 5">
            <a:extLst>
              <a:ext uri="{FF2B5EF4-FFF2-40B4-BE49-F238E27FC236}">
                <a16:creationId xmlns:a16="http://schemas.microsoft.com/office/drawing/2014/main" id="{41DE198B-2F70-4EC3-8320-F738371D3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9" y="3592705"/>
            <a:ext cx="12055885" cy="556308"/>
          </a:xfrm>
          <a:prstGeom prst="rect">
            <a:avLst/>
          </a:prstGeom>
        </p:spPr>
      </p:pic>
      <p:pic>
        <p:nvPicPr>
          <p:cNvPr id="14" name="Picture 13">
            <a:extLst>
              <a:ext uri="{FF2B5EF4-FFF2-40B4-BE49-F238E27FC236}">
                <a16:creationId xmlns:a16="http://schemas.microsoft.com/office/drawing/2014/main" id="{F3B43AC2-1F79-4D62-BB73-9DC62A970F6C}"/>
              </a:ext>
            </a:extLst>
          </p:cNvPr>
          <p:cNvPicPr>
            <a:picLocks noChangeAspect="1"/>
          </p:cNvPicPr>
          <p:nvPr/>
        </p:nvPicPr>
        <p:blipFill rotWithShape="1">
          <a:blip r:embed="rId4">
            <a:extLst>
              <a:ext uri="{28A0092B-C50C-407E-A947-70E740481C1C}">
                <a14:useLocalDpi xmlns:a14="http://schemas.microsoft.com/office/drawing/2010/main" val="0"/>
              </a:ext>
            </a:extLst>
          </a:blip>
          <a:srcRect b="59122"/>
          <a:stretch/>
        </p:blipFill>
        <p:spPr>
          <a:xfrm>
            <a:off x="52841" y="4458264"/>
            <a:ext cx="12052074" cy="503095"/>
          </a:xfrm>
          <a:prstGeom prst="rect">
            <a:avLst/>
          </a:prstGeom>
        </p:spPr>
      </p:pic>
      <p:pic>
        <p:nvPicPr>
          <p:cNvPr id="22" name="Picture 21">
            <a:extLst>
              <a:ext uri="{FF2B5EF4-FFF2-40B4-BE49-F238E27FC236}">
                <a16:creationId xmlns:a16="http://schemas.microsoft.com/office/drawing/2014/main" id="{0D14BCB5-F127-43DD-87B2-7EF7E2C7F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57" y="5908394"/>
            <a:ext cx="12055885" cy="735394"/>
          </a:xfrm>
          <a:prstGeom prst="rect">
            <a:avLst/>
          </a:prstGeom>
        </p:spPr>
      </p:pic>
      <p:pic>
        <p:nvPicPr>
          <p:cNvPr id="23" name="Content Placeholder 6">
            <a:extLst>
              <a:ext uri="{FF2B5EF4-FFF2-40B4-BE49-F238E27FC236}">
                <a16:creationId xmlns:a16="http://schemas.microsoft.com/office/drawing/2014/main" id="{C0967032-5260-46FA-A755-DDCBAED20C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9030" y="2631706"/>
            <a:ext cx="12055885" cy="549904"/>
          </a:xfrm>
        </p:spPr>
      </p:pic>
      <p:pic>
        <p:nvPicPr>
          <p:cNvPr id="24" name="Picture 23">
            <a:extLst>
              <a:ext uri="{FF2B5EF4-FFF2-40B4-BE49-F238E27FC236}">
                <a16:creationId xmlns:a16="http://schemas.microsoft.com/office/drawing/2014/main" id="{BC8637BB-C626-40D8-B884-968DEE4918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0" y="1690688"/>
            <a:ext cx="12021592" cy="548688"/>
          </a:xfrm>
          <a:prstGeom prst="rect">
            <a:avLst/>
          </a:prstGeom>
        </p:spPr>
      </p:pic>
      <p:sp>
        <p:nvSpPr>
          <p:cNvPr id="25" name="Rectangle 24">
            <a:extLst>
              <a:ext uri="{FF2B5EF4-FFF2-40B4-BE49-F238E27FC236}">
                <a16:creationId xmlns:a16="http://schemas.microsoft.com/office/drawing/2014/main" id="{AF04C4CA-E5C4-4289-8CF8-90D7B9A296E4}"/>
              </a:ext>
            </a:extLst>
          </p:cNvPr>
          <p:cNvSpPr/>
          <p:nvPr/>
        </p:nvSpPr>
        <p:spPr>
          <a:xfrm>
            <a:off x="5551715" y="3490861"/>
            <a:ext cx="2302328"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2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53532"/>
          </a:xfrm>
        </p:spPr>
        <p:txBody>
          <a:bodyPr>
            <a:normAutofit/>
          </a:bodyPr>
          <a:lstStyle/>
          <a:p>
            <a:r>
              <a:rPr lang="en-US" b="1" dirty="0"/>
              <a:t>Top 10 NIH</a:t>
            </a:r>
            <a:br>
              <a:rPr lang="en-US" b="1" dirty="0"/>
            </a:br>
            <a:r>
              <a:rPr lang="en-US" b="1" dirty="0"/>
              <a:t>Funded Institutions</a:t>
            </a:r>
          </a:p>
        </p:txBody>
      </p:sp>
      <p:pic>
        <p:nvPicPr>
          <p:cNvPr id="9" name="Content Placeholder 8" descr="Table&#10;&#10;Description automatically generated">
            <a:extLst>
              <a:ext uri="{FF2B5EF4-FFF2-40B4-BE49-F238E27FC236}">
                <a16:creationId xmlns:a16="http://schemas.microsoft.com/office/drawing/2014/main" id="{2EFA6F38-7A78-4E54-B1C9-FA50019F0D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3581" y="788236"/>
            <a:ext cx="6055804" cy="5442039"/>
          </a:xfrm>
        </p:spPr>
      </p:pic>
      <p:sp>
        <p:nvSpPr>
          <p:cNvPr id="10" name="TextBox 9">
            <a:extLst>
              <a:ext uri="{FF2B5EF4-FFF2-40B4-BE49-F238E27FC236}">
                <a16:creationId xmlns:a16="http://schemas.microsoft.com/office/drawing/2014/main" id="{6F6CDF60-425A-4406-B7D3-C4E6696592A4}"/>
              </a:ext>
            </a:extLst>
          </p:cNvPr>
          <p:cNvSpPr txBox="1"/>
          <p:nvPr/>
        </p:nvSpPr>
        <p:spPr>
          <a:xfrm>
            <a:off x="1150620" y="2987039"/>
            <a:ext cx="3726180" cy="830997"/>
          </a:xfrm>
          <a:prstGeom prst="rect">
            <a:avLst/>
          </a:prstGeom>
          <a:noFill/>
        </p:spPr>
        <p:txBody>
          <a:bodyPr wrap="square" rtlCol="0">
            <a:spAutoFit/>
          </a:bodyPr>
          <a:lstStyle/>
          <a:p>
            <a:pPr algn="ctr"/>
            <a:r>
              <a:rPr lang="en-US" sz="4800" dirty="0"/>
              <a:t>2019</a:t>
            </a:r>
          </a:p>
        </p:txBody>
      </p:sp>
    </p:spTree>
    <p:extLst>
      <p:ext uri="{BB962C8B-B14F-4D97-AF65-F5344CB8AC3E}">
        <p14:creationId xmlns:p14="http://schemas.microsoft.com/office/powerpoint/2010/main" val="39903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Funded Institutions</a:t>
            </a:r>
          </a:p>
        </p:txBody>
      </p:sp>
      <p:pic>
        <p:nvPicPr>
          <p:cNvPr id="9" name="Content Placeholder 8" descr="Table&#10;&#10;Description automatically generated">
            <a:extLst>
              <a:ext uri="{FF2B5EF4-FFF2-40B4-BE49-F238E27FC236}">
                <a16:creationId xmlns:a16="http://schemas.microsoft.com/office/drawing/2014/main" id="{2EFA6F38-7A78-4E54-B1C9-FA50019F0D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3581" y="788236"/>
            <a:ext cx="6055804" cy="5442039"/>
          </a:xfrm>
        </p:spPr>
      </p:pic>
      <p:pic>
        <p:nvPicPr>
          <p:cNvPr id="4" name="Picture 3" descr="Text&#10;&#10;Description automatically generated">
            <a:extLst>
              <a:ext uri="{FF2B5EF4-FFF2-40B4-BE49-F238E27FC236}">
                <a16:creationId xmlns:a16="http://schemas.microsoft.com/office/drawing/2014/main" id="{12BAD24A-2E27-4EF0-A55F-3523599CA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74" y="793174"/>
            <a:ext cx="4859465" cy="5363360"/>
          </a:xfrm>
          <a:prstGeom prst="rect">
            <a:avLst/>
          </a:prstGeom>
        </p:spPr>
      </p:pic>
    </p:spTree>
    <p:extLst>
      <p:ext uri="{BB962C8B-B14F-4D97-AF65-F5344CB8AC3E}">
        <p14:creationId xmlns:p14="http://schemas.microsoft.com/office/powerpoint/2010/main" val="1780469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Comparison</a:t>
            </a:r>
          </a:p>
        </p:txBody>
      </p:sp>
      <p:pic>
        <p:nvPicPr>
          <p:cNvPr id="7" name="Content Placeholder 6">
            <a:extLst>
              <a:ext uri="{FF2B5EF4-FFF2-40B4-BE49-F238E27FC236}">
                <a16:creationId xmlns:a16="http://schemas.microsoft.com/office/drawing/2014/main" id="{8FBD8855-403F-41DC-B930-E1F8743D60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 r="486"/>
          <a:stretch/>
        </p:blipFill>
        <p:spPr>
          <a:xfrm>
            <a:off x="10886" y="1396335"/>
            <a:ext cx="12151553" cy="1176678"/>
          </a:xfrm>
        </p:spPr>
      </p:pic>
      <p:pic>
        <p:nvPicPr>
          <p:cNvPr id="4" name="Picture 2">
            <a:extLst>
              <a:ext uri="{FF2B5EF4-FFF2-40B4-BE49-F238E27FC236}">
                <a16:creationId xmlns:a16="http://schemas.microsoft.com/office/drawing/2014/main" id="{C50280E7-A6A8-469B-993D-3D3001AAAF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2" b="50105"/>
          <a:stretch/>
        </p:blipFill>
        <p:spPr bwMode="auto">
          <a:xfrm>
            <a:off x="45845" y="3662814"/>
            <a:ext cx="12082040" cy="31895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0D64AFA-FDAB-407F-84FA-75B3260D231A}"/>
              </a:ext>
            </a:extLst>
          </p:cNvPr>
          <p:cNvSpPr/>
          <p:nvPr/>
        </p:nvSpPr>
        <p:spPr>
          <a:xfrm>
            <a:off x="160344" y="2972885"/>
            <a:ext cx="11800527" cy="1820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versus</a:t>
            </a:r>
          </a:p>
        </p:txBody>
      </p:sp>
    </p:spTree>
    <p:extLst>
      <p:ext uri="{BB962C8B-B14F-4D97-AF65-F5344CB8AC3E}">
        <p14:creationId xmlns:p14="http://schemas.microsoft.com/office/powerpoint/2010/main" val="212430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p:txBody>
          <a:bodyPr/>
          <a:lstStyle/>
          <a:p>
            <a:r>
              <a:rPr lang="en-US" dirty="0"/>
              <a:t>NIH grant funding for general surgeons and associated sub-specialists is increasing, both at the resident and attending level</a:t>
            </a:r>
          </a:p>
          <a:p>
            <a:endParaRPr lang="en-US" dirty="0"/>
          </a:p>
          <a:p>
            <a:r>
              <a:rPr lang="en-US" dirty="0"/>
              <a:t>Surgical Oncology leads the group </a:t>
            </a:r>
          </a:p>
          <a:p>
            <a:endParaRPr lang="en-US" dirty="0"/>
          </a:p>
          <a:p>
            <a:r>
              <a:rPr lang="en-US" dirty="0"/>
              <a:t>This funding is significantly lower than that in Internal Medicine and associated subspecialties, particularly Cardiovascular</a:t>
            </a:r>
          </a:p>
        </p:txBody>
      </p:sp>
    </p:spTree>
    <p:extLst>
      <p:ext uri="{BB962C8B-B14F-4D97-AF65-F5344CB8AC3E}">
        <p14:creationId xmlns:p14="http://schemas.microsoft.com/office/powerpoint/2010/main" val="1691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Directions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89359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C924EF8D-0907-45F0-894B-ED4E55611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31" y="0"/>
            <a:ext cx="11216739" cy="6858000"/>
          </a:xfrm>
          <a:prstGeom prst="rect">
            <a:avLst/>
          </a:prstGeom>
        </p:spPr>
      </p:pic>
    </p:spTree>
    <p:extLst>
      <p:ext uri="{BB962C8B-B14F-4D97-AF65-F5344CB8AC3E}">
        <p14:creationId xmlns:p14="http://schemas.microsoft.com/office/powerpoint/2010/main" val="1808945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Citations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err="1"/>
              <a:t>Garneski</a:t>
            </a:r>
            <a:r>
              <a:rPr lang="en-US" dirty="0"/>
              <a:t> S, Moran J. NIH research funding to support surgeon scientists is rising. American College of Surgeons, News Release. 2021 Feb 12.</a:t>
            </a:r>
          </a:p>
          <a:p>
            <a:pPr marL="514350" indent="-514350">
              <a:buFont typeface="+mj-lt"/>
              <a:buAutoNum type="arabicPeriod"/>
            </a:pPr>
            <a:r>
              <a:rPr lang="en-US" dirty="0"/>
              <a:t>Berg E J, Ashurst J (June 19, 2019) Patterns of Recent National Institutes of Health (NIH) Funding in General Surgery: Analysis Using the NIH </a:t>
            </a:r>
            <a:r>
              <a:rPr lang="en-US" dirty="0" err="1"/>
              <a:t>RePORTER</a:t>
            </a:r>
            <a:r>
              <a:rPr lang="en-US" dirty="0"/>
              <a:t> System. </a:t>
            </a:r>
            <a:r>
              <a:rPr lang="en-US" dirty="0" err="1"/>
              <a:t>Cureus</a:t>
            </a:r>
            <a:r>
              <a:rPr lang="en-US" dirty="0"/>
              <a:t> 11(6): e4938. doi:10.7759/cureus.4938</a:t>
            </a:r>
          </a:p>
          <a:p>
            <a:pPr marL="514350" indent="-514350">
              <a:buFont typeface="+mj-lt"/>
              <a:buAutoNum type="arabicPeriod"/>
            </a:pPr>
            <a:r>
              <a:rPr lang="en-US" b="0" i="0" dirty="0" err="1">
                <a:solidFill>
                  <a:srgbClr val="212121"/>
                </a:solidFill>
                <a:effectLst/>
                <a:latin typeface="BlinkMacSystemFont"/>
              </a:rPr>
              <a:t>Demblowski</a:t>
            </a:r>
            <a:r>
              <a:rPr lang="en-US" b="0" i="0" dirty="0">
                <a:solidFill>
                  <a:srgbClr val="212121"/>
                </a:solidFill>
                <a:effectLst/>
                <a:latin typeface="BlinkMacSystemFont"/>
              </a:rPr>
              <a:t> LA, </a:t>
            </a:r>
            <a:r>
              <a:rPr lang="en-US" b="0" i="0" dirty="0" err="1">
                <a:solidFill>
                  <a:srgbClr val="212121"/>
                </a:solidFill>
                <a:effectLst/>
                <a:latin typeface="BlinkMacSystemFont"/>
              </a:rPr>
              <a:t>Busse</a:t>
            </a:r>
            <a:r>
              <a:rPr lang="en-US" b="0" i="0" dirty="0">
                <a:solidFill>
                  <a:srgbClr val="212121"/>
                </a:solidFill>
                <a:effectLst/>
                <a:latin typeface="BlinkMacSystemFont"/>
              </a:rPr>
              <a:t> B, Santangelo G, Blakely AM, Turner PL, Hoyt DB, Zeiger MA. NIH Funding for Surgeon-Scientists in the US: What Is the Current Status? J Am Coll Surg. 2021 Mar;232(3):265-274.e2. </a:t>
            </a:r>
            <a:r>
              <a:rPr lang="en-US" b="0" i="0" dirty="0" err="1">
                <a:solidFill>
                  <a:srgbClr val="212121"/>
                </a:solidFill>
                <a:effectLst/>
                <a:latin typeface="BlinkMacSystemFont"/>
              </a:rPr>
              <a:t>doi</a:t>
            </a:r>
            <a:r>
              <a:rPr lang="en-US" b="0" i="0" dirty="0">
                <a:solidFill>
                  <a:srgbClr val="212121"/>
                </a:solidFill>
                <a:effectLst/>
                <a:latin typeface="BlinkMacSystemFont"/>
              </a:rPr>
              <a:t>: 10.1016/j.jamcollsurg.2020.12.015.</a:t>
            </a:r>
          </a:p>
          <a:p>
            <a:pPr marL="514350" indent="-514350">
              <a:buFont typeface="+mj-lt"/>
              <a:buAutoNum type="arabicPeriod"/>
            </a:pPr>
            <a:r>
              <a:rPr lang="en-US" dirty="0" err="1"/>
              <a:t>Roskoski</a:t>
            </a:r>
            <a:r>
              <a:rPr lang="en-US" dirty="0"/>
              <a:t> R, </a:t>
            </a:r>
            <a:r>
              <a:rPr lang="en-US" dirty="0" err="1"/>
              <a:t>Parslow</a:t>
            </a:r>
            <a:r>
              <a:rPr lang="en-US" dirty="0"/>
              <a:t> TG. Blue Ridge Institute for Medical Research Organization.</a:t>
            </a:r>
          </a:p>
        </p:txBody>
      </p:sp>
    </p:spTree>
    <p:extLst>
      <p:ext uri="{BB962C8B-B14F-4D97-AF65-F5344CB8AC3E}">
        <p14:creationId xmlns:p14="http://schemas.microsoft.com/office/powerpoint/2010/main" val="9561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65AC-D9A8-4E3C-AA04-DC7FABFDD6E9}"/>
              </a:ext>
            </a:extLst>
          </p:cNvPr>
          <p:cNvSpPr>
            <a:spLocks noGrp="1"/>
          </p:cNvSpPr>
          <p:nvPr>
            <p:ph type="title"/>
          </p:nvPr>
        </p:nvSpPr>
        <p:spPr>
          <a:xfrm>
            <a:off x="838200" y="2766219"/>
            <a:ext cx="10515600" cy="1325563"/>
          </a:xfrm>
        </p:spPr>
        <p:txBody>
          <a:bodyPr/>
          <a:lstStyle/>
          <a:p>
            <a:pPr algn="ctr"/>
            <a:r>
              <a:rPr lang="en-US" dirty="0"/>
              <a:t>Thank You</a:t>
            </a:r>
          </a:p>
        </p:txBody>
      </p:sp>
    </p:spTree>
    <p:extLst>
      <p:ext uri="{BB962C8B-B14F-4D97-AF65-F5344CB8AC3E}">
        <p14:creationId xmlns:p14="http://schemas.microsoft.com/office/powerpoint/2010/main" val="359826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p:txBody>
          <a:bodyPr/>
          <a:lstStyle/>
          <a:p>
            <a:r>
              <a:rPr lang="en-US" dirty="0"/>
              <a:t>Agency within the Department of Health and Human Services</a:t>
            </a:r>
          </a:p>
          <a:p>
            <a:r>
              <a:rPr lang="en-US" dirty="0"/>
              <a:t>Taxpayer dollars</a:t>
            </a:r>
          </a:p>
          <a:p>
            <a:r>
              <a:rPr lang="en-US" dirty="0"/>
              <a:t>Began as one-room Marine Hospital Laboratory of Hygiene, Staten Island, New York in 1887. Moved to Washington D.C. in 1891</a:t>
            </a:r>
          </a:p>
        </p:txBody>
      </p:sp>
    </p:spTree>
    <p:extLst>
      <p:ext uri="{BB962C8B-B14F-4D97-AF65-F5344CB8AC3E}">
        <p14:creationId xmlns:p14="http://schemas.microsoft.com/office/powerpoint/2010/main" val="1764530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FEF5-7AF6-4EFE-84A7-B0302C4333D6}"/>
              </a:ext>
            </a:extLst>
          </p:cNvPr>
          <p:cNvSpPr>
            <a:spLocks noGrp="1"/>
          </p:cNvSpPr>
          <p:nvPr>
            <p:ph type="ctrTitle"/>
          </p:nvPr>
        </p:nvSpPr>
        <p:spPr>
          <a:xfrm>
            <a:off x="0" y="1272209"/>
            <a:ext cx="12192000" cy="1884459"/>
          </a:xfrm>
        </p:spPr>
        <p:txBody>
          <a:bodyPr>
            <a:normAutofit/>
          </a:bodyPr>
          <a:lstStyle/>
          <a:p>
            <a:r>
              <a:rPr lang="en-US" sz="7200" b="1" dirty="0">
                <a:solidFill>
                  <a:schemeClr val="accent1">
                    <a:lumMod val="50000"/>
                  </a:schemeClr>
                </a:solidFill>
                <a:effectLst>
                  <a:outerShdw blurRad="38100" dist="38100" dir="2700000" algn="tl">
                    <a:srgbClr val="000000">
                      <a:alpha val="43137"/>
                    </a:srgbClr>
                  </a:outerShdw>
                </a:effectLst>
              </a:rPr>
              <a:t>NIH Funding in General Surgery</a:t>
            </a:r>
          </a:p>
        </p:txBody>
      </p:sp>
      <p:sp>
        <p:nvSpPr>
          <p:cNvPr id="7" name="Subtitle 2">
            <a:extLst>
              <a:ext uri="{FF2B5EF4-FFF2-40B4-BE49-F238E27FC236}">
                <a16:creationId xmlns:a16="http://schemas.microsoft.com/office/drawing/2014/main" id="{2241C711-DC85-4403-B5BC-8DE5AC75035D}"/>
              </a:ext>
            </a:extLst>
          </p:cNvPr>
          <p:cNvSpPr txBox="1">
            <a:spLocks/>
          </p:cNvSpPr>
          <p:nvPr/>
        </p:nvSpPr>
        <p:spPr>
          <a:xfrm>
            <a:off x="1697414" y="5081441"/>
            <a:ext cx="8767860" cy="69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effectLst>
                  <a:outerShdw blurRad="38100" dist="38100" dir="2700000" algn="tl">
                    <a:srgbClr val="000000">
                      <a:alpha val="43137"/>
                    </a:srgbClr>
                  </a:outerShdw>
                </a:effectLst>
              </a:rPr>
              <a:t>Ike Chinyere, Ph.D.</a:t>
            </a:r>
          </a:p>
        </p:txBody>
      </p:sp>
      <p:sp>
        <p:nvSpPr>
          <p:cNvPr id="8" name="Subtitle 2">
            <a:extLst>
              <a:ext uri="{FF2B5EF4-FFF2-40B4-BE49-F238E27FC236}">
                <a16:creationId xmlns:a16="http://schemas.microsoft.com/office/drawing/2014/main" id="{2241C711-DC85-4403-B5BC-8DE5AC75035D}"/>
              </a:ext>
            </a:extLst>
          </p:cNvPr>
          <p:cNvSpPr txBox="1">
            <a:spLocks/>
          </p:cNvSpPr>
          <p:nvPr/>
        </p:nvSpPr>
        <p:spPr>
          <a:xfrm>
            <a:off x="1712070" y="5794331"/>
            <a:ext cx="8767860" cy="69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i="1" dirty="0">
                <a:effectLst>
                  <a:outerShdw blurRad="38100" dist="38100" dir="2700000" algn="tl">
                    <a:srgbClr val="000000">
                      <a:alpha val="43137"/>
                    </a:srgbClr>
                  </a:outerShdw>
                </a:effectLst>
              </a:rPr>
              <a:t>Surgery Clerkship, November 2021</a:t>
            </a:r>
          </a:p>
        </p:txBody>
      </p:sp>
      <p:pic>
        <p:nvPicPr>
          <p:cNvPr id="4" name="Picture 6" descr="Home | College of Medicine - Tucson">
            <a:extLst>
              <a:ext uri="{FF2B5EF4-FFF2-40B4-BE49-F238E27FC236}">
                <a16:creationId xmlns:a16="http://schemas.microsoft.com/office/drawing/2014/main" id="{E64B6129-CCD5-4B8A-B9D6-7BB407EB44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963"/>
          <a:stretch/>
        </p:blipFill>
        <p:spPr bwMode="auto">
          <a:xfrm>
            <a:off x="10958507" y="5778003"/>
            <a:ext cx="960341" cy="78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08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3A07221-4F0A-4D9B-A622-2142AF36D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316" y="224512"/>
            <a:ext cx="7365368" cy="6408975"/>
          </a:xfrm>
          <a:prstGeom prst="rect">
            <a:avLst/>
          </a:prstGeom>
        </p:spPr>
      </p:pic>
    </p:spTree>
    <p:extLst>
      <p:ext uri="{BB962C8B-B14F-4D97-AF65-F5344CB8AC3E}">
        <p14:creationId xmlns:p14="http://schemas.microsoft.com/office/powerpoint/2010/main" val="418060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a:xfrm>
            <a:off x="838200" y="1825624"/>
            <a:ext cx="10515600" cy="4773295"/>
          </a:xfrm>
        </p:spPr>
        <p:txBody>
          <a:bodyPr>
            <a:normAutofit/>
          </a:bodyPr>
          <a:lstStyle/>
          <a:p>
            <a:r>
              <a:rPr lang="en-US" dirty="0"/>
              <a:t>Agency within the Department of Health and Human Services</a:t>
            </a:r>
          </a:p>
          <a:p>
            <a:r>
              <a:rPr lang="en-US" dirty="0"/>
              <a:t>Taxpayer dollars</a:t>
            </a:r>
          </a:p>
          <a:p>
            <a:r>
              <a:rPr lang="en-US" dirty="0"/>
              <a:t>Began as one-room Marine Hospital Laboratory of Hygiene, Staten Island, New York in 1887. Moved to Washington D.C. in 1891</a:t>
            </a:r>
          </a:p>
          <a:p>
            <a:endParaRPr lang="en-US" dirty="0"/>
          </a:p>
          <a:p>
            <a:endParaRPr lang="en-US" dirty="0"/>
          </a:p>
          <a:p>
            <a:pPr marL="0" indent="0">
              <a:buNone/>
            </a:pPr>
            <a:r>
              <a:rPr lang="en-US" dirty="0"/>
              <a:t>Mission Statement: “…to seek fundamental knowledge about the nature and behavior of living systems and the application of that knowledge to enhance health, lengthen life, and reduce illness and disability.”</a:t>
            </a:r>
          </a:p>
        </p:txBody>
      </p:sp>
    </p:spTree>
    <p:extLst>
      <p:ext uri="{BB962C8B-B14F-4D97-AF65-F5344CB8AC3E}">
        <p14:creationId xmlns:p14="http://schemas.microsoft.com/office/powerpoint/2010/main" val="84700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pic>
        <p:nvPicPr>
          <p:cNvPr id="7" name="Content Placeholder 6" descr="Graphical user interface, text&#10;&#10;Description automatically generated with medium confidence">
            <a:extLst>
              <a:ext uri="{FF2B5EF4-FFF2-40B4-BE49-F238E27FC236}">
                <a16:creationId xmlns:a16="http://schemas.microsoft.com/office/drawing/2014/main" id="{3FE0411F-1974-471B-B814-2F9E0C6680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454" y="2098922"/>
            <a:ext cx="11476304" cy="4263322"/>
          </a:xfrm>
        </p:spPr>
      </p:pic>
      <p:pic>
        <p:nvPicPr>
          <p:cNvPr id="9" name="Picture 8">
            <a:extLst>
              <a:ext uri="{FF2B5EF4-FFF2-40B4-BE49-F238E27FC236}">
                <a16:creationId xmlns:a16="http://schemas.microsoft.com/office/drawing/2014/main" id="{E94456E7-7A10-43F8-AFDD-A42BE8B61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48" y="1661285"/>
            <a:ext cx="4185666" cy="424908"/>
          </a:xfrm>
          <a:prstGeom prst="rect">
            <a:avLst/>
          </a:prstGeom>
        </p:spPr>
      </p:pic>
      <p:sp>
        <p:nvSpPr>
          <p:cNvPr id="10" name="Rectangle 9">
            <a:extLst>
              <a:ext uri="{FF2B5EF4-FFF2-40B4-BE49-F238E27FC236}">
                <a16:creationId xmlns:a16="http://schemas.microsoft.com/office/drawing/2014/main" id="{853452D4-9F70-4951-A446-E55DCC1EA3DB}"/>
              </a:ext>
            </a:extLst>
          </p:cNvPr>
          <p:cNvSpPr/>
          <p:nvPr/>
        </p:nvSpPr>
        <p:spPr>
          <a:xfrm>
            <a:off x="7859486" y="1785257"/>
            <a:ext cx="4185666" cy="2699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A40C8A-48EF-4702-BA33-30C619E24B5B}"/>
              </a:ext>
            </a:extLst>
          </p:cNvPr>
          <p:cNvSpPr/>
          <p:nvPr/>
        </p:nvSpPr>
        <p:spPr>
          <a:xfrm>
            <a:off x="5263244" y="5040086"/>
            <a:ext cx="2901042" cy="4082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19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p:txBody>
          <a:bodyPr/>
          <a:lstStyle/>
          <a:p>
            <a:r>
              <a:rPr lang="en-US" dirty="0"/>
              <a:t>21 Institutes</a:t>
            </a:r>
          </a:p>
        </p:txBody>
      </p:sp>
    </p:spTree>
    <p:extLst>
      <p:ext uri="{BB962C8B-B14F-4D97-AF65-F5344CB8AC3E}">
        <p14:creationId xmlns:p14="http://schemas.microsoft.com/office/powerpoint/2010/main" val="66431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a:xfrm>
            <a:off x="-31378" y="1350800"/>
            <a:ext cx="8171329" cy="3950207"/>
          </a:xfrm>
        </p:spPr>
        <p:txBody>
          <a:bodyPr>
            <a:normAutofit lnSpcReduction="10000"/>
          </a:bodyPr>
          <a:lstStyle/>
          <a:p>
            <a:r>
              <a:rPr lang="en-US" sz="1600" dirty="0"/>
              <a:t>National Cancer Institute – 1937</a:t>
            </a:r>
          </a:p>
          <a:p>
            <a:r>
              <a:rPr lang="en-US" sz="1600" dirty="0"/>
              <a:t>National Institute of Dental and Craniofacial Research – 1948</a:t>
            </a:r>
          </a:p>
          <a:p>
            <a:r>
              <a:rPr lang="en-US" sz="1600" dirty="0"/>
              <a:t>National Heart, Lung, and Blood Institute – 1948</a:t>
            </a:r>
          </a:p>
          <a:p>
            <a:r>
              <a:rPr lang="en-US" sz="1600" dirty="0"/>
              <a:t>National Institute of Allergy and Infectious Diseases – 1948</a:t>
            </a:r>
          </a:p>
          <a:p>
            <a:r>
              <a:rPr lang="en-US" sz="1600" dirty="0"/>
              <a:t>National Institute of Mental Health – 1949</a:t>
            </a:r>
          </a:p>
          <a:p>
            <a:r>
              <a:rPr lang="en-US" sz="1600" dirty="0"/>
              <a:t>National Institute of Diabetes and Digestive and Kidney Diseases – 1950</a:t>
            </a:r>
          </a:p>
          <a:p>
            <a:r>
              <a:rPr lang="en-US" sz="1600" dirty="0"/>
              <a:t>National Institute of Neurological Disorders and Stroke – 1950</a:t>
            </a:r>
          </a:p>
          <a:p>
            <a:r>
              <a:rPr lang="en-US" sz="1600" dirty="0"/>
              <a:t>National Library of Medicine – 1956</a:t>
            </a:r>
          </a:p>
          <a:p>
            <a:r>
              <a:rPr lang="en-US" sz="1600" i="1" dirty="0"/>
              <a:t>Eunice Kennedy Shriver </a:t>
            </a:r>
            <a:r>
              <a:rPr lang="en-US" sz="1600" dirty="0"/>
              <a:t>National Institute of Child Health </a:t>
            </a:r>
          </a:p>
          <a:p>
            <a:pPr marL="0" indent="0">
              <a:buNone/>
            </a:pPr>
            <a:r>
              <a:rPr lang="en-US" sz="1600" dirty="0"/>
              <a:t>			and Human Development – 1962</a:t>
            </a:r>
          </a:p>
          <a:p>
            <a:r>
              <a:rPr lang="en-US" sz="1600" dirty="0"/>
              <a:t>National Institute of General Medical Sciences – 1962</a:t>
            </a:r>
          </a:p>
          <a:p>
            <a:r>
              <a:rPr lang="en-US" sz="1600" dirty="0"/>
              <a:t>National Eye Institute – 1968</a:t>
            </a:r>
          </a:p>
          <a:p>
            <a:endParaRPr lang="en-US" sz="1600" dirty="0"/>
          </a:p>
        </p:txBody>
      </p:sp>
      <p:sp>
        <p:nvSpPr>
          <p:cNvPr id="4" name="Content Placeholder 2">
            <a:extLst>
              <a:ext uri="{FF2B5EF4-FFF2-40B4-BE49-F238E27FC236}">
                <a16:creationId xmlns:a16="http://schemas.microsoft.com/office/drawing/2014/main" id="{2431E174-1C56-4BC9-8B2E-501E00C2D91C}"/>
              </a:ext>
            </a:extLst>
          </p:cNvPr>
          <p:cNvSpPr txBox="1">
            <a:spLocks/>
          </p:cNvSpPr>
          <p:nvPr/>
        </p:nvSpPr>
        <p:spPr>
          <a:xfrm>
            <a:off x="5525781" y="3358730"/>
            <a:ext cx="68365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National Institute of Environmental Health Sciences – 1969</a:t>
            </a:r>
          </a:p>
          <a:p>
            <a:r>
              <a:rPr lang="en-US" sz="1600" dirty="0"/>
              <a:t>National Institute on Alcohol Abuse and Alcoholism – 1970</a:t>
            </a:r>
          </a:p>
          <a:p>
            <a:r>
              <a:rPr lang="en-US" sz="1600" dirty="0"/>
              <a:t>National Institute on Drug Abuse – 1974</a:t>
            </a:r>
          </a:p>
          <a:p>
            <a:r>
              <a:rPr lang="en-US" sz="1600" dirty="0"/>
              <a:t>National Institute on Aging – 1974</a:t>
            </a:r>
          </a:p>
          <a:p>
            <a:r>
              <a:rPr lang="en-US" sz="1600" dirty="0"/>
              <a:t>National Institute of Arthritis and </a:t>
            </a:r>
            <a:r>
              <a:rPr lang="en-US" sz="1600" dirty="0" err="1"/>
              <a:t>Musckuloskeletal</a:t>
            </a:r>
            <a:r>
              <a:rPr lang="en-US" sz="1600" dirty="0"/>
              <a:t> and Skin Diseases – 1986</a:t>
            </a:r>
          </a:p>
          <a:p>
            <a:r>
              <a:rPr lang="en-US" sz="1600" dirty="0"/>
              <a:t>National Institute of Nursing Research – 1986</a:t>
            </a:r>
          </a:p>
          <a:p>
            <a:r>
              <a:rPr lang="en-US" sz="1600" dirty="0"/>
              <a:t>National Institute on Deafness and Other Communication Disorders – 1988</a:t>
            </a:r>
          </a:p>
          <a:p>
            <a:r>
              <a:rPr lang="en-US" sz="1600" dirty="0"/>
              <a:t>National Human Genome Research Institute – 1989</a:t>
            </a:r>
          </a:p>
          <a:p>
            <a:r>
              <a:rPr lang="en-US" sz="1600" dirty="0"/>
              <a:t>National Institute of Biomedical Imaging and Bioengineering – 2000</a:t>
            </a:r>
          </a:p>
          <a:p>
            <a:r>
              <a:rPr lang="en-US" sz="1600" dirty="0"/>
              <a:t>National Institute on Minority Health and Health Disparities – 2010</a:t>
            </a:r>
          </a:p>
          <a:p>
            <a:endParaRPr lang="en-US" dirty="0"/>
          </a:p>
        </p:txBody>
      </p:sp>
    </p:spTree>
    <p:extLst>
      <p:ext uri="{BB962C8B-B14F-4D97-AF65-F5344CB8AC3E}">
        <p14:creationId xmlns:p14="http://schemas.microsoft.com/office/powerpoint/2010/main" val="41953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Institutes of Health</a:t>
            </a:r>
          </a:p>
        </p:txBody>
      </p:sp>
      <p:sp>
        <p:nvSpPr>
          <p:cNvPr id="3" name="Content Placeholder 2"/>
          <p:cNvSpPr>
            <a:spLocks noGrp="1"/>
          </p:cNvSpPr>
          <p:nvPr>
            <p:ph idx="1"/>
          </p:nvPr>
        </p:nvSpPr>
        <p:spPr/>
        <p:txBody>
          <a:bodyPr/>
          <a:lstStyle/>
          <a:p>
            <a:r>
              <a:rPr lang="en-US" dirty="0"/>
              <a:t>6 Centers</a:t>
            </a:r>
          </a:p>
          <a:p>
            <a:pPr marL="0" indent="0">
              <a:buNone/>
            </a:pPr>
            <a:endParaRPr lang="en-US" dirty="0"/>
          </a:p>
        </p:txBody>
      </p:sp>
    </p:spTree>
    <p:extLst>
      <p:ext uri="{BB962C8B-B14F-4D97-AF65-F5344CB8AC3E}">
        <p14:creationId xmlns:p14="http://schemas.microsoft.com/office/powerpoint/2010/main" val="1907405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1535</Words>
  <Application>Microsoft Office PowerPoint</Application>
  <PresentationFormat>Widescreen</PresentationFormat>
  <Paragraphs>191</Paragraphs>
  <Slides>41</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Baskerville-eText</vt:lpstr>
      <vt:lpstr>BlinkMacSystemFont</vt:lpstr>
      <vt:lpstr>Calibri</vt:lpstr>
      <vt:lpstr>Calibri Light</vt:lpstr>
      <vt:lpstr>Georgia</vt:lpstr>
      <vt:lpstr>Open Sans</vt:lpstr>
      <vt:lpstr>Proxima Nova</vt:lpstr>
      <vt:lpstr>Times New Roman</vt:lpstr>
      <vt:lpstr>Office Theme</vt:lpstr>
      <vt:lpstr>NIH Funding in General Surgery</vt:lpstr>
      <vt:lpstr>Disclosures</vt:lpstr>
      <vt:lpstr>National Institutes of Health</vt:lpstr>
      <vt:lpstr>National Institutes of Health</vt:lpstr>
      <vt:lpstr>National Institutes of Health</vt:lpstr>
      <vt:lpstr>National Institutes of Health</vt:lpstr>
      <vt:lpstr>National Institutes of Health</vt:lpstr>
      <vt:lpstr>National Institutes of Health</vt:lpstr>
      <vt:lpstr>National Institutes of Health</vt:lpstr>
      <vt:lpstr>National Institutes of Health</vt:lpstr>
      <vt:lpstr>General Surgery</vt:lpstr>
      <vt:lpstr>General Surgery</vt:lpstr>
      <vt:lpstr>General Surgery</vt:lpstr>
      <vt:lpstr>Surgeon Scientists</vt:lpstr>
      <vt:lpstr>General Surgery “Institutes” and “Centers”</vt:lpstr>
      <vt:lpstr>PowerPoint Presentation</vt:lpstr>
      <vt:lpstr>PowerPoint Presentation</vt:lpstr>
      <vt:lpstr>Increasing Options starting in Residency</vt:lpstr>
      <vt:lpstr>Increasing Options starting in Residency</vt:lpstr>
      <vt:lpstr>PowerPoint Presentation</vt:lpstr>
      <vt:lpstr>PowerPoint Presentation</vt:lpstr>
      <vt:lpstr>PowerPoint Presentation</vt:lpstr>
      <vt:lpstr>PowerPoint Presentation</vt:lpstr>
      <vt:lpstr>Surgical Oncology</vt:lpstr>
      <vt:lpstr>PowerPoint Presentation</vt:lpstr>
      <vt:lpstr>PowerPoint Presentation</vt:lpstr>
      <vt:lpstr>PowerPoint Presentation</vt:lpstr>
      <vt:lpstr>General Surgery Funded Investigation</vt:lpstr>
      <vt:lpstr>General Surgery Funded Investigation</vt:lpstr>
      <vt:lpstr>General Surgery Funded Investigation</vt:lpstr>
      <vt:lpstr>General Surgery Funded Investigation</vt:lpstr>
      <vt:lpstr>Top 10 NIH Funded Institutions</vt:lpstr>
      <vt:lpstr>Funded Institutions</vt:lpstr>
      <vt:lpstr>Comparison</vt:lpstr>
      <vt:lpstr>Summary</vt:lpstr>
      <vt:lpstr>Future Directions</vt:lpstr>
      <vt:lpstr>PowerPoint Presentation</vt:lpstr>
      <vt:lpstr>Citations</vt:lpstr>
      <vt:lpstr>Thank You</vt:lpstr>
      <vt:lpstr>NIH Funding in General Surgery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Chinyere, Ike - (ichinyere)</dc:creator>
  <cp:lastModifiedBy>Chinyere, Ike - (ichinyere)</cp:lastModifiedBy>
  <cp:revision>41</cp:revision>
  <dcterms:created xsi:type="dcterms:W3CDTF">2021-11-16T20:14:24Z</dcterms:created>
  <dcterms:modified xsi:type="dcterms:W3CDTF">2021-11-18T15:01:06Z</dcterms:modified>
</cp:coreProperties>
</file>