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0"/>
    <p:restoredTop sz="94655"/>
  </p:normalViewPr>
  <p:slideViewPr>
    <p:cSldViewPr snapToGrid="0" snapToObjects="1">
      <p:cViewPr varScale="1">
        <p:scale>
          <a:sx n="65" d="100"/>
          <a:sy n="65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uptodate-com.ezproxy2.library.arizona.edu/contents/necrotizing-soft-tissue-infections/abstract/20" TargetMode="External"/><Relationship Id="rId4" Type="http://schemas.openxmlformats.org/officeDocument/2006/relationships/hyperlink" Target="https://www-uptodate-com.ezproxy2.library.arizona.edu/contents/necrotizing-soft-tissue-infections/abstract/11" TargetMode="External"/><Relationship Id="rId5" Type="http://schemas.openxmlformats.org/officeDocument/2006/relationships/hyperlink" Target="https://www-uptodate-com.ezproxy2.library.arizona.edu/contents/necrotizing-soft-tissue-infections/abstract/80" TargetMode="External"/><Relationship Id="rId6" Type="http://schemas.openxmlformats.org/officeDocument/2006/relationships/hyperlink" Target="https://www-uptodate-com.ezproxy2.library.arizona.edu/contents/necrotizing-soft-tissue-infections/abstract/23" TargetMode="External"/><Relationship Id="rId7" Type="http://schemas.openxmlformats.org/officeDocument/2006/relationships/hyperlink" Target="https://www-uptodate-com.ezproxy2.library.arizona.edu/contents/necrotizing-soft-tissue-infections/abstract/5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-uptodate-com.ezproxy2.library.arizona.edu/contents/necrotizing-soft-tissue-infections/abstract/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uptodate-com.ezproxy2.library.arizona.edu/contents/necrotizing-soft-tissue-infections/abstract/44" TargetMode="External"/><Relationship Id="rId4" Type="http://schemas.openxmlformats.org/officeDocument/2006/relationships/hyperlink" Target="https://www-uptodate-com.ezproxy2.library.arizona.edu/contents/necrotizing-soft-tissue-infections/abstract/56" TargetMode="External"/><Relationship Id="rId5" Type="http://schemas.openxmlformats.org/officeDocument/2006/relationships/hyperlink" Target="https://www-uptodate-com.ezproxy2.library.arizona.edu/contents/necrotizing-soft-tissue-infections/abstract/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-uptodate-com.ezproxy2.library.arizona.edu/contents/necrotizing-soft-tissue-infections/abstract/4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174908" cy="2249556"/>
          </a:xfrm>
        </p:spPr>
        <p:txBody>
          <a:bodyPr/>
          <a:lstStyle/>
          <a:p>
            <a:pPr algn="ctr"/>
            <a:r>
              <a:rPr lang="en-US" dirty="0" smtClean="0"/>
              <a:t>Necrotizing Fasciitis</a:t>
            </a:r>
            <a:br>
              <a:rPr lang="en-US" dirty="0" smtClean="0"/>
            </a:br>
            <a:r>
              <a:rPr lang="en-US" sz="3600" dirty="0" smtClean="0"/>
              <a:t>General Surgery </a:t>
            </a:r>
            <a:br>
              <a:rPr lang="en-US" sz="3600" dirty="0" smtClean="0"/>
            </a:br>
            <a:r>
              <a:rPr lang="en-US" sz="3600" dirty="0" smtClean="0"/>
              <a:t>Samantha Kops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107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1478"/>
            <a:ext cx="9770097" cy="4790661"/>
          </a:xfrm>
        </p:spPr>
        <p:txBody>
          <a:bodyPr>
            <a:noAutofit/>
          </a:bodyPr>
          <a:lstStyle/>
          <a:p>
            <a:r>
              <a:rPr lang="en-US" sz="2400" dirty="0" smtClean="0"/>
              <a:t>Surgical exploration and debridement of necrotic tissue. After surgery, cover with antimicrobial dressing and re-evaluate in the OR 24 hours later and debride again if needed</a:t>
            </a:r>
          </a:p>
          <a:p>
            <a:r>
              <a:rPr lang="en-US" sz="2400" dirty="0" smtClean="0"/>
              <a:t>Broad-spectrum antibiotics- </a:t>
            </a:r>
            <a:r>
              <a:rPr lang="en-US" sz="2400" dirty="0" err="1" smtClean="0"/>
              <a:t>carbapenem</a:t>
            </a:r>
            <a:r>
              <a:rPr lang="en-US" sz="2400" dirty="0" smtClean="0"/>
              <a:t> or beta-lactam inhibitor plus clindamycin plus MRSA coverage. Mortality rates close to 100% with just antibiotic therapy. </a:t>
            </a:r>
          </a:p>
          <a:p>
            <a:r>
              <a:rPr lang="en-US" sz="2400" dirty="0" smtClean="0"/>
              <a:t>Hemodynamic support</a:t>
            </a:r>
          </a:p>
          <a:p>
            <a:r>
              <a:rPr lang="en-US" sz="2400" dirty="0" smtClean="0"/>
              <a:t>Skin autografts, </a:t>
            </a:r>
            <a:r>
              <a:rPr lang="en-US" sz="2400" dirty="0" err="1" smtClean="0"/>
              <a:t>fasciocutaneous</a:t>
            </a:r>
            <a:r>
              <a:rPr lang="en-US" sz="2400" dirty="0" smtClean="0"/>
              <a:t> flaps or </a:t>
            </a:r>
            <a:r>
              <a:rPr lang="en-US" sz="2400" dirty="0" err="1" smtClean="0"/>
              <a:t>myocutaneous</a:t>
            </a:r>
            <a:r>
              <a:rPr lang="en-US" sz="2400" dirty="0" smtClean="0"/>
              <a:t> flaps</a:t>
            </a:r>
          </a:p>
          <a:p>
            <a:r>
              <a:rPr lang="en-US" sz="2400" dirty="0" smtClean="0"/>
              <a:t>Hyperbaric oxygen can be used, but don</a:t>
            </a:r>
            <a:r>
              <a:rPr lang="uk-UA" sz="2400" dirty="0" smtClean="0"/>
              <a:t>’</a:t>
            </a:r>
            <a:r>
              <a:rPr lang="en-US" sz="2400" dirty="0" smtClean="0"/>
              <a:t>t transfer facilities to do so</a:t>
            </a:r>
          </a:p>
          <a:p>
            <a:r>
              <a:rPr lang="en-US" sz="2400" dirty="0" err="1" smtClean="0"/>
              <a:t>Postexposure</a:t>
            </a:r>
            <a:r>
              <a:rPr lang="en-US" sz="2400" dirty="0" smtClean="0"/>
              <a:t> prophylaxis for type II with penicillin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7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0626"/>
            <a:ext cx="10008636" cy="4731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Mortality is 21% in type I necrotizing fasciitis, 14-34% in type II necrotizing fasciitis, 22% with cervical necrotizing fasciitis</a:t>
            </a:r>
          </a:p>
          <a:p>
            <a:r>
              <a:rPr lang="en-US" sz="2400" dirty="0" smtClean="0"/>
              <a:t>In a multivariate analysis the predictors of mortality was WBC greater than 30,000/</a:t>
            </a:r>
            <a:r>
              <a:rPr lang="en-US" sz="2400" dirty="0" err="1" smtClean="0"/>
              <a:t>microL</a:t>
            </a:r>
            <a:r>
              <a:rPr lang="en-US" sz="2400" dirty="0" smtClean="0"/>
              <a:t>, serum creatinine greater than 2.0mg/</a:t>
            </a:r>
            <a:r>
              <a:rPr lang="en-US" sz="2400" dirty="0" err="1" smtClean="0"/>
              <a:t>dL</a:t>
            </a:r>
            <a:r>
              <a:rPr lang="en-US" sz="2400" dirty="0" smtClean="0"/>
              <a:t>, </a:t>
            </a:r>
            <a:r>
              <a:rPr lang="en-US" sz="2400" dirty="0" err="1" smtClean="0"/>
              <a:t>Clostridial</a:t>
            </a:r>
            <a:r>
              <a:rPr lang="en-US" sz="2400" dirty="0" smtClean="0"/>
              <a:t> </a:t>
            </a:r>
            <a:r>
              <a:rPr lang="en-US" sz="2400" dirty="0" err="1" smtClean="0"/>
              <a:t>infecton</a:t>
            </a:r>
            <a:r>
              <a:rPr lang="en-US" sz="2400" dirty="0" smtClean="0"/>
              <a:t> and the presence of heart disease</a:t>
            </a:r>
          </a:p>
          <a:p>
            <a:r>
              <a:rPr lang="en-US" sz="2400" dirty="0" smtClean="0"/>
              <a:t>Infection in head, neck, thorax and abdomen have greater mortality most likely due to difficulty with surgical debridement</a:t>
            </a:r>
          </a:p>
          <a:p>
            <a:r>
              <a:rPr lang="en-US" sz="2400" dirty="0" smtClean="0"/>
              <a:t>In another study review the only variables that consistently correlated with higher mortality were age and debridement after 24 hours of admission. The Laboratory Risk Indicator states that a 24-hour delay results in a 9-fold increase in mortality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609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2330"/>
            <a:ext cx="8946541" cy="49960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Anaya DA, Dellinger EP. Necrotizing soft-tissue infection: diagnosis and management. Clin Infect Dis 2007; 44:705</a:t>
            </a:r>
            <a:r>
              <a:rPr lang="en-US" dirty="0" smtClean="0">
                <a:hlinkClick r:id="rId2"/>
              </a:rPr>
              <a:t>.</a:t>
            </a:r>
            <a:endParaRPr lang="en-US" dirty="0" smtClean="0"/>
          </a:p>
          <a:p>
            <a:r>
              <a:rPr lang="en-US" dirty="0">
                <a:hlinkClick r:id="rId3"/>
              </a:rPr>
              <a:t>Bisno AL, Stevens DL. Streptococcal infections of skin and soft tissues. N Engl J Med 1996; 334:240</a:t>
            </a:r>
            <a:r>
              <a:rPr lang="en-US" dirty="0" smtClean="0">
                <a:hlinkClick r:id="rId3"/>
              </a:rPr>
              <a:t>.</a:t>
            </a:r>
            <a:endParaRPr lang="en-US" dirty="0"/>
          </a:p>
          <a:p>
            <a:r>
              <a:rPr lang="en-US" dirty="0">
                <a:hlinkClick r:id="rId4"/>
              </a:rPr>
              <a:t>Chelsom J, Halstensen A, Haga T, Høiby EA. Necrotising fasciitis due to group A streptococci in western Norway: incidence and clinical features. Lancet 1994; 344:1111</a:t>
            </a:r>
            <a:r>
              <a:rPr lang="en-US" dirty="0" smtClean="0">
                <a:hlinkClick r:id="rId4"/>
              </a:rPr>
              <a:t>.</a:t>
            </a:r>
            <a:endParaRPr lang="en-US" dirty="0" smtClean="0"/>
          </a:p>
          <a:p>
            <a:r>
              <a:rPr lang="en-US" dirty="0">
                <a:hlinkClick r:id="rId5"/>
              </a:rPr>
              <a:t>Huang KF, Hung MH, Lin YS, et al. Independent predictors of mortality for necrotizing fasciitis: a retrospective analysis in a single institution. J Trauma 2011; 71:467</a:t>
            </a:r>
            <a:r>
              <a:rPr lang="en-US" dirty="0" smtClean="0">
                <a:hlinkClick r:id="rId5"/>
              </a:rPr>
              <a:t>.</a:t>
            </a:r>
            <a:endParaRPr lang="en-US" dirty="0" smtClean="0"/>
          </a:p>
          <a:p>
            <a:r>
              <a:rPr lang="en-US" dirty="0">
                <a:hlinkClick r:id="rId6"/>
              </a:rPr>
              <a:t>O'Loughlin RE, Roberson A, Cieslak PR, et al. The epidemiology of invasive group A streptococcal infection and potential vaccine implications: United States, 2000-2004. Clin Infect Dis 2007; 45:853</a:t>
            </a:r>
            <a:r>
              <a:rPr lang="en-US" dirty="0" smtClean="0">
                <a:hlinkClick r:id="rId6"/>
              </a:rPr>
              <a:t>.</a:t>
            </a:r>
            <a:endParaRPr lang="en-US" dirty="0" smtClean="0"/>
          </a:p>
          <a:p>
            <a:r>
              <a:rPr lang="en-US" dirty="0">
                <a:hlinkClick r:id="rId7"/>
              </a:rPr>
              <a:t>Simonart T, Simonart JM, Derdelinckx I, et al. Value of standard laboratory tests for the early recognition of group A beta-hemolytic streptococcal necrotizing fasciitis. Clin Infect Dis 2001; 32:E9</a:t>
            </a:r>
            <a:r>
              <a:rPr lang="en-US" dirty="0" smtClean="0">
                <a:hlinkClick r:id="rId7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Stevens DL, Bisno AL, Chambers HF, et al. Practice guidelines for the diagnosis and management of skin and soft tissue infections: 2014 update by the infectious diseases society of America. Clin Infect Dis 2014; 59:147.</a:t>
            </a:r>
            <a:endParaRPr lang="en-US" dirty="0"/>
          </a:p>
          <a:p>
            <a:r>
              <a:rPr lang="en-US" dirty="0" smtClean="0">
                <a:hlinkClick r:id="rId3"/>
              </a:rPr>
              <a:t>Sudarsky </a:t>
            </a:r>
            <a:r>
              <a:rPr lang="en-US" dirty="0">
                <a:hlinkClick r:id="rId3"/>
              </a:rPr>
              <a:t>LA, Laschinger JC, Coppa GF, Spencer FC. Improved results from a standardized approach in treating patients with necrotizing fasciitis. Ann Surg 1987; 206:661.</a:t>
            </a:r>
            <a:endParaRPr lang="en-US" dirty="0"/>
          </a:p>
          <a:p>
            <a:r>
              <a:rPr lang="en-US" dirty="0" smtClean="0">
                <a:hlinkClick r:id="rId4"/>
              </a:rPr>
              <a:t>Wong </a:t>
            </a:r>
            <a:r>
              <a:rPr lang="en-US" dirty="0">
                <a:hlinkClick r:id="rId4"/>
              </a:rPr>
              <a:t>CH, Khin LW, Heng KS, et al. The LRINEC (Laboratory Risk Indicator for Necrotizing Fasciitis) score: a tool for distinguishing necrotizing fasciitis from other soft tissue infections. Crit Care Med 2004; 32:1535</a:t>
            </a:r>
            <a:r>
              <a:rPr lang="en-US" dirty="0" smtClean="0">
                <a:hlinkClick r:id="rId4"/>
              </a:rPr>
              <a:t>.</a:t>
            </a:r>
            <a:endParaRPr lang="en-US" dirty="0"/>
          </a:p>
          <a:p>
            <a:r>
              <a:rPr lang="en-US" dirty="0">
                <a:hlinkClick r:id="rId5"/>
              </a:rPr>
              <a:t>Wong CH, Chang HC, Pasupathy S, et al. Necrotizing fasciitis: clinical presentation, microbiology, and determinants of mortality. J Bone Joint Surg Am 2003; 85-A:1454</a:t>
            </a:r>
            <a:r>
              <a:rPr lang="en-US" dirty="0" smtClean="0">
                <a:hlinkClick r:id="rId5"/>
              </a:rPr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Infection of deeper tissues which leads to destruction of muscle fascia and overlying subcutaneous fat</a:t>
            </a:r>
          </a:p>
          <a:p>
            <a:r>
              <a:rPr lang="en-US" sz="2400" dirty="0" smtClean="0"/>
              <a:t>Spreads along muscle fascia due to its poor blood supply</a:t>
            </a:r>
          </a:p>
          <a:p>
            <a:r>
              <a:rPr lang="en-US" sz="2400" dirty="0" smtClean="0"/>
              <a:t>3.5 cases of invasive group A Streptococcus infection per 100,000 persons in the U.S. (necrotizing fasciitis make up about 6% of these cases)</a:t>
            </a:r>
          </a:p>
          <a:p>
            <a:r>
              <a:rPr lang="en-US" sz="2400" dirty="0" smtClean="0"/>
              <a:t>Two types (Type I and Type II)</a:t>
            </a:r>
          </a:p>
        </p:txBody>
      </p:sp>
    </p:spTree>
    <p:extLst>
      <p:ext uri="{BB962C8B-B14F-4D97-AF65-F5344CB8AC3E}">
        <p14:creationId xmlns:p14="http://schemas.microsoft.com/office/powerpoint/2010/main" val="162376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 least one anaerobic species (</a:t>
            </a:r>
            <a:r>
              <a:rPr lang="en-US" sz="2800" dirty="0" err="1" smtClean="0"/>
              <a:t>Bacteroides</a:t>
            </a:r>
            <a:r>
              <a:rPr lang="en-US" sz="2800" dirty="0" smtClean="0"/>
              <a:t>, Clostridium or </a:t>
            </a:r>
            <a:r>
              <a:rPr lang="en-US" sz="2800" dirty="0" err="1" smtClean="0"/>
              <a:t>Peptostreptococcus</a:t>
            </a:r>
            <a:r>
              <a:rPr lang="en-US" sz="2800" dirty="0" smtClean="0"/>
              <a:t>) with one or more facultative anaerobic streptococci and </a:t>
            </a:r>
            <a:r>
              <a:rPr lang="en-US" sz="2800" dirty="0" err="1" smtClean="0"/>
              <a:t>Enterobacteriaceae</a:t>
            </a:r>
            <a:endParaRPr lang="en-US" sz="2800" dirty="0" smtClean="0"/>
          </a:p>
          <a:p>
            <a:r>
              <a:rPr lang="en-US" sz="2800" dirty="0" smtClean="0"/>
              <a:t>Risk Factors: Diabetes, peripheral vascular disease, immunocompromised and recent surgery</a:t>
            </a:r>
          </a:p>
        </p:txBody>
      </p:sp>
    </p:spTree>
    <p:extLst>
      <p:ext uri="{BB962C8B-B14F-4D97-AF65-F5344CB8AC3E}">
        <p14:creationId xmlns:p14="http://schemas.microsoft.com/office/powerpoint/2010/main" val="95425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Usually mono-</a:t>
            </a:r>
            <a:r>
              <a:rPr lang="en-US" sz="2800" dirty="0" err="1" smtClean="0"/>
              <a:t>microbic</a:t>
            </a:r>
            <a:r>
              <a:rPr lang="en-US" sz="2800" dirty="0" smtClean="0"/>
              <a:t>, most commonly group A streptococcus </a:t>
            </a:r>
          </a:p>
          <a:p>
            <a:r>
              <a:rPr lang="en-US" sz="2800" dirty="0" smtClean="0"/>
              <a:t>Risk factors: history of skin injury such as laceration, burn, blunt trauma, recent surgery, childbirth, injection drug use and varicella infection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992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Erythematous, swollen, warm, shiny, tender, pain out of proportion to physical exam, subcutaneous tissue may be firm and indurated so the underlying tissue cannot be palpated</a:t>
            </a:r>
          </a:p>
          <a:p>
            <a:r>
              <a:rPr lang="en-US" dirty="0" smtClean="0"/>
              <a:t>Rapid progression and over several days and the skin color goes from red-purple to patches of blue-gray</a:t>
            </a:r>
          </a:p>
          <a:p>
            <a:r>
              <a:rPr lang="en-US" dirty="0" smtClean="0"/>
              <a:t>Within 3-5 days skin there is breakdown with bullae and cutaneous gangrene can be seen</a:t>
            </a:r>
          </a:p>
          <a:p>
            <a:r>
              <a:rPr lang="en-US" dirty="0" smtClean="0"/>
              <a:t>Compartment syndrome can occur due to edema</a:t>
            </a:r>
          </a:p>
          <a:p>
            <a:r>
              <a:rPr lang="en-US" dirty="0" smtClean="0"/>
              <a:t>In diabetics, subcutaneous gas can be present</a:t>
            </a:r>
          </a:p>
          <a:p>
            <a:r>
              <a:rPr lang="en-US" dirty="0" smtClean="0"/>
              <a:t>In advanced disease, fever (102-105), tachycardia, and systemic toxicity can be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2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93003"/>
            <a:ext cx="5580220" cy="3533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37" y="1993003"/>
            <a:ext cx="5171661" cy="35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Laboratory and Radiographic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67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Laboratory findings are non-specific and patients can have leukocytosis with left shift, coagulopathy and elevations in serum creatinine kinase, lactate and creatinine </a:t>
            </a:r>
          </a:p>
          <a:p>
            <a:r>
              <a:rPr lang="en-US" sz="2400" dirty="0" smtClean="0"/>
              <a:t>Cultures should be obtained, but surgical exploration should not be delayed to wait for results (blood cultures are positive in 60% of patient with type II and 20% of type I)</a:t>
            </a:r>
          </a:p>
          <a:p>
            <a:r>
              <a:rPr lang="en-US" sz="2400" dirty="0" smtClean="0"/>
              <a:t>Radiographic imaging can show gas gangrene in type I. Best imaging choice are soft tissue radiographs, non-contrast CT and MRI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77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578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Clinical manifestations, diagnose with exploration of the tissues in the OR, with physical exam of the skin subcutaneous tissue, fascial planes and muscle. </a:t>
            </a:r>
            <a:endParaRPr lang="en-US" sz="2800" dirty="0"/>
          </a:p>
          <a:p>
            <a:r>
              <a:rPr lang="en-US" sz="2800" dirty="0" smtClean="0"/>
              <a:t>Early wound debridement is associated with better outcomes</a:t>
            </a:r>
          </a:p>
          <a:p>
            <a:r>
              <a:rPr lang="en-US" sz="2800" dirty="0" smtClean="0"/>
              <a:t>Histopathology will show extensive tissue destruction, thrombosis of blood vessels, and abundant bacteria spreading along fascial planes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1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790" y="1605422"/>
            <a:ext cx="4807157" cy="4642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LRINEC score 5 or greater has a sensitivity of 76.3% and a specificity of 93.1%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16401"/>
            <a:ext cx="5201479" cy="50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3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2214</TotalTime>
  <Words>925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 3</vt:lpstr>
      <vt:lpstr>Arial</vt:lpstr>
      <vt:lpstr>Ion</vt:lpstr>
      <vt:lpstr>Necrotizing Fasciitis General Surgery  Samantha Kops</vt:lpstr>
      <vt:lpstr>Overview</vt:lpstr>
      <vt:lpstr>Type 1</vt:lpstr>
      <vt:lpstr>Type II</vt:lpstr>
      <vt:lpstr>Clinical Manifestations</vt:lpstr>
      <vt:lpstr>PowerPoint Presentation</vt:lpstr>
      <vt:lpstr>Laboratory and Radiographic findings</vt:lpstr>
      <vt:lpstr>Diagnosis</vt:lpstr>
      <vt:lpstr>Diagnosis</vt:lpstr>
      <vt:lpstr>Treatment</vt:lpstr>
      <vt:lpstr>Outcome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Necrotizing Fasciitis</dc:title>
  <dc:creator>Microsoft Office User</dc:creator>
  <cp:lastModifiedBy>Microsoft Office User</cp:lastModifiedBy>
  <cp:revision>10</cp:revision>
  <dcterms:created xsi:type="dcterms:W3CDTF">2017-06-26T02:22:43Z</dcterms:created>
  <dcterms:modified xsi:type="dcterms:W3CDTF">2017-06-27T15:17:26Z</dcterms:modified>
</cp:coreProperties>
</file>