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4"/>
  </p:notesMasterIdLst>
  <p:sldIdLst>
    <p:sldId id="256" r:id="rId2"/>
    <p:sldId id="257" r:id="rId3"/>
    <p:sldId id="258" r:id="rId4"/>
    <p:sldId id="259" r:id="rId5"/>
    <p:sldId id="260" r:id="rId6"/>
    <p:sldId id="262" r:id="rId7"/>
    <p:sldId id="264" r:id="rId8"/>
    <p:sldId id="265" r:id="rId9"/>
    <p:sldId id="268" r:id="rId10"/>
    <p:sldId id="267" r:id="rId11"/>
    <p:sldId id="269" r:id="rId12"/>
    <p:sldId id="26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83094"/>
  </p:normalViewPr>
  <p:slideViewPr>
    <p:cSldViewPr snapToGrid="0">
      <p:cViewPr varScale="1">
        <p:scale>
          <a:sx n="89" d="100"/>
          <a:sy n="89" d="100"/>
        </p:scale>
        <p:origin x="1432"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725826-2F69-0145-B614-B3CFCA00779B}" type="datetimeFigureOut">
              <a:rPr lang="en-US" smtClean="0"/>
              <a:t>8/6/23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D4494E-AE49-7F41-B128-E35BC1E9D663}" type="slidenum">
              <a:rPr lang="en-US" smtClean="0"/>
              <a:t>‹#›</a:t>
            </a:fld>
            <a:endParaRPr lang="en-US"/>
          </a:p>
        </p:txBody>
      </p:sp>
    </p:spTree>
    <p:extLst>
      <p:ext uri="{BB962C8B-B14F-4D97-AF65-F5344CB8AC3E}">
        <p14:creationId xmlns:p14="http://schemas.microsoft.com/office/powerpoint/2010/main" val="2507859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sciencedirect.com/science/article/pii/S1743919114008905#bib12"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main problems that plagued the early days of endoscopy was illumination. </a:t>
            </a:r>
          </a:p>
          <a:p>
            <a:endParaRPr lang="en-US" dirty="0"/>
          </a:p>
          <a:p>
            <a:r>
              <a:rPr lang="en-US" dirty="0"/>
              <a:t>1960s when it took off. British physicist </a:t>
            </a:r>
            <a:r>
              <a:rPr lang="en-US" b="0" i="0" dirty="0">
                <a:solidFill>
                  <a:srgbClr val="282828"/>
                </a:solidFill>
                <a:effectLst/>
                <a:latin typeface="MuseoSans"/>
              </a:rPr>
              <a:t>Harold Hopkins developed better optics. This optical instrument consisted of so-called rod lenses. Its eighty-fold higher light transmission and enlarged field of vision yielded sharper and brighter images. The technique attracted the attention of the German instrument maker Karl Storz. Karl Storz Company developed the cold light source, which replaced the bulb at the tip of the endoscope. The advantages of the cold light source were obvious: it provided much better illumination and caused less heat</a:t>
            </a:r>
            <a:endParaRPr lang="en-US" dirty="0"/>
          </a:p>
          <a:p>
            <a:endParaRPr lang="en-US" dirty="0"/>
          </a:p>
          <a:p>
            <a:r>
              <a:rPr lang="en-US" dirty="0" err="1"/>
              <a:t>Semm</a:t>
            </a:r>
            <a:r>
              <a:rPr lang="en-US" dirty="0"/>
              <a:t> was an OBGYN,  both surgeons and OBs were not happy. They made him do a CT scan of his head to check to see if he was all still there.</a:t>
            </a:r>
          </a:p>
          <a:p>
            <a:endParaRPr lang="en-US" dirty="0"/>
          </a:p>
        </p:txBody>
      </p:sp>
      <p:sp>
        <p:nvSpPr>
          <p:cNvPr id="4" name="Slide Number Placeholder 3"/>
          <p:cNvSpPr>
            <a:spLocks noGrp="1"/>
          </p:cNvSpPr>
          <p:nvPr>
            <p:ph type="sldNum" sz="quarter" idx="5"/>
          </p:nvPr>
        </p:nvSpPr>
        <p:spPr/>
        <p:txBody>
          <a:bodyPr/>
          <a:lstStyle/>
          <a:p>
            <a:fld id="{80D4494E-AE49-7F41-B128-E35BC1E9D663}" type="slidenum">
              <a:rPr lang="en-US" smtClean="0"/>
              <a:t>2</a:t>
            </a:fld>
            <a:endParaRPr lang="en-US"/>
          </a:p>
        </p:txBody>
      </p:sp>
    </p:spTree>
    <p:extLst>
      <p:ext uri="{BB962C8B-B14F-4D97-AF65-F5344CB8AC3E}">
        <p14:creationId xmlns:p14="http://schemas.microsoft.com/office/powerpoint/2010/main" val="1058289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505050"/>
                </a:solidFill>
                <a:effectLst/>
                <a:latin typeface="Helvetica" pitchFamily="2" charset="0"/>
              </a:rPr>
              <a:t>1,124,450 patients, 75.8% had laparoscopic surgery, and 24.2% had robotic-assisted surgery. </a:t>
            </a:r>
          </a:p>
          <a:p>
            <a:r>
              <a:rPr lang="en-US" b="0" i="0" dirty="0">
                <a:solidFill>
                  <a:srgbClr val="505050"/>
                </a:solidFill>
                <a:effectLst/>
                <a:latin typeface="Helvetica" pitchFamily="2" charset="0"/>
              </a:rPr>
              <a:t>The average hospitalization cost for laparoscopic cases was $16,000 ± 14,800 and robotic-assisted cases was $18,300 ± 13,900 (</a:t>
            </a:r>
            <a:r>
              <a:rPr lang="en-US" b="0" i="1" dirty="0">
                <a:solidFill>
                  <a:srgbClr val="505050"/>
                </a:solidFill>
                <a:effectLst/>
                <a:latin typeface="helvetica" pitchFamily="2" charset="0"/>
              </a:rPr>
              <a:t>P</a:t>
            </a:r>
            <a:r>
              <a:rPr lang="en-US" b="0" i="0" dirty="0">
                <a:solidFill>
                  <a:srgbClr val="505050"/>
                </a:solidFill>
                <a:effectLst/>
                <a:latin typeface="Helvetica" pitchFamily="2" charset="0"/>
              </a:rPr>
              <a:t> &lt; .001). Regardless of procedure type, all robotic-assisted operations had higher costs compared to laparoscopic operations.</a:t>
            </a:r>
          </a:p>
          <a:p>
            <a:r>
              <a:rPr lang="en-US" b="0" i="0" dirty="0">
                <a:solidFill>
                  <a:srgbClr val="505050"/>
                </a:solidFill>
                <a:effectLst/>
                <a:latin typeface="Helvetica" pitchFamily="2" charset="0"/>
              </a:rPr>
              <a:t>Disparity $1,600 in 2012 to $2,600 in 2019. Compared to laparoscopic procedures, robotic procedures had a 2.2% reduction in complications (9.4 vs 11.6%, </a:t>
            </a:r>
            <a:r>
              <a:rPr lang="en-US" b="0" i="1" dirty="0">
                <a:solidFill>
                  <a:srgbClr val="505050"/>
                </a:solidFill>
                <a:effectLst/>
                <a:latin typeface="helvetica" pitchFamily="2" charset="0"/>
              </a:rPr>
              <a:t>P</a:t>
            </a:r>
            <a:r>
              <a:rPr lang="en-US" b="0" i="0" dirty="0">
                <a:solidFill>
                  <a:srgbClr val="505050"/>
                </a:solidFill>
                <a:effectLst/>
                <a:latin typeface="Helvetica" pitchFamily="2" charset="0"/>
              </a:rPr>
              <a:t> &lt; .001) and a 0.7-day decrement in the length of stay</a:t>
            </a:r>
          </a:p>
          <a:p>
            <a:endParaRPr lang="en-US" b="0" i="0" dirty="0">
              <a:solidFill>
                <a:srgbClr val="505050"/>
              </a:solidFill>
              <a:effectLst/>
              <a:latin typeface="Helvetica" pitchFamily="2" charset="0"/>
            </a:endParaRPr>
          </a:p>
          <a:p>
            <a:r>
              <a:rPr lang="en-US" b="0" i="0" dirty="0">
                <a:solidFill>
                  <a:srgbClr val="505050"/>
                </a:solidFill>
                <a:effectLst/>
                <a:latin typeface="Helvetica" pitchFamily="2" charset="0"/>
              </a:rPr>
              <a:t>Across all major abdominal operations, RAS procedures had consistently higher hospitalization costs compared to LAP. Cholecystectomy demonstrated the widest disparity of $5,500 ($20,100 ± 18,300 vs $14,600 ± 16,100, </a:t>
            </a:r>
            <a:r>
              <a:rPr lang="en-US" b="0" i="1" dirty="0">
                <a:solidFill>
                  <a:srgbClr val="505050"/>
                </a:solidFill>
                <a:effectLst/>
                <a:latin typeface="helvetica" pitchFamily="2" charset="0"/>
              </a:rPr>
              <a:t>P</a:t>
            </a:r>
            <a:r>
              <a:rPr lang="en-US" b="0" i="0" dirty="0">
                <a:solidFill>
                  <a:srgbClr val="505050"/>
                </a:solidFill>
                <a:effectLst/>
                <a:latin typeface="Helvetica" pitchFamily="2" charset="0"/>
              </a:rPr>
              <a:t> &lt; .001),</a:t>
            </a:r>
          </a:p>
          <a:p>
            <a:r>
              <a:rPr lang="en-US" b="0" i="0" dirty="0">
                <a:solidFill>
                  <a:srgbClr val="505050"/>
                </a:solidFill>
                <a:effectLst/>
                <a:latin typeface="Helvetica" pitchFamily="2" charset="0"/>
              </a:rPr>
              <a:t>So </a:t>
            </a:r>
            <a:r>
              <a:rPr lang="en-US" b="0" i="0" dirty="0" err="1">
                <a:solidFill>
                  <a:srgbClr val="505050"/>
                </a:solidFill>
                <a:effectLst/>
                <a:latin typeface="Helvetica" pitchFamily="2" charset="0"/>
              </a:rPr>
              <a:t>whats</a:t>
            </a:r>
            <a:r>
              <a:rPr lang="en-US" b="0" i="0" dirty="0">
                <a:solidFill>
                  <a:srgbClr val="505050"/>
                </a:solidFill>
                <a:effectLst/>
                <a:latin typeface="Helvetica" pitchFamily="2" charset="0"/>
              </a:rPr>
              <a:t> next? Exciting time as artificial intelligence, virtual reality, </a:t>
            </a:r>
            <a:endParaRPr lang="en-US" dirty="0"/>
          </a:p>
        </p:txBody>
      </p:sp>
      <p:sp>
        <p:nvSpPr>
          <p:cNvPr id="4" name="Slide Number Placeholder 3"/>
          <p:cNvSpPr>
            <a:spLocks noGrp="1"/>
          </p:cNvSpPr>
          <p:nvPr>
            <p:ph type="sldNum" sz="quarter" idx="5"/>
          </p:nvPr>
        </p:nvSpPr>
        <p:spPr/>
        <p:txBody>
          <a:bodyPr/>
          <a:lstStyle/>
          <a:p>
            <a:fld id="{80D4494E-AE49-7F41-B128-E35BC1E9D663}" type="slidenum">
              <a:rPr lang="en-US" smtClean="0"/>
              <a:t>11</a:t>
            </a:fld>
            <a:endParaRPr lang="en-US"/>
          </a:p>
        </p:txBody>
      </p:sp>
    </p:spTree>
    <p:extLst>
      <p:ext uri="{BB962C8B-B14F-4D97-AF65-F5344CB8AC3E}">
        <p14:creationId xmlns:p14="http://schemas.microsoft.com/office/powerpoint/2010/main" val="735511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D4494E-AE49-7F41-B128-E35BC1E9D663}" type="slidenum">
              <a:rPr lang="en-US" smtClean="0"/>
              <a:t>12</a:t>
            </a:fld>
            <a:endParaRPr lang="en-US"/>
          </a:p>
        </p:txBody>
      </p:sp>
    </p:spTree>
    <p:extLst>
      <p:ext uri="{BB962C8B-B14F-4D97-AF65-F5344CB8AC3E}">
        <p14:creationId xmlns:p14="http://schemas.microsoft.com/office/powerpoint/2010/main" val="3260921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E2EEFF"/>
                </a:solidFill>
                <a:effectLst/>
                <a:latin typeface="Google Sans"/>
              </a:rPr>
              <a:t>instrument rotation, </a:t>
            </a:r>
          </a:p>
          <a:p>
            <a:r>
              <a:rPr lang="en-US" b="0" i="0" dirty="0">
                <a:solidFill>
                  <a:srgbClr val="E2EEFF"/>
                </a:solidFill>
                <a:effectLst/>
                <a:latin typeface="Google Sans"/>
              </a:rPr>
              <a:t>up-down angulations, </a:t>
            </a:r>
          </a:p>
          <a:p>
            <a:r>
              <a:rPr lang="en-US" b="0" i="0" dirty="0">
                <a:solidFill>
                  <a:srgbClr val="E2EEFF"/>
                </a:solidFill>
                <a:effectLst/>
                <a:latin typeface="Google Sans"/>
              </a:rPr>
              <a:t>left-right angulations,</a:t>
            </a:r>
          </a:p>
          <a:p>
            <a:r>
              <a:rPr lang="en-US" b="0" i="0" dirty="0">
                <a:solidFill>
                  <a:srgbClr val="E2EEFF"/>
                </a:solidFill>
                <a:effectLst/>
                <a:latin typeface="Google Sans"/>
              </a:rPr>
              <a:t> in-out movements, and one degree assigned to a gripper at the instrument tip</a:t>
            </a:r>
            <a:r>
              <a:rPr lang="en-US" b="0" i="0" dirty="0">
                <a:solidFill>
                  <a:srgbClr val="E8EAED"/>
                </a:solidFill>
                <a:effectLst/>
                <a:latin typeface="Google Sans"/>
              </a:rPr>
              <a:t>.</a:t>
            </a:r>
            <a:endParaRPr lang="en-US" dirty="0"/>
          </a:p>
        </p:txBody>
      </p:sp>
      <p:sp>
        <p:nvSpPr>
          <p:cNvPr id="4" name="Slide Number Placeholder 3"/>
          <p:cNvSpPr>
            <a:spLocks noGrp="1"/>
          </p:cNvSpPr>
          <p:nvPr>
            <p:ph type="sldNum" sz="quarter" idx="5"/>
          </p:nvPr>
        </p:nvSpPr>
        <p:spPr/>
        <p:txBody>
          <a:bodyPr/>
          <a:lstStyle/>
          <a:p>
            <a:fld id="{80D4494E-AE49-7F41-B128-E35BC1E9D663}" type="slidenum">
              <a:rPr lang="en-US" smtClean="0"/>
              <a:t>3</a:t>
            </a:fld>
            <a:endParaRPr lang="en-US"/>
          </a:p>
        </p:txBody>
      </p:sp>
    </p:spTree>
    <p:extLst>
      <p:ext uri="{BB962C8B-B14F-4D97-AF65-F5344CB8AC3E}">
        <p14:creationId xmlns:p14="http://schemas.microsoft.com/office/powerpoint/2010/main" val="415345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12121"/>
                </a:solidFill>
                <a:effectLst/>
                <a:latin typeface="Cambria" panose="02040503050406030204" pitchFamily="18" charset="0"/>
              </a:rPr>
              <a:t>-DOF arm outside the abdominal cavity and a 2-DOF wrist joint at the tip.</a:t>
            </a:r>
          </a:p>
          <a:p>
            <a:endParaRPr lang="en-US" b="0" i="0" dirty="0">
              <a:solidFill>
                <a:srgbClr val="212121"/>
              </a:solidFill>
              <a:effectLst/>
              <a:latin typeface="Cambria" panose="02040503050406030204" pitchFamily="18" charset="0"/>
            </a:endParaRPr>
          </a:p>
          <a:p>
            <a:r>
              <a:rPr lang="en-US" b="0" i="0" dirty="0">
                <a:solidFill>
                  <a:srgbClr val="212121"/>
                </a:solidFill>
                <a:effectLst/>
                <a:latin typeface="Cambria" panose="02040503050406030204" pitchFamily="18" charset="0"/>
              </a:rPr>
              <a:t>Use of pointers and markings in real time</a:t>
            </a:r>
            <a:endParaRPr lang="en-US" dirty="0"/>
          </a:p>
        </p:txBody>
      </p:sp>
      <p:sp>
        <p:nvSpPr>
          <p:cNvPr id="4" name="Slide Number Placeholder 3"/>
          <p:cNvSpPr>
            <a:spLocks noGrp="1"/>
          </p:cNvSpPr>
          <p:nvPr>
            <p:ph type="sldNum" sz="quarter" idx="5"/>
          </p:nvPr>
        </p:nvSpPr>
        <p:spPr/>
        <p:txBody>
          <a:bodyPr/>
          <a:lstStyle/>
          <a:p>
            <a:fld id="{80D4494E-AE49-7F41-B128-E35BC1E9D663}" type="slidenum">
              <a:rPr lang="en-US" smtClean="0"/>
              <a:t>4</a:t>
            </a:fld>
            <a:endParaRPr lang="en-US"/>
          </a:p>
        </p:txBody>
      </p:sp>
    </p:spTree>
    <p:extLst>
      <p:ext uri="{BB962C8B-B14F-4D97-AF65-F5344CB8AC3E}">
        <p14:creationId xmlns:p14="http://schemas.microsoft.com/office/powerpoint/2010/main" val="211096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Prior to this study, in 2008 largest study was </a:t>
            </a:r>
            <a:r>
              <a:rPr lang="en-US" b="0" i="0" dirty="0" err="1">
                <a:solidFill>
                  <a:srgbClr val="2E2E2E"/>
                </a:solidFill>
                <a:effectLst/>
                <a:latin typeface="ElsevierGulliver"/>
              </a:rPr>
              <a:t>Breitenstein</a:t>
            </a:r>
            <a:r>
              <a:rPr lang="en-US" b="0" i="0" dirty="0">
                <a:solidFill>
                  <a:srgbClr val="2E2E2E"/>
                </a:solidFill>
                <a:effectLst/>
                <a:latin typeface="ElsevierGulliver"/>
              </a:rPr>
              <a:t> et al. with 50 patients in each group</a:t>
            </a:r>
            <a:endParaRPr lang="en-US" dirty="0"/>
          </a:p>
          <a:p>
            <a:r>
              <a:rPr lang="en-US" dirty="0"/>
              <a:t>326 patients (147 lap / 179 Robot)</a:t>
            </a:r>
          </a:p>
          <a:p>
            <a:endParaRPr lang="en-US" dirty="0"/>
          </a:p>
          <a:p>
            <a:r>
              <a:rPr lang="en-US" dirty="0"/>
              <a:t>Lap chole:</a:t>
            </a:r>
          </a:p>
          <a:p>
            <a:endParaRPr lang="en-US" dirty="0"/>
          </a:p>
          <a:p>
            <a:endParaRPr lang="en-US" dirty="0"/>
          </a:p>
        </p:txBody>
      </p:sp>
      <p:sp>
        <p:nvSpPr>
          <p:cNvPr id="4" name="Slide Number Placeholder 3"/>
          <p:cNvSpPr>
            <a:spLocks noGrp="1"/>
          </p:cNvSpPr>
          <p:nvPr>
            <p:ph type="sldNum" sz="quarter" idx="5"/>
          </p:nvPr>
        </p:nvSpPr>
        <p:spPr/>
        <p:txBody>
          <a:bodyPr/>
          <a:lstStyle/>
          <a:p>
            <a:fld id="{80D4494E-AE49-7F41-B128-E35BC1E9D663}" type="slidenum">
              <a:rPr lang="en-US" smtClean="0"/>
              <a:t>5</a:t>
            </a:fld>
            <a:endParaRPr lang="en-US"/>
          </a:p>
        </p:txBody>
      </p:sp>
    </p:spTree>
    <p:extLst>
      <p:ext uri="{BB962C8B-B14F-4D97-AF65-F5344CB8AC3E}">
        <p14:creationId xmlns:p14="http://schemas.microsoft.com/office/powerpoint/2010/main" val="3790339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err="1">
                <a:solidFill>
                  <a:srgbClr val="2E2E2E"/>
                </a:solidFill>
                <a:effectLst/>
                <a:latin typeface="ElsevierGulliver"/>
              </a:rPr>
              <a:t>Nio</a:t>
            </a:r>
            <a:r>
              <a:rPr lang="en-US" b="0" i="0" dirty="0">
                <a:solidFill>
                  <a:srgbClr val="2E2E2E"/>
                </a:solidFill>
                <a:effectLst/>
                <a:latin typeface="ElsevierGulliver"/>
              </a:rPr>
              <a:t> et al., in 2004 observed that Robotics requires a significantly longer operative time than LC with no advantage from robotic assistance. </a:t>
            </a:r>
          </a:p>
          <a:p>
            <a:r>
              <a:rPr lang="en-US" b="0" i="0" dirty="0">
                <a:solidFill>
                  <a:srgbClr val="2E2E2E"/>
                </a:solidFill>
                <a:effectLst/>
                <a:latin typeface="ElsevierGulliver"/>
              </a:rPr>
              <a:t>Similar findings were echoed by </a:t>
            </a:r>
            <a:r>
              <a:rPr lang="en-US" b="0" i="0" dirty="0" err="1">
                <a:solidFill>
                  <a:srgbClr val="2E2E2E"/>
                </a:solidFill>
                <a:effectLst/>
                <a:latin typeface="ElsevierGulliver"/>
              </a:rPr>
              <a:t>Kornprat</a:t>
            </a:r>
            <a:r>
              <a:rPr lang="en-US" b="0" i="0" dirty="0">
                <a:solidFill>
                  <a:srgbClr val="2E2E2E"/>
                </a:solidFill>
                <a:effectLst/>
                <a:latin typeface="ElsevierGulliver"/>
              </a:rPr>
              <a:t> et al., in 2006 </a:t>
            </a:r>
            <a:r>
              <a:rPr lang="en-US" b="0" i="0" u="none" strike="noStrike" dirty="0">
                <a:solidFill>
                  <a:srgbClr val="0C7DBB"/>
                </a:solidFill>
                <a:effectLst/>
                <a:latin typeface="ElsevierGulliver"/>
                <a:hlinkClick r:id="rId3"/>
              </a:rPr>
              <a:t>[12]</a:t>
            </a:r>
            <a:r>
              <a:rPr lang="en-US" b="0" i="0" dirty="0">
                <a:solidFill>
                  <a:srgbClr val="2E2E2E"/>
                </a:solidFill>
                <a:effectLst/>
                <a:latin typeface="ElsevierGulliver"/>
              </a:rPr>
              <a:t>, who concluded that the time lost with equipment setup during the RC procedure prevented it from being considered as more beneficial than LC </a:t>
            </a:r>
          </a:p>
          <a:p>
            <a:r>
              <a:rPr lang="en-US" b="0" i="0" dirty="0">
                <a:solidFill>
                  <a:srgbClr val="2E2E2E"/>
                </a:solidFill>
                <a:effectLst/>
                <a:latin typeface="ElsevierGulliver"/>
              </a:rPr>
              <a:t>2008 </a:t>
            </a:r>
            <a:r>
              <a:rPr lang="en-US" b="0" i="0" dirty="0" err="1">
                <a:solidFill>
                  <a:srgbClr val="2E2E2E"/>
                </a:solidFill>
                <a:effectLst/>
                <a:latin typeface="ElsevierGulliver"/>
              </a:rPr>
              <a:t>Breinstein</a:t>
            </a:r>
            <a:r>
              <a:rPr lang="en-US" b="0" i="0" dirty="0">
                <a:solidFill>
                  <a:srgbClr val="2E2E2E"/>
                </a:solidFill>
                <a:effectLst/>
                <a:latin typeface="ElsevierGulliver"/>
              </a:rPr>
              <a:t> et al. concluded in 2008 that, while RC was safe and valuable, they were unable to justify its use because of the high cost of the robotic system. </a:t>
            </a:r>
          </a:p>
          <a:p>
            <a:endParaRPr lang="en-US" b="0" i="0" dirty="0">
              <a:solidFill>
                <a:srgbClr val="2E2E2E"/>
              </a:solidFill>
              <a:effectLst/>
              <a:latin typeface="ElsevierGulliver"/>
            </a:endParaRPr>
          </a:p>
        </p:txBody>
      </p:sp>
      <p:sp>
        <p:nvSpPr>
          <p:cNvPr id="4" name="Slide Number Placeholder 3"/>
          <p:cNvSpPr>
            <a:spLocks noGrp="1"/>
          </p:cNvSpPr>
          <p:nvPr>
            <p:ph type="sldNum" sz="quarter" idx="5"/>
          </p:nvPr>
        </p:nvSpPr>
        <p:spPr/>
        <p:txBody>
          <a:bodyPr/>
          <a:lstStyle/>
          <a:p>
            <a:fld id="{80D4494E-AE49-7F41-B128-E35BC1E9D663}" type="slidenum">
              <a:rPr lang="en-US" smtClean="0"/>
              <a:t>6</a:t>
            </a:fld>
            <a:endParaRPr lang="en-US"/>
          </a:p>
        </p:txBody>
      </p:sp>
    </p:spTree>
    <p:extLst>
      <p:ext uri="{BB962C8B-B14F-4D97-AF65-F5344CB8AC3E}">
        <p14:creationId xmlns:p14="http://schemas.microsoft.com/office/powerpoint/2010/main" val="2857737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Fira Sans" panose="020B0503050000020004" pitchFamily="34" charset="0"/>
              </a:rPr>
              <a:t>Overall hospital costs were significantly higher for robotic-assisted cholecystectomy $7985.4 (SD 1760.9) versus $6255.3 (SD 1956.4), </a:t>
            </a:r>
            <a:r>
              <a:rPr lang="en-US" b="0" i="1" dirty="0">
                <a:solidFill>
                  <a:srgbClr val="333333"/>
                </a:solidFill>
                <a:effectLst/>
                <a:latin typeface="Fira Sans" panose="020B0503050000020004" pitchFamily="34" charset="0"/>
              </a:rPr>
              <a:t>P</a:t>
            </a:r>
            <a:r>
              <a:rPr lang="en-US" b="0" i="0" dirty="0">
                <a:solidFill>
                  <a:srgbClr val="333333"/>
                </a:solidFill>
                <a:effectLst/>
                <a:latin typeface="Fira Sans" panose="020B0503050000020004" pitchFamily="34" charset="0"/>
              </a:rPr>
              <a:t> &lt; 0.001, with a raw difference of $1730.1(95% CI 991.4–2468.7) and a difference adjusted for confounders of $1606.4 (95% CI 1076.7–2136.2).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0" i="0" dirty="0">
                <a:solidFill>
                  <a:srgbClr val="2E2E2E"/>
                </a:solidFill>
                <a:effectLst/>
                <a:latin typeface="ElsevierGulliver"/>
              </a:rPr>
              <a:t>Lap chole: </a:t>
            </a:r>
            <a:r>
              <a:rPr lang="en-US" b="0" i="0" dirty="0">
                <a:solidFill>
                  <a:srgbClr val="333333"/>
                </a:solidFill>
                <a:effectLst/>
                <a:latin typeface="Fira Sans" panose="020B0503050000020004" pitchFamily="34" charset="0"/>
              </a:rPr>
              <a:t>laparoscopic equipment included purchase costs of $72,250 and maintenance costs of $4250 per year. Amortization of the laparoscopic system was, therefore, calculated as $38.3 per case (amortization period of 5 years, 500 cases per year).</a:t>
            </a:r>
            <a:endParaRPr lang="en-US" b="0" i="0" dirty="0">
              <a:solidFill>
                <a:srgbClr val="2E2E2E"/>
              </a:solidFill>
              <a:effectLst/>
              <a:latin typeface="ElsevierGulliver"/>
            </a:endParaRPr>
          </a:p>
          <a:p>
            <a:endParaRPr lang="en-US" b="0" i="0" dirty="0">
              <a:solidFill>
                <a:srgbClr val="333333"/>
              </a:solidFill>
              <a:effectLst/>
              <a:latin typeface="Fira Sans" panose="020F0502020204030204" pitchFamily="34" charset="0"/>
            </a:endParaRPr>
          </a:p>
          <a:p>
            <a:r>
              <a:rPr lang="en-US" b="0" i="0" dirty="0">
                <a:solidFill>
                  <a:srgbClr val="333333"/>
                </a:solidFill>
                <a:effectLst/>
                <a:latin typeface="Fira Sans" panose="020F0502020204030204" pitchFamily="34" charset="0"/>
              </a:rPr>
              <a:t>Robot: purchase costs of $1,275,000 (CHF 1,500,000) and an additional annual maintenance fee of $127,500, the amortization for the robotic system per case was calculated to be $1275 (amortization period of 5 years, 300 cases per year).</a:t>
            </a:r>
            <a:endParaRPr lang="en-US" dirty="0"/>
          </a:p>
          <a:p>
            <a:endParaRPr lang="en-US" dirty="0"/>
          </a:p>
        </p:txBody>
      </p:sp>
      <p:sp>
        <p:nvSpPr>
          <p:cNvPr id="4" name="Slide Number Placeholder 3"/>
          <p:cNvSpPr>
            <a:spLocks noGrp="1"/>
          </p:cNvSpPr>
          <p:nvPr>
            <p:ph type="sldNum" sz="quarter" idx="5"/>
          </p:nvPr>
        </p:nvSpPr>
        <p:spPr/>
        <p:txBody>
          <a:bodyPr/>
          <a:lstStyle/>
          <a:p>
            <a:fld id="{80D4494E-AE49-7F41-B128-E35BC1E9D663}" type="slidenum">
              <a:rPr lang="en-US" smtClean="0"/>
              <a:t>7</a:t>
            </a:fld>
            <a:endParaRPr lang="en-US"/>
          </a:p>
        </p:txBody>
      </p:sp>
    </p:spTree>
    <p:extLst>
      <p:ext uri="{BB962C8B-B14F-4D97-AF65-F5344CB8AC3E}">
        <p14:creationId xmlns:p14="http://schemas.microsoft.com/office/powerpoint/2010/main" val="659318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Georgia" panose="02040502050405020303" pitchFamily="18" charset="0"/>
              </a:rPr>
              <a:t>Was in 2017</a:t>
            </a:r>
          </a:p>
          <a:p>
            <a:endParaRPr lang="en-US" b="0" i="0" dirty="0">
              <a:solidFill>
                <a:srgbClr val="333333"/>
              </a:solidFill>
              <a:effectLst/>
              <a:latin typeface="Georgia" panose="02040502050405020303" pitchFamily="18" charset="0"/>
            </a:endParaRPr>
          </a:p>
          <a:p>
            <a:r>
              <a:rPr lang="en-US" b="0" i="0" dirty="0">
                <a:solidFill>
                  <a:srgbClr val="333333"/>
                </a:solidFill>
                <a:effectLst/>
                <a:latin typeface="Georgia" panose="02040502050405020303" pitchFamily="18" charset="0"/>
              </a:rPr>
              <a:t>higher total median charge of RC compared to LC ($33,120 vs. $21,024, </a:t>
            </a:r>
            <a:r>
              <a:rPr lang="en-US" b="0" i="1" dirty="0">
                <a:solidFill>
                  <a:srgbClr val="333333"/>
                </a:solidFill>
                <a:effectLst/>
                <a:latin typeface="Georgia" panose="02040502050405020303" pitchFamily="18" charset="0"/>
              </a:rPr>
              <a:t>p</a:t>
            </a:r>
            <a:r>
              <a:rPr lang="en-US" b="0" i="0" dirty="0">
                <a:solidFill>
                  <a:srgbClr val="333333"/>
                </a:solidFill>
                <a:effectLst/>
                <a:latin typeface="Georgia" panose="02040502050405020303" pitchFamily="18" charset="0"/>
              </a:rPr>
              <a:t> &lt; 0.01), higher direct costs ($4,692 vs. $2,983, </a:t>
            </a:r>
            <a:r>
              <a:rPr lang="en-US" b="0" i="1" dirty="0">
                <a:solidFill>
                  <a:srgbClr val="333333"/>
                </a:solidFill>
                <a:effectLst/>
                <a:latin typeface="Georgia" panose="02040502050405020303" pitchFamily="18" charset="0"/>
              </a:rPr>
              <a:t>p</a:t>
            </a:r>
            <a:r>
              <a:rPr lang="en-US" b="0" i="0" dirty="0">
                <a:solidFill>
                  <a:srgbClr val="333333"/>
                </a:solidFill>
                <a:effectLst/>
                <a:latin typeface="Georgia" panose="02040502050405020303" pitchFamily="18" charset="0"/>
              </a:rPr>
              <a:t> &lt; 0.01), indirect costs ($4,243 vs. $2,801, </a:t>
            </a:r>
            <a:r>
              <a:rPr lang="en-US" b="0" i="1" dirty="0">
                <a:solidFill>
                  <a:srgbClr val="333333"/>
                </a:solidFill>
                <a:effectLst/>
                <a:latin typeface="Georgia" panose="02040502050405020303" pitchFamily="18" charset="0"/>
              </a:rPr>
              <a:t>p</a:t>
            </a:r>
            <a:r>
              <a:rPr lang="en-US" b="0" i="0" dirty="0">
                <a:solidFill>
                  <a:srgbClr val="333333"/>
                </a:solidFill>
                <a:effectLst/>
                <a:latin typeface="Georgia" panose="02040502050405020303" pitchFamily="18" charset="0"/>
              </a:rPr>
              <a:t> &lt; 0.01), and total costs ($8,870 vs. $5,771, </a:t>
            </a:r>
            <a:r>
              <a:rPr lang="en-US" b="0" i="1" dirty="0">
                <a:solidFill>
                  <a:srgbClr val="333333"/>
                </a:solidFill>
                <a:effectLst/>
                <a:latin typeface="Georgia" panose="02040502050405020303" pitchFamily="18" charset="0"/>
              </a:rPr>
              <a:t>p</a:t>
            </a:r>
            <a:r>
              <a:rPr lang="en-US" b="0" i="0" dirty="0">
                <a:solidFill>
                  <a:srgbClr val="333333"/>
                </a:solidFill>
                <a:effectLst/>
                <a:latin typeface="Georgia" panose="02040502050405020303" pitchFamily="18" charset="0"/>
              </a:rPr>
              <a:t> &lt; 0.01). There was no difference in median total payments ($7,478 vs. $5,887, </a:t>
            </a:r>
            <a:r>
              <a:rPr lang="en-US" b="0" i="1" dirty="0">
                <a:solidFill>
                  <a:srgbClr val="333333"/>
                </a:solidFill>
                <a:effectLst/>
                <a:latin typeface="Georgia" panose="02040502050405020303" pitchFamily="18" charset="0"/>
              </a:rPr>
              <a:t>p</a:t>
            </a:r>
            <a:r>
              <a:rPr lang="en-US" b="0" i="0" dirty="0">
                <a:solidFill>
                  <a:srgbClr val="333333"/>
                </a:solidFill>
                <a:effectLst/>
                <a:latin typeface="Georgia" panose="02040502050405020303" pitchFamily="18" charset="0"/>
              </a:rPr>
              <a:t> = 0.34). However, the hospital had less median revenue from patients who underwent RC compared to LC ($-848 vs. $186, </a:t>
            </a:r>
            <a:r>
              <a:rPr lang="en-US" b="0" i="1" dirty="0">
                <a:solidFill>
                  <a:srgbClr val="333333"/>
                </a:solidFill>
                <a:effectLst/>
                <a:latin typeface="Georgia" panose="02040502050405020303" pitchFamily="18" charset="0"/>
              </a:rPr>
              <a:t>p</a:t>
            </a:r>
            <a:r>
              <a:rPr lang="en-US" b="0" i="0" dirty="0">
                <a:solidFill>
                  <a:srgbClr val="333333"/>
                </a:solidFill>
                <a:effectLst/>
                <a:latin typeface="Georgia" panose="02040502050405020303" pitchFamily="18" charset="0"/>
              </a:rPr>
              <a:t> &lt; 0.01)</a:t>
            </a:r>
            <a:endParaRPr lang="en-US" dirty="0"/>
          </a:p>
        </p:txBody>
      </p:sp>
      <p:sp>
        <p:nvSpPr>
          <p:cNvPr id="4" name="Slide Number Placeholder 3"/>
          <p:cNvSpPr>
            <a:spLocks noGrp="1"/>
          </p:cNvSpPr>
          <p:nvPr>
            <p:ph type="sldNum" sz="quarter" idx="5"/>
          </p:nvPr>
        </p:nvSpPr>
        <p:spPr/>
        <p:txBody>
          <a:bodyPr/>
          <a:lstStyle/>
          <a:p>
            <a:fld id="{80D4494E-AE49-7F41-B128-E35BC1E9D663}" type="slidenum">
              <a:rPr lang="en-US" smtClean="0"/>
              <a:t>8</a:t>
            </a:fld>
            <a:endParaRPr lang="en-US"/>
          </a:p>
        </p:txBody>
      </p:sp>
    </p:spTree>
    <p:extLst>
      <p:ext uri="{BB962C8B-B14F-4D97-AF65-F5344CB8AC3E}">
        <p14:creationId xmlns:p14="http://schemas.microsoft.com/office/powerpoint/2010/main" val="3603592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124 patients</a:t>
            </a:r>
          </a:p>
          <a:p>
            <a:r>
              <a:rPr lang="en-US" dirty="0"/>
              <a:t>No difference in mean hospital stay.</a:t>
            </a:r>
          </a:p>
          <a:p>
            <a:r>
              <a:rPr lang="en-US" dirty="0"/>
              <a:t> </a:t>
            </a:r>
            <a:r>
              <a:rPr lang="en-US" b="0" i="0" dirty="0">
                <a:solidFill>
                  <a:srgbClr val="212121"/>
                </a:solidFill>
                <a:effectLst/>
                <a:latin typeface="system-ui"/>
              </a:rPr>
              <a:t>However, robotic repair had longer operative duration (141 </a:t>
            </a:r>
            <a:r>
              <a:rPr lang="en-US" b="0" i="1" dirty="0">
                <a:solidFill>
                  <a:srgbClr val="212121"/>
                </a:solidFill>
                <a:effectLst/>
                <a:latin typeface="system-ui"/>
              </a:rPr>
              <a:t>v</a:t>
            </a:r>
            <a:r>
              <a:rPr lang="en-US" b="0" i="0" dirty="0">
                <a:solidFill>
                  <a:srgbClr val="212121"/>
                </a:solidFill>
                <a:effectLst/>
                <a:latin typeface="system-ui"/>
              </a:rPr>
              <a:t> 77 min; mean difference 62.89, 45.75 to 80.01; P≤0.001) and increased healthcare costs ($15 865 (£12 746; €14 125) </a:t>
            </a:r>
            <a:r>
              <a:rPr lang="en-US" b="0" i="1" dirty="0">
                <a:solidFill>
                  <a:srgbClr val="212121"/>
                </a:solidFill>
                <a:effectLst/>
                <a:latin typeface="system-ui"/>
              </a:rPr>
              <a:t>v</a:t>
            </a:r>
            <a:r>
              <a:rPr lang="en-US" b="0" i="0" dirty="0">
                <a:solidFill>
                  <a:srgbClr val="212121"/>
                </a:solidFill>
                <a:effectLst/>
                <a:latin typeface="system-ui"/>
              </a:rPr>
              <a:t> $12 955; cost ratio 1.21, 1.07 to 1.38; adjusted absolute cost difference $2767, $910 to $4626; P=0.004).</a:t>
            </a:r>
            <a:endParaRPr lang="en-US" dirty="0"/>
          </a:p>
        </p:txBody>
      </p:sp>
      <p:sp>
        <p:nvSpPr>
          <p:cNvPr id="4" name="Slide Number Placeholder 3"/>
          <p:cNvSpPr>
            <a:spLocks noGrp="1"/>
          </p:cNvSpPr>
          <p:nvPr>
            <p:ph type="sldNum" sz="quarter" idx="5"/>
          </p:nvPr>
        </p:nvSpPr>
        <p:spPr/>
        <p:txBody>
          <a:bodyPr/>
          <a:lstStyle/>
          <a:p>
            <a:fld id="{80D4494E-AE49-7F41-B128-E35BC1E9D663}" type="slidenum">
              <a:rPr lang="en-US" smtClean="0"/>
              <a:t>9</a:t>
            </a:fld>
            <a:endParaRPr lang="en-US"/>
          </a:p>
        </p:txBody>
      </p:sp>
    </p:spTree>
    <p:extLst>
      <p:ext uri="{BB962C8B-B14F-4D97-AF65-F5344CB8AC3E}">
        <p14:creationId xmlns:p14="http://schemas.microsoft.com/office/powerpoint/2010/main" val="2153835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175 patients</a:t>
            </a:r>
          </a:p>
          <a:p>
            <a:r>
              <a:rPr lang="en-US" b="0" i="0" dirty="0">
                <a:solidFill>
                  <a:srgbClr val="212121"/>
                </a:solidFill>
                <a:effectLst/>
                <a:latin typeface="system-ui"/>
              </a:rPr>
              <a:t>54 patients (83%) in the robotic arm and 47 patients (80%) in the laparoscopic arm. No differences were seen in surgical site infection or surgical site occurrence. Hernia recurrence occurred in 2 patients (4%) receiving robotic repair versus in 6 patients (13%) receiving laparoscopic repair (relative risk: 0.3, 95% CI: 0.06-1.39; P =0.12). No patients (0%) required reoperation in the robotic arm whereas 5 patients (11%) underwent reoperation in the laparoscopic arm</a:t>
            </a:r>
            <a:endParaRPr lang="en-US" dirty="0"/>
          </a:p>
        </p:txBody>
      </p:sp>
      <p:sp>
        <p:nvSpPr>
          <p:cNvPr id="4" name="Slide Number Placeholder 3"/>
          <p:cNvSpPr>
            <a:spLocks noGrp="1"/>
          </p:cNvSpPr>
          <p:nvPr>
            <p:ph type="sldNum" sz="quarter" idx="5"/>
          </p:nvPr>
        </p:nvSpPr>
        <p:spPr/>
        <p:txBody>
          <a:bodyPr/>
          <a:lstStyle/>
          <a:p>
            <a:fld id="{80D4494E-AE49-7F41-B128-E35BC1E9D663}" type="slidenum">
              <a:rPr lang="en-US" smtClean="0"/>
              <a:t>10</a:t>
            </a:fld>
            <a:endParaRPr lang="en-US"/>
          </a:p>
        </p:txBody>
      </p:sp>
    </p:spTree>
    <p:extLst>
      <p:ext uri="{BB962C8B-B14F-4D97-AF65-F5344CB8AC3E}">
        <p14:creationId xmlns:p14="http://schemas.microsoft.com/office/powerpoint/2010/main" val="19313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8/6/23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8/6/23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8/6/23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8/6/23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sciencedirect.com/science/article/pii/S1743919114008905"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sciencedirect.com/topics/medicine-and-dentistry/body-mass-index"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DCC8B-D5A8-9B17-06BD-FBB8826F29F6}"/>
              </a:ext>
            </a:extLst>
          </p:cNvPr>
          <p:cNvSpPr>
            <a:spLocks noGrp="1"/>
          </p:cNvSpPr>
          <p:nvPr>
            <p:ph type="ctrTitle"/>
          </p:nvPr>
        </p:nvSpPr>
        <p:spPr/>
        <p:txBody>
          <a:bodyPr>
            <a:normAutofit fontScale="90000"/>
          </a:bodyPr>
          <a:lstStyle/>
          <a:p>
            <a:r>
              <a:rPr lang="en-US" dirty="0"/>
              <a:t>Minimally Invasive Surgery: Who reigns supreme?</a:t>
            </a:r>
          </a:p>
        </p:txBody>
      </p:sp>
      <p:sp>
        <p:nvSpPr>
          <p:cNvPr id="3" name="Subtitle 2">
            <a:extLst>
              <a:ext uri="{FF2B5EF4-FFF2-40B4-BE49-F238E27FC236}">
                <a16:creationId xmlns:a16="http://schemas.microsoft.com/office/drawing/2014/main" id="{92550D93-F31F-3113-8249-FAFEA21027EC}"/>
              </a:ext>
            </a:extLst>
          </p:cNvPr>
          <p:cNvSpPr>
            <a:spLocks noGrp="1"/>
          </p:cNvSpPr>
          <p:nvPr>
            <p:ph type="subTitle" idx="1"/>
          </p:nvPr>
        </p:nvSpPr>
        <p:spPr/>
        <p:txBody>
          <a:bodyPr/>
          <a:lstStyle/>
          <a:p>
            <a:r>
              <a:rPr lang="en-US" dirty="0" err="1"/>
              <a:t>Thien</a:t>
            </a:r>
            <a:r>
              <a:rPr lang="en-US" dirty="0"/>
              <a:t> Hoang, MS4</a:t>
            </a:r>
          </a:p>
          <a:p>
            <a:r>
              <a:rPr lang="en-US" dirty="0"/>
              <a:t>UACOM - Tucson</a:t>
            </a:r>
          </a:p>
        </p:txBody>
      </p:sp>
    </p:spTree>
    <p:extLst>
      <p:ext uri="{BB962C8B-B14F-4D97-AF65-F5344CB8AC3E}">
        <p14:creationId xmlns:p14="http://schemas.microsoft.com/office/powerpoint/2010/main" val="125882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FFD44-DFE2-77BD-343F-67EED8F03F9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1531770-BCE6-8283-D929-E844BE727788}"/>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C072162D-1163-69BE-D293-D8BD1BE56A2F}"/>
              </a:ext>
            </a:extLst>
          </p:cNvPr>
          <p:cNvPicPr>
            <a:picLocks noChangeAspect="1"/>
          </p:cNvPicPr>
          <p:nvPr/>
        </p:nvPicPr>
        <p:blipFill>
          <a:blip r:embed="rId3"/>
          <a:stretch>
            <a:fillRect/>
          </a:stretch>
        </p:blipFill>
        <p:spPr>
          <a:xfrm>
            <a:off x="2589212" y="120326"/>
            <a:ext cx="7772400" cy="6360173"/>
          </a:xfrm>
          <a:prstGeom prst="rect">
            <a:avLst/>
          </a:prstGeom>
        </p:spPr>
      </p:pic>
    </p:spTree>
    <p:extLst>
      <p:ext uri="{BB962C8B-B14F-4D97-AF65-F5344CB8AC3E}">
        <p14:creationId xmlns:p14="http://schemas.microsoft.com/office/powerpoint/2010/main" val="1584674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53551-609A-D61E-4FDF-1F4351C8E40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E53014C-5E94-CA29-D43A-339192CF28A4}"/>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81E6AC7A-6D7D-E3BF-94C8-16A77CAC4E99}"/>
              </a:ext>
            </a:extLst>
          </p:cNvPr>
          <p:cNvPicPr>
            <a:picLocks noChangeAspect="1"/>
          </p:cNvPicPr>
          <p:nvPr/>
        </p:nvPicPr>
        <p:blipFill>
          <a:blip r:embed="rId3"/>
          <a:stretch>
            <a:fillRect/>
          </a:stretch>
        </p:blipFill>
        <p:spPr>
          <a:xfrm>
            <a:off x="806235" y="1905000"/>
            <a:ext cx="10698377" cy="3021679"/>
          </a:xfrm>
          <a:prstGeom prst="rect">
            <a:avLst/>
          </a:prstGeom>
        </p:spPr>
      </p:pic>
    </p:spTree>
    <p:extLst>
      <p:ext uri="{BB962C8B-B14F-4D97-AF65-F5344CB8AC3E}">
        <p14:creationId xmlns:p14="http://schemas.microsoft.com/office/powerpoint/2010/main" val="613577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01408-DBDA-C0A0-38C3-033F1FBC9143}"/>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4EE33A7D-1AD3-72B5-FABB-115DDBB8AA4E}"/>
              </a:ext>
            </a:extLst>
          </p:cNvPr>
          <p:cNvSpPr>
            <a:spLocks noGrp="1"/>
          </p:cNvSpPr>
          <p:nvPr>
            <p:ph idx="1"/>
          </p:nvPr>
        </p:nvSpPr>
        <p:spPr/>
        <p:txBody>
          <a:bodyPr>
            <a:normAutofit fontScale="62500" lnSpcReduction="20000"/>
          </a:bodyPr>
          <a:lstStyle/>
          <a:p>
            <a:r>
              <a:rPr lang="en-US" b="0" i="0" dirty="0" err="1">
                <a:solidFill>
                  <a:srgbClr val="212121"/>
                </a:solidFill>
                <a:effectLst/>
                <a:latin typeface="system-ui"/>
              </a:rPr>
              <a:t>Strosberg</a:t>
            </a:r>
            <a:r>
              <a:rPr lang="en-US" b="0" i="0" dirty="0">
                <a:solidFill>
                  <a:srgbClr val="212121"/>
                </a:solidFill>
                <a:effectLst/>
                <a:latin typeface="system-ui"/>
              </a:rPr>
              <a:t> DS, Nguyen MC, </a:t>
            </a:r>
            <a:r>
              <a:rPr lang="en-US" b="0" i="0" dirty="0" err="1">
                <a:solidFill>
                  <a:srgbClr val="212121"/>
                </a:solidFill>
                <a:effectLst/>
                <a:latin typeface="system-ui"/>
              </a:rPr>
              <a:t>Muscarella</a:t>
            </a:r>
            <a:r>
              <a:rPr lang="en-US" b="0" i="0" dirty="0">
                <a:solidFill>
                  <a:srgbClr val="212121"/>
                </a:solidFill>
                <a:effectLst/>
                <a:latin typeface="system-ui"/>
              </a:rPr>
              <a:t> P 2nd, Narula VK. A retrospective comparison of robotic cholecystectomy versus laparoscopic cholecystectomy: operative outcomes and cost analysis. Surg </a:t>
            </a:r>
            <a:r>
              <a:rPr lang="en-US" b="0" i="0" dirty="0" err="1">
                <a:solidFill>
                  <a:srgbClr val="212121"/>
                </a:solidFill>
                <a:effectLst/>
                <a:latin typeface="system-ui"/>
              </a:rPr>
              <a:t>Endosc</a:t>
            </a:r>
            <a:r>
              <a:rPr lang="en-US" b="0" i="0" dirty="0">
                <a:solidFill>
                  <a:srgbClr val="212121"/>
                </a:solidFill>
                <a:effectLst/>
                <a:latin typeface="system-ui"/>
              </a:rPr>
              <a:t>. 2017 Mar;31(3):1436-1441. </a:t>
            </a:r>
            <a:r>
              <a:rPr lang="en-US" b="0" i="0" dirty="0" err="1">
                <a:solidFill>
                  <a:srgbClr val="212121"/>
                </a:solidFill>
                <a:effectLst/>
                <a:latin typeface="system-ui"/>
              </a:rPr>
              <a:t>doi</a:t>
            </a:r>
            <a:r>
              <a:rPr lang="en-US" b="0" i="0" dirty="0">
                <a:solidFill>
                  <a:srgbClr val="212121"/>
                </a:solidFill>
                <a:effectLst/>
                <a:latin typeface="system-ui"/>
              </a:rPr>
              <a:t>: 10.1007/s00464-016-5134-0. </a:t>
            </a:r>
            <a:r>
              <a:rPr lang="en-US" b="0" i="0" dirty="0" err="1">
                <a:solidFill>
                  <a:srgbClr val="212121"/>
                </a:solidFill>
                <a:effectLst/>
                <a:latin typeface="system-ui"/>
              </a:rPr>
              <a:t>Epub</a:t>
            </a:r>
            <a:r>
              <a:rPr lang="en-US" b="0" i="0" dirty="0">
                <a:solidFill>
                  <a:srgbClr val="212121"/>
                </a:solidFill>
                <a:effectLst/>
                <a:latin typeface="system-ui"/>
              </a:rPr>
              <a:t> 2016 Aug 5. PMID: 27495346.</a:t>
            </a:r>
          </a:p>
          <a:p>
            <a:r>
              <a:rPr lang="en-US" b="0" i="0" dirty="0">
                <a:solidFill>
                  <a:srgbClr val="212121"/>
                </a:solidFill>
                <a:effectLst/>
                <a:latin typeface="Roboto" panose="02000000000000000000" pitchFamily="2" charset="0"/>
              </a:rPr>
              <a:t>Kane WJ, Charles EJ, </a:t>
            </a:r>
            <a:r>
              <a:rPr lang="en-US" b="0" i="0" dirty="0" err="1">
                <a:solidFill>
                  <a:srgbClr val="212121"/>
                </a:solidFill>
                <a:effectLst/>
                <a:latin typeface="Roboto" panose="02000000000000000000" pitchFamily="2" charset="0"/>
              </a:rPr>
              <a:t>Mehaffey</a:t>
            </a:r>
            <a:r>
              <a:rPr lang="en-US" b="0" i="0" dirty="0">
                <a:solidFill>
                  <a:srgbClr val="212121"/>
                </a:solidFill>
                <a:effectLst/>
                <a:latin typeface="Roboto" panose="02000000000000000000" pitchFamily="2" charset="0"/>
              </a:rPr>
              <a:t> JH, Hawkins RB, </a:t>
            </a:r>
            <a:r>
              <a:rPr lang="en-US" b="0" i="0" dirty="0" err="1">
                <a:solidFill>
                  <a:srgbClr val="212121"/>
                </a:solidFill>
                <a:effectLst/>
                <a:latin typeface="Roboto" panose="02000000000000000000" pitchFamily="2" charset="0"/>
              </a:rPr>
              <a:t>Meneses</a:t>
            </a:r>
            <a:r>
              <a:rPr lang="en-US" b="0" i="0" dirty="0">
                <a:solidFill>
                  <a:srgbClr val="212121"/>
                </a:solidFill>
                <a:effectLst/>
                <a:latin typeface="Roboto" panose="02000000000000000000" pitchFamily="2" charset="0"/>
              </a:rPr>
              <a:t> KB, </a:t>
            </a:r>
            <a:r>
              <a:rPr lang="en-US" b="0" i="0" dirty="0" err="1">
                <a:solidFill>
                  <a:srgbClr val="212121"/>
                </a:solidFill>
                <a:effectLst/>
                <a:latin typeface="Roboto" panose="02000000000000000000" pitchFamily="2" charset="0"/>
              </a:rPr>
              <a:t>Tache</a:t>
            </a:r>
            <a:r>
              <a:rPr lang="en-US" b="0" i="0" dirty="0">
                <a:solidFill>
                  <a:srgbClr val="212121"/>
                </a:solidFill>
                <a:effectLst/>
                <a:latin typeface="Roboto" panose="02000000000000000000" pitchFamily="2" charset="0"/>
              </a:rPr>
              <a:t>-Leon CA, Yang Z. Robotic compared with laparoscopic cholecystectomy: A propensity matched analysis. Surgery. 2020 Feb;167(2):432-435. </a:t>
            </a:r>
            <a:r>
              <a:rPr lang="en-US" b="0" i="0" dirty="0" err="1">
                <a:solidFill>
                  <a:srgbClr val="212121"/>
                </a:solidFill>
                <a:effectLst/>
                <a:latin typeface="Roboto" panose="02000000000000000000" pitchFamily="2" charset="0"/>
              </a:rPr>
              <a:t>doi</a:t>
            </a:r>
            <a:r>
              <a:rPr lang="en-US" b="0" i="0" dirty="0">
                <a:solidFill>
                  <a:srgbClr val="212121"/>
                </a:solidFill>
                <a:effectLst/>
                <a:latin typeface="Roboto" panose="02000000000000000000" pitchFamily="2" charset="0"/>
              </a:rPr>
              <a:t>: 10.1016/j.surg.2019.07.020. </a:t>
            </a:r>
            <a:r>
              <a:rPr lang="en-US" b="0" i="0" dirty="0" err="1">
                <a:solidFill>
                  <a:srgbClr val="212121"/>
                </a:solidFill>
                <a:effectLst/>
                <a:latin typeface="Roboto" panose="02000000000000000000" pitchFamily="2" charset="0"/>
              </a:rPr>
              <a:t>Epub</a:t>
            </a:r>
            <a:r>
              <a:rPr lang="en-US" b="0" i="0" dirty="0">
                <a:solidFill>
                  <a:srgbClr val="212121"/>
                </a:solidFill>
                <a:effectLst/>
                <a:latin typeface="Roboto" panose="02000000000000000000" pitchFamily="2" charset="0"/>
              </a:rPr>
              <a:t> 2019 Sep 3. PMID: 31492434; PMCID: PMC6980975.</a:t>
            </a:r>
            <a:endParaRPr lang="en-US" dirty="0">
              <a:solidFill>
                <a:srgbClr val="212121"/>
              </a:solidFill>
              <a:latin typeface="system-ui"/>
            </a:endParaRPr>
          </a:p>
          <a:p>
            <a:r>
              <a:rPr lang="en-US" b="0" i="0" dirty="0">
                <a:solidFill>
                  <a:srgbClr val="212121"/>
                </a:solidFill>
                <a:effectLst/>
                <a:latin typeface="Roboto" panose="02000000000000000000" pitchFamily="2" charset="0"/>
              </a:rPr>
              <a:t>Lee EK, Park E, Oh WO, Shin NM. Comparison of the outcomes of robotic cholecystectomy and laparoscopic cholecystectomy. Ann Surg Treat Res. 2017 Jul;93(1):27-34. </a:t>
            </a:r>
            <a:r>
              <a:rPr lang="en-US" b="0" i="0" dirty="0" err="1">
                <a:solidFill>
                  <a:srgbClr val="212121"/>
                </a:solidFill>
                <a:effectLst/>
                <a:latin typeface="Roboto" panose="02000000000000000000" pitchFamily="2" charset="0"/>
              </a:rPr>
              <a:t>doi</a:t>
            </a:r>
            <a:r>
              <a:rPr lang="en-US" b="0" i="0" dirty="0">
                <a:solidFill>
                  <a:srgbClr val="212121"/>
                </a:solidFill>
                <a:effectLst/>
                <a:latin typeface="Roboto" panose="02000000000000000000" pitchFamily="2" charset="0"/>
              </a:rPr>
              <a:t>: 10.4174/astr.2017.93.1.27. </a:t>
            </a:r>
            <a:r>
              <a:rPr lang="en-US" b="0" i="0" dirty="0" err="1">
                <a:solidFill>
                  <a:srgbClr val="212121"/>
                </a:solidFill>
                <a:effectLst/>
                <a:latin typeface="Roboto" panose="02000000000000000000" pitchFamily="2" charset="0"/>
              </a:rPr>
              <a:t>Epub</a:t>
            </a:r>
            <a:r>
              <a:rPr lang="en-US" b="0" i="0" dirty="0">
                <a:solidFill>
                  <a:srgbClr val="212121"/>
                </a:solidFill>
                <a:effectLst/>
                <a:latin typeface="Roboto" panose="02000000000000000000" pitchFamily="2" charset="0"/>
              </a:rPr>
              <a:t> 2017 Jun 26. Erratum in: Ann Surg Treat Res. 2017 Oct;93(4):229. PMID: 28706888; PMCID: PMC5507788.</a:t>
            </a:r>
          </a:p>
          <a:p>
            <a:r>
              <a:rPr lang="en-US" b="0" i="0" dirty="0" err="1">
                <a:solidFill>
                  <a:srgbClr val="333333"/>
                </a:solidFill>
                <a:effectLst/>
                <a:latin typeface="Open Sans" panose="020B0606030504020204" pitchFamily="34" charset="0"/>
              </a:rPr>
              <a:t>Ayloo</a:t>
            </a:r>
            <a:r>
              <a:rPr lang="en-US" b="0" i="0" dirty="0">
                <a:solidFill>
                  <a:srgbClr val="333333"/>
                </a:solidFill>
                <a:effectLst/>
                <a:latin typeface="Open Sans" panose="020B0606030504020204" pitchFamily="34" charset="0"/>
              </a:rPr>
              <a:t>, Subhashini, </a:t>
            </a:r>
            <a:r>
              <a:rPr lang="en-US" b="0" i="0" dirty="0" err="1">
                <a:solidFill>
                  <a:srgbClr val="333333"/>
                </a:solidFill>
                <a:effectLst/>
                <a:latin typeface="Open Sans" panose="020B0606030504020204" pitchFamily="34" charset="0"/>
              </a:rPr>
              <a:t>Younghoon</a:t>
            </a:r>
            <a:r>
              <a:rPr lang="en-US" b="0" i="0" dirty="0">
                <a:solidFill>
                  <a:srgbClr val="333333"/>
                </a:solidFill>
                <a:effectLst/>
                <a:latin typeface="Open Sans" panose="020B0606030504020204" pitchFamily="34" charset="0"/>
              </a:rPr>
              <a:t> </a:t>
            </a:r>
            <a:r>
              <a:rPr lang="en-US" b="0" i="0" dirty="0" err="1">
                <a:solidFill>
                  <a:srgbClr val="333333"/>
                </a:solidFill>
                <a:effectLst/>
                <a:latin typeface="Open Sans" panose="020B0606030504020204" pitchFamily="34" charset="0"/>
              </a:rPr>
              <a:t>Roh</a:t>
            </a:r>
            <a:r>
              <a:rPr lang="en-US" b="0" i="0" dirty="0">
                <a:solidFill>
                  <a:srgbClr val="333333"/>
                </a:solidFill>
                <a:effectLst/>
                <a:latin typeface="Open Sans" panose="020B0606030504020204" pitchFamily="34" charset="0"/>
              </a:rPr>
              <a:t>, and </a:t>
            </a:r>
            <a:r>
              <a:rPr lang="en-US" b="0" i="0" dirty="0" err="1">
                <a:solidFill>
                  <a:srgbClr val="333333"/>
                </a:solidFill>
                <a:effectLst/>
                <a:latin typeface="Open Sans" panose="020B0606030504020204" pitchFamily="34" charset="0"/>
              </a:rPr>
              <a:t>Nabajit</a:t>
            </a:r>
            <a:r>
              <a:rPr lang="en-US" b="0" i="0" dirty="0">
                <a:solidFill>
                  <a:srgbClr val="333333"/>
                </a:solidFill>
                <a:effectLst/>
                <a:latin typeface="Open Sans" panose="020B0606030504020204" pitchFamily="34" charset="0"/>
              </a:rPr>
              <a:t> Choudhury. "Laparoscopic versus robot-assisted cholecystectomy: a retrospective cohort study." I</a:t>
            </a:r>
            <a:r>
              <a:rPr lang="en-US" b="0" i="0" u="none" strike="noStrike" dirty="0">
                <a:solidFill>
                  <a:srgbClr val="3798D6"/>
                </a:solidFill>
                <a:effectLst/>
                <a:latin typeface="Open Sans" panose="020B0606030504020204" pitchFamily="34" charset="0"/>
                <a:hlinkClick r:id="rId3"/>
              </a:rPr>
              <a:t>nternational Journal of Surgery 12.10 (2014): 1077-1081.</a:t>
            </a:r>
            <a:endParaRPr lang="en-US" b="0" i="0" u="none" strike="noStrike" dirty="0">
              <a:solidFill>
                <a:srgbClr val="3798D6"/>
              </a:solidFill>
              <a:effectLst/>
              <a:latin typeface="Open Sans" panose="020B0606030504020204" pitchFamily="34" charset="0"/>
            </a:endParaRPr>
          </a:p>
          <a:p>
            <a:r>
              <a:rPr lang="en-US" b="0" i="0" dirty="0" err="1">
                <a:solidFill>
                  <a:srgbClr val="212121"/>
                </a:solidFill>
                <a:effectLst/>
                <a:latin typeface="system-ui"/>
              </a:rPr>
              <a:t>Radojcić</a:t>
            </a:r>
            <a:r>
              <a:rPr lang="en-US" b="0" i="0" dirty="0">
                <a:solidFill>
                  <a:srgbClr val="212121"/>
                </a:solidFill>
                <a:effectLst/>
                <a:latin typeface="system-ui"/>
              </a:rPr>
              <a:t> B, </a:t>
            </a:r>
            <a:r>
              <a:rPr lang="en-US" b="0" i="0" dirty="0" err="1">
                <a:solidFill>
                  <a:srgbClr val="212121"/>
                </a:solidFill>
                <a:effectLst/>
                <a:latin typeface="system-ui"/>
              </a:rPr>
              <a:t>Jokić</a:t>
            </a:r>
            <a:r>
              <a:rPr lang="en-US" b="0" i="0" dirty="0">
                <a:solidFill>
                  <a:srgbClr val="212121"/>
                </a:solidFill>
                <a:effectLst/>
                <a:latin typeface="system-ui"/>
              </a:rPr>
              <a:t> R, </a:t>
            </a:r>
            <a:r>
              <a:rPr lang="en-US" b="0" i="0" dirty="0" err="1">
                <a:solidFill>
                  <a:srgbClr val="212121"/>
                </a:solidFill>
                <a:effectLst/>
                <a:latin typeface="system-ui"/>
              </a:rPr>
              <a:t>Grebeldinger</a:t>
            </a:r>
            <a:r>
              <a:rPr lang="en-US" b="0" i="0" dirty="0">
                <a:solidFill>
                  <a:srgbClr val="212121"/>
                </a:solidFill>
                <a:effectLst/>
                <a:latin typeface="system-ui"/>
              </a:rPr>
              <a:t> S, </a:t>
            </a:r>
            <a:r>
              <a:rPr lang="en-US" b="0" i="0" dirty="0" err="1">
                <a:solidFill>
                  <a:srgbClr val="212121"/>
                </a:solidFill>
                <a:effectLst/>
                <a:latin typeface="system-ui"/>
              </a:rPr>
              <a:t>Meljnikov</a:t>
            </a:r>
            <a:r>
              <a:rPr lang="en-US" b="0" i="0" dirty="0">
                <a:solidFill>
                  <a:srgbClr val="212121"/>
                </a:solidFill>
                <a:effectLst/>
                <a:latin typeface="system-ui"/>
              </a:rPr>
              <a:t> I, </a:t>
            </a:r>
            <a:r>
              <a:rPr lang="en-US" b="0" i="0" dirty="0" err="1">
                <a:solidFill>
                  <a:srgbClr val="212121"/>
                </a:solidFill>
                <a:effectLst/>
                <a:latin typeface="system-ui"/>
              </a:rPr>
              <a:t>Radojić</a:t>
            </a:r>
            <a:r>
              <a:rPr lang="en-US" b="0" i="0" dirty="0">
                <a:solidFill>
                  <a:srgbClr val="212121"/>
                </a:solidFill>
                <a:effectLst/>
                <a:latin typeface="system-ui"/>
              </a:rPr>
              <a:t> N. [History of minimally invasive surgery]. Med Pregl. 2009 Nov-Dec;62(11-12):597-602. Serbian. PMID: 20491389.</a:t>
            </a:r>
          </a:p>
          <a:p>
            <a:r>
              <a:rPr lang="en-US" b="0" i="0" dirty="0" err="1">
                <a:solidFill>
                  <a:srgbClr val="212121"/>
                </a:solidFill>
                <a:effectLst/>
                <a:latin typeface="system-ui"/>
              </a:rPr>
              <a:t>Olavarria</a:t>
            </a:r>
            <a:r>
              <a:rPr lang="en-US" b="0" i="0" dirty="0">
                <a:solidFill>
                  <a:srgbClr val="212121"/>
                </a:solidFill>
                <a:effectLst/>
                <a:latin typeface="system-ui"/>
              </a:rPr>
              <a:t> OA, </a:t>
            </a:r>
            <a:r>
              <a:rPr lang="en-US" b="0" i="0" dirty="0" err="1">
                <a:solidFill>
                  <a:srgbClr val="212121"/>
                </a:solidFill>
                <a:effectLst/>
                <a:latin typeface="system-ui"/>
              </a:rPr>
              <a:t>Bernardi</a:t>
            </a:r>
            <a:r>
              <a:rPr lang="en-US" b="0" i="0" dirty="0">
                <a:solidFill>
                  <a:srgbClr val="212121"/>
                </a:solidFill>
                <a:effectLst/>
                <a:latin typeface="system-ui"/>
              </a:rPr>
              <a:t> K, Shah SK, Wilson TD, Wei S, Pedroza C, </a:t>
            </a:r>
            <a:r>
              <a:rPr lang="en-US" b="0" i="0" dirty="0" err="1">
                <a:solidFill>
                  <a:srgbClr val="212121"/>
                </a:solidFill>
                <a:effectLst/>
                <a:latin typeface="system-ui"/>
              </a:rPr>
              <a:t>Avritscher</a:t>
            </a:r>
            <a:r>
              <a:rPr lang="en-US" b="0" i="0" dirty="0">
                <a:solidFill>
                  <a:srgbClr val="212121"/>
                </a:solidFill>
                <a:effectLst/>
                <a:latin typeface="system-ui"/>
              </a:rPr>
              <a:t> EB, </a:t>
            </a:r>
            <a:r>
              <a:rPr lang="en-US" b="0" i="0" dirty="0" err="1">
                <a:solidFill>
                  <a:srgbClr val="212121"/>
                </a:solidFill>
                <a:effectLst/>
                <a:latin typeface="system-ui"/>
              </a:rPr>
              <a:t>Loor</a:t>
            </a:r>
            <a:r>
              <a:rPr lang="en-US" b="0" i="0" dirty="0">
                <a:solidFill>
                  <a:srgbClr val="212121"/>
                </a:solidFill>
                <a:effectLst/>
                <a:latin typeface="system-ui"/>
              </a:rPr>
              <a:t> MM, Ko TC, Kao LS, Liang MK. Robotic versus laparoscopic ventral hernia repair: multicenter, blinded randomized controlled trial. BMJ. 2020 Jul 14;370:m2457. </a:t>
            </a:r>
            <a:r>
              <a:rPr lang="en-US" b="0" i="0" dirty="0" err="1">
                <a:solidFill>
                  <a:srgbClr val="212121"/>
                </a:solidFill>
                <a:effectLst/>
                <a:latin typeface="system-ui"/>
              </a:rPr>
              <a:t>doi</a:t>
            </a:r>
            <a:r>
              <a:rPr lang="en-US" b="0" i="0" dirty="0">
                <a:solidFill>
                  <a:srgbClr val="212121"/>
                </a:solidFill>
                <a:effectLst/>
                <a:latin typeface="system-ui"/>
              </a:rPr>
              <a:t>: 10.1136/bmj.m2457. PMID: 32665218; PMCID: PMC7359869.</a:t>
            </a:r>
          </a:p>
          <a:p>
            <a:r>
              <a:rPr lang="en-US" b="0" i="0" dirty="0">
                <a:solidFill>
                  <a:srgbClr val="212121"/>
                </a:solidFill>
                <a:effectLst/>
                <a:latin typeface="system-ui"/>
              </a:rPr>
              <a:t>Dhanani NH, Lyons NB, </a:t>
            </a:r>
            <a:r>
              <a:rPr lang="en-US" b="0" i="0" dirty="0" err="1">
                <a:solidFill>
                  <a:srgbClr val="212121"/>
                </a:solidFill>
                <a:effectLst/>
                <a:latin typeface="system-ui"/>
              </a:rPr>
              <a:t>Olavarria</a:t>
            </a:r>
            <a:r>
              <a:rPr lang="en-US" b="0" i="0" dirty="0">
                <a:solidFill>
                  <a:srgbClr val="212121"/>
                </a:solidFill>
                <a:effectLst/>
                <a:latin typeface="system-ui"/>
              </a:rPr>
              <a:t> OA, </a:t>
            </a:r>
            <a:r>
              <a:rPr lang="en-US" b="0" i="0" dirty="0" err="1">
                <a:solidFill>
                  <a:srgbClr val="212121"/>
                </a:solidFill>
                <a:effectLst/>
                <a:latin typeface="system-ui"/>
              </a:rPr>
              <a:t>Bernardi</a:t>
            </a:r>
            <a:r>
              <a:rPr lang="en-US" b="0" i="0" dirty="0">
                <a:solidFill>
                  <a:srgbClr val="212121"/>
                </a:solidFill>
                <a:effectLst/>
                <a:latin typeface="system-ui"/>
              </a:rPr>
              <a:t> K, </a:t>
            </a:r>
            <a:r>
              <a:rPr lang="en-US" b="0" i="0" dirty="0" err="1">
                <a:solidFill>
                  <a:srgbClr val="212121"/>
                </a:solidFill>
                <a:effectLst/>
                <a:latin typeface="system-ui"/>
              </a:rPr>
              <a:t>Holihan</a:t>
            </a:r>
            <a:r>
              <a:rPr lang="en-US" b="0" i="0" dirty="0">
                <a:solidFill>
                  <a:srgbClr val="212121"/>
                </a:solidFill>
                <a:effectLst/>
                <a:latin typeface="system-ui"/>
              </a:rPr>
              <a:t> JL, Shah SK, Wilson TD, </a:t>
            </a:r>
            <a:r>
              <a:rPr lang="en-US" b="0" i="0" dirty="0" err="1">
                <a:solidFill>
                  <a:srgbClr val="212121"/>
                </a:solidFill>
                <a:effectLst/>
                <a:latin typeface="system-ui"/>
              </a:rPr>
              <a:t>Loor</a:t>
            </a:r>
            <a:r>
              <a:rPr lang="en-US" b="0" i="0" dirty="0">
                <a:solidFill>
                  <a:srgbClr val="212121"/>
                </a:solidFill>
                <a:effectLst/>
                <a:latin typeface="system-ui"/>
              </a:rPr>
              <a:t> MM, Kao LS, Liang MK. Robotic Versus Laparoscopic Ventral Hernia Repair: Two-Year Results From a Prospective, Multicenter, Blinded Randomized Clinical Trial. Ann Surg. 2023 Aug 1;278(2):161-165. </a:t>
            </a:r>
            <a:r>
              <a:rPr lang="en-US" b="0" i="0" dirty="0" err="1">
                <a:solidFill>
                  <a:srgbClr val="212121"/>
                </a:solidFill>
                <a:effectLst/>
                <a:latin typeface="system-ui"/>
              </a:rPr>
              <a:t>doi</a:t>
            </a:r>
            <a:r>
              <a:rPr lang="en-US" b="0" i="0" dirty="0">
                <a:solidFill>
                  <a:srgbClr val="212121"/>
                </a:solidFill>
                <a:effectLst/>
                <a:latin typeface="system-ui"/>
              </a:rPr>
              <a:t>: 10.1097/SLA.0000000000005903. </a:t>
            </a:r>
            <a:r>
              <a:rPr lang="en-US" b="0" i="0" dirty="0" err="1">
                <a:solidFill>
                  <a:srgbClr val="212121"/>
                </a:solidFill>
                <a:effectLst/>
                <a:latin typeface="system-ui"/>
              </a:rPr>
              <a:t>Epub</a:t>
            </a:r>
            <a:r>
              <a:rPr lang="en-US" b="0" i="0" dirty="0">
                <a:solidFill>
                  <a:srgbClr val="212121"/>
                </a:solidFill>
                <a:effectLst/>
                <a:latin typeface="system-ui"/>
              </a:rPr>
              <a:t> 2023 May 19. PMID: 37203558.</a:t>
            </a:r>
            <a:endParaRPr lang="en-US" dirty="0"/>
          </a:p>
        </p:txBody>
      </p:sp>
    </p:spTree>
    <p:extLst>
      <p:ext uri="{BB962C8B-B14F-4D97-AF65-F5344CB8AC3E}">
        <p14:creationId xmlns:p14="http://schemas.microsoft.com/office/powerpoint/2010/main" val="1354362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D9851E3A-A987-4859-9987-B13096D975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48" name="Group 47">
            <a:extLst>
              <a:ext uri="{FF2B5EF4-FFF2-40B4-BE49-F238E27FC236}">
                <a16:creationId xmlns:a16="http://schemas.microsoft.com/office/drawing/2014/main" id="{BB12D296-A22C-4E21-9C75-3E67301E746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06785" y="228600"/>
            <a:ext cx="2851523" cy="6638625"/>
            <a:chOff x="2487613" y="285750"/>
            <a:chExt cx="2428875" cy="5654676"/>
          </a:xfrm>
        </p:grpSpPr>
        <p:sp>
          <p:nvSpPr>
            <p:cNvPr id="49" name="Freeform 11">
              <a:extLst>
                <a:ext uri="{FF2B5EF4-FFF2-40B4-BE49-F238E27FC236}">
                  <a16:creationId xmlns:a16="http://schemas.microsoft.com/office/drawing/2014/main" id="{1A1238F3-0B39-40D0-8C3F-BDBAAE1E3D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50" name="Freeform 12">
              <a:extLst>
                <a:ext uri="{FF2B5EF4-FFF2-40B4-BE49-F238E27FC236}">
                  <a16:creationId xmlns:a16="http://schemas.microsoft.com/office/drawing/2014/main" id="{604D379A-6934-4295-9EF2-BDD404CB5C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51" name="Freeform 13">
              <a:extLst>
                <a:ext uri="{FF2B5EF4-FFF2-40B4-BE49-F238E27FC236}">
                  <a16:creationId xmlns:a16="http://schemas.microsoft.com/office/drawing/2014/main" id="{3C1E9A55-61F7-4040-8274-782A429D89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52" name="Freeform 14">
              <a:extLst>
                <a:ext uri="{FF2B5EF4-FFF2-40B4-BE49-F238E27FC236}">
                  <a16:creationId xmlns:a16="http://schemas.microsoft.com/office/drawing/2014/main" id="{6DBD7D8E-F59B-4CA6-93DC-2D936BC79C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53" name="Freeform 15">
              <a:extLst>
                <a:ext uri="{FF2B5EF4-FFF2-40B4-BE49-F238E27FC236}">
                  <a16:creationId xmlns:a16="http://schemas.microsoft.com/office/drawing/2014/main" id="{5A2E5C3E-887D-4D86-8D20-C306EEA89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54" name="Freeform 16">
              <a:extLst>
                <a:ext uri="{FF2B5EF4-FFF2-40B4-BE49-F238E27FC236}">
                  <a16:creationId xmlns:a16="http://schemas.microsoft.com/office/drawing/2014/main" id="{983E4218-35DF-4531-9FFB-196FE4A70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55" name="Freeform 17">
              <a:extLst>
                <a:ext uri="{FF2B5EF4-FFF2-40B4-BE49-F238E27FC236}">
                  <a16:creationId xmlns:a16="http://schemas.microsoft.com/office/drawing/2014/main" id="{8D0B9266-FB4F-4A11-9906-D88930267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56" name="Freeform 18">
              <a:extLst>
                <a:ext uri="{FF2B5EF4-FFF2-40B4-BE49-F238E27FC236}">
                  <a16:creationId xmlns:a16="http://schemas.microsoft.com/office/drawing/2014/main" id="{4D68D567-E1FF-4421-A5A7-0FB5B6CCF3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57" name="Freeform 19">
              <a:extLst>
                <a:ext uri="{FF2B5EF4-FFF2-40B4-BE49-F238E27FC236}">
                  <a16:creationId xmlns:a16="http://schemas.microsoft.com/office/drawing/2014/main" id="{162E82F3-E7FB-46D6-A67C-19F349F67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58" name="Freeform 20">
              <a:extLst>
                <a:ext uri="{FF2B5EF4-FFF2-40B4-BE49-F238E27FC236}">
                  <a16:creationId xmlns:a16="http://schemas.microsoft.com/office/drawing/2014/main" id="{29237D49-4974-49A3-ADFD-719D2A3775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59" name="Freeform 21">
              <a:extLst>
                <a:ext uri="{FF2B5EF4-FFF2-40B4-BE49-F238E27FC236}">
                  <a16:creationId xmlns:a16="http://schemas.microsoft.com/office/drawing/2014/main" id="{15684C6D-1CAF-400F-AFB5-24C18BE66A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60" name="Freeform 22">
              <a:extLst>
                <a:ext uri="{FF2B5EF4-FFF2-40B4-BE49-F238E27FC236}">
                  <a16:creationId xmlns:a16="http://schemas.microsoft.com/office/drawing/2014/main" id="{D71E86AF-F2C2-497D-8C63-1A633C0569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62" name="Group 61">
            <a:extLst>
              <a:ext uri="{FF2B5EF4-FFF2-40B4-BE49-F238E27FC236}">
                <a16:creationId xmlns:a16="http://schemas.microsoft.com/office/drawing/2014/main" id="{8FCB706A-A0EA-484D-93DC-B2CED03BD2B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47733" y="-786"/>
            <a:ext cx="2356675" cy="6854040"/>
            <a:chOff x="6627813" y="194833"/>
            <a:chExt cx="1952625" cy="5678918"/>
          </a:xfrm>
        </p:grpSpPr>
        <p:sp>
          <p:nvSpPr>
            <p:cNvPr id="63" name="Freeform 27">
              <a:extLst>
                <a:ext uri="{FF2B5EF4-FFF2-40B4-BE49-F238E27FC236}">
                  <a16:creationId xmlns:a16="http://schemas.microsoft.com/office/drawing/2014/main" id="{A78D4A50-94B5-4EAE-B4AF-79D6DE9A28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64" name="Freeform 28">
              <a:extLst>
                <a:ext uri="{FF2B5EF4-FFF2-40B4-BE49-F238E27FC236}">
                  <a16:creationId xmlns:a16="http://schemas.microsoft.com/office/drawing/2014/main" id="{F465FEEF-4A9D-48D0-AD78-3F03C51531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65" name="Freeform 29">
              <a:extLst>
                <a:ext uri="{FF2B5EF4-FFF2-40B4-BE49-F238E27FC236}">
                  <a16:creationId xmlns:a16="http://schemas.microsoft.com/office/drawing/2014/main" id="{0B9FF3DB-CBEC-4D4E-B28F-CABCB9980A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66" name="Freeform 30">
              <a:extLst>
                <a:ext uri="{FF2B5EF4-FFF2-40B4-BE49-F238E27FC236}">
                  <a16:creationId xmlns:a16="http://schemas.microsoft.com/office/drawing/2014/main" id="{45BC3B0B-20C8-4F1E-8120-9E6C5BA8D1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67" name="Freeform 31">
              <a:extLst>
                <a:ext uri="{FF2B5EF4-FFF2-40B4-BE49-F238E27FC236}">
                  <a16:creationId xmlns:a16="http://schemas.microsoft.com/office/drawing/2014/main" id="{C2D0EEAB-704C-4DBC-A730-7F8FFBEFC7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68" name="Freeform 32">
              <a:extLst>
                <a:ext uri="{FF2B5EF4-FFF2-40B4-BE49-F238E27FC236}">
                  <a16:creationId xmlns:a16="http://schemas.microsoft.com/office/drawing/2014/main" id="{8ADC598E-AAD3-4049-A1F7-D6BA278761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69" name="Freeform 33">
              <a:extLst>
                <a:ext uri="{FF2B5EF4-FFF2-40B4-BE49-F238E27FC236}">
                  <a16:creationId xmlns:a16="http://schemas.microsoft.com/office/drawing/2014/main" id="{080514FC-72C0-4BBE-8376-E2DD52C792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70" name="Freeform 34">
              <a:extLst>
                <a:ext uri="{FF2B5EF4-FFF2-40B4-BE49-F238E27FC236}">
                  <a16:creationId xmlns:a16="http://schemas.microsoft.com/office/drawing/2014/main" id="{B76B3E91-F388-454F-8306-D64D088958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71" name="Freeform 35">
              <a:extLst>
                <a:ext uri="{FF2B5EF4-FFF2-40B4-BE49-F238E27FC236}">
                  <a16:creationId xmlns:a16="http://schemas.microsoft.com/office/drawing/2014/main" id="{A24F85CC-2609-497D-A3BE-D128CE9E2B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72" name="Freeform 36">
              <a:extLst>
                <a:ext uri="{FF2B5EF4-FFF2-40B4-BE49-F238E27FC236}">
                  <a16:creationId xmlns:a16="http://schemas.microsoft.com/office/drawing/2014/main" id="{026D0D91-F7BF-49FB-90D4-56B7B0FF8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73" name="Freeform 37">
              <a:extLst>
                <a:ext uri="{FF2B5EF4-FFF2-40B4-BE49-F238E27FC236}">
                  <a16:creationId xmlns:a16="http://schemas.microsoft.com/office/drawing/2014/main" id="{E3F29555-7107-4106-81BD-CA8763BD6F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74" name="Freeform 38">
              <a:extLst>
                <a:ext uri="{FF2B5EF4-FFF2-40B4-BE49-F238E27FC236}">
                  <a16:creationId xmlns:a16="http://schemas.microsoft.com/office/drawing/2014/main" id="{68AF4D70-6597-4A7A-ABDD-30A8178BB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le 1">
            <a:extLst>
              <a:ext uri="{FF2B5EF4-FFF2-40B4-BE49-F238E27FC236}">
                <a16:creationId xmlns:a16="http://schemas.microsoft.com/office/drawing/2014/main" id="{A0B65E2A-9707-E51F-D723-CB2A11B13FD0}"/>
              </a:ext>
            </a:extLst>
          </p:cNvPr>
          <p:cNvSpPr>
            <a:spLocks noGrp="1"/>
          </p:cNvSpPr>
          <p:nvPr>
            <p:ph type="title"/>
          </p:nvPr>
        </p:nvSpPr>
        <p:spPr>
          <a:xfrm>
            <a:off x="4659520" y="624110"/>
            <a:ext cx="6845092" cy="1280890"/>
          </a:xfrm>
        </p:spPr>
        <p:txBody>
          <a:bodyPr>
            <a:normAutofit/>
          </a:bodyPr>
          <a:lstStyle/>
          <a:p>
            <a:r>
              <a:rPr lang="en-US" dirty="0"/>
              <a:t>History</a:t>
            </a:r>
          </a:p>
        </p:txBody>
      </p:sp>
      <p:sp>
        <p:nvSpPr>
          <p:cNvPr id="76" name="Rectangle 75">
            <a:extLst>
              <a:ext uri="{FF2B5EF4-FFF2-40B4-BE49-F238E27FC236}">
                <a16:creationId xmlns:a16="http://schemas.microsoft.com/office/drawing/2014/main" id="{771D8553-2EA7-406A-A46F-8B3986C256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1632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78" name="Freeform 11">
            <a:extLst>
              <a:ext uri="{FF2B5EF4-FFF2-40B4-BE49-F238E27FC236}">
                <a16:creationId xmlns:a16="http://schemas.microsoft.com/office/drawing/2014/main" id="{5DE9A097-EFD3-4BA8-A9ED-6A278D3C8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2716320"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5" name="Picture 4">
            <a:extLst>
              <a:ext uri="{FF2B5EF4-FFF2-40B4-BE49-F238E27FC236}">
                <a16:creationId xmlns:a16="http://schemas.microsoft.com/office/drawing/2014/main" id="{A1DAD14C-8247-8874-1FE1-820DD0CB8BD0}"/>
              </a:ext>
            </a:extLst>
          </p:cNvPr>
          <p:cNvPicPr>
            <a:picLocks noChangeAspect="1"/>
          </p:cNvPicPr>
          <p:nvPr/>
        </p:nvPicPr>
        <p:blipFill rotWithShape="1">
          <a:blip r:embed="rId3"/>
          <a:srcRect r="-1" b="1432"/>
          <a:stretch/>
        </p:blipFill>
        <p:spPr>
          <a:xfrm>
            <a:off x="20" y="10"/>
            <a:ext cx="2725091" cy="3428990"/>
          </a:xfrm>
          <a:prstGeom prst="rect">
            <a:avLst/>
          </a:prstGeom>
        </p:spPr>
      </p:pic>
      <p:pic>
        <p:nvPicPr>
          <p:cNvPr id="4" name="Picture 3">
            <a:extLst>
              <a:ext uri="{FF2B5EF4-FFF2-40B4-BE49-F238E27FC236}">
                <a16:creationId xmlns:a16="http://schemas.microsoft.com/office/drawing/2014/main" id="{F68A7976-0864-52A4-DD32-AE50F50C9762}"/>
              </a:ext>
            </a:extLst>
          </p:cNvPr>
          <p:cNvPicPr>
            <a:picLocks noChangeAspect="1"/>
          </p:cNvPicPr>
          <p:nvPr/>
        </p:nvPicPr>
        <p:blipFill rotWithShape="1">
          <a:blip r:embed="rId4"/>
          <a:srcRect r="-2" b="1159"/>
          <a:stretch/>
        </p:blipFill>
        <p:spPr>
          <a:xfrm>
            <a:off x="20" y="3429000"/>
            <a:ext cx="2717581" cy="3429000"/>
          </a:xfrm>
          <a:prstGeom prst="rect">
            <a:avLst/>
          </a:prstGeom>
        </p:spPr>
      </p:pic>
      <p:cxnSp>
        <p:nvCxnSpPr>
          <p:cNvPr id="80" name="Straight Connector 79">
            <a:extLst>
              <a:ext uri="{FF2B5EF4-FFF2-40B4-BE49-F238E27FC236}">
                <a16:creationId xmlns:a16="http://schemas.microsoft.com/office/drawing/2014/main" id="{8ED4CAA9-D1DB-4EAE-88BD-A149B54FE4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429000"/>
            <a:ext cx="2733254" cy="0"/>
          </a:xfrm>
          <a:prstGeom prst="line">
            <a:avLst/>
          </a:prstGeom>
          <a:ln w="50800" cap="flat">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90D7703-8634-0423-C9BE-49A05D8E05AD}"/>
              </a:ext>
            </a:extLst>
          </p:cNvPr>
          <p:cNvSpPr>
            <a:spLocks noGrp="1"/>
          </p:cNvSpPr>
          <p:nvPr>
            <p:ph idx="1"/>
          </p:nvPr>
        </p:nvSpPr>
        <p:spPr>
          <a:xfrm>
            <a:off x="4656667" y="2133600"/>
            <a:ext cx="6847944" cy="3777622"/>
          </a:xfrm>
        </p:spPr>
        <p:txBody>
          <a:bodyPr>
            <a:normAutofit/>
          </a:bodyPr>
          <a:lstStyle/>
          <a:p>
            <a:endParaRPr lang="en-US" dirty="0"/>
          </a:p>
          <a:p>
            <a:r>
              <a:rPr lang="en-US" b="0" i="0" dirty="0">
                <a:effectLst/>
                <a:latin typeface="MuseoSans"/>
              </a:rPr>
              <a:t>Endoscopy is derived from Greek and means “viewing the inner spaces of the human body” (“endo” and “</a:t>
            </a:r>
            <a:r>
              <a:rPr lang="en-US" b="0" i="0" dirty="0" err="1">
                <a:effectLst/>
                <a:latin typeface="MuseoSans"/>
              </a:rPr>
              <a:t>skopein</a:t>
            </a:r>
            <a:r>
              <a:rPr lang="en-US" b="0" i="0" dirty="0">
                <a:effectLst/>
                <a:latin typeface="MuseoSans"/>
              </a:rPr>
              <a:t>”)</a:t>
            </a:r>
            <a:endParaRPr lang="en-US" dirty="0"/>
          </a:p>
          <a:p>
            <a:r>
              <a:rPr lang="en-US" dirty="0"/>
              <a:t>In the 1900s, mainly used for diagnostic procedures. </a:t>
            </a:r>
          </a:p>
          <a:p>
            <a:r>
              <a:rPr lang="en-US" dirty="0"/>
              <a:t>First laparoscopic appendectomy by Dr. Kurt </a:t>
            </a:r>
            <a:r>
              <a:rPr lang="en-US" dirty="0" err="1"/>
              <a:t>Semm</a:t>
            </a:r>
            <a:r>
              <a:rPr lang="en-US" dirty="0"/>
              <a:t> on Sept. 13, 1980 at </a:t>
            </a:r>
            <a:r>
              <a:rPr lang="en-US" b="0" i="0" dirty="0">
                <a:effectLst/>
                <a:latin typeface="MuseoSans"/>
              </a:rPr>
              <a:t>University of Kiel in Germany</a:t>
            </a:r>
            <a:endParaRPr lang="en-US" dirty="0"/>
          </a:p>
          <a:p>
            <a:r>
              <a:rPr lang="en-US" b="0" i="0" dirty="0">
                <a:effectLst/>
                <a:latin typeface="Georgia" panose="02040502050405020303" pitchFamily="18" charset="0"/>
              </a:rPr>
              <a:t>Laparoscopic cholecystectomy  is one of the most common procedures performed in the USA today, with an incidence of over 500,000 ambulatory procedures per year</a:t>
            </a:r>
            <a:endParaRPr lang="en-US" dirty="0"/>
          </a:p>
        </p:txBody>
      </p:sp>
    </p:spTree>
    <p:extLst>
      <p:ext uri="{BB962C8B-B14F-4D97-AF65-F5344CB8AC3E}">
        <p14:creationId xmlns:p14="http://schemas.microsoft.com/office/powerpoint/2010/main" val="2799997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C6723-E218-A473-574D-65882138102C}"/>
              </a:ext>
            </a:extLst>
          </p:cNvPr>
          <p:cNvSpPr>
            <a:spLocks noGrp="1"/>
          </p:cNvSpPr>
          <p:nvPr>
            <p:ph type="title"/>
          </p:nvPr>
        </p:nvSpPr>
        <p:spPr/>
        <p:txBody>
          <a:bodyPr/>
          <a:lstStyle/>
          <a:p>
            <a:r>
              <a:rPr lang="en-US" dirty="0"/>
              <a:t>Laparoscopic Surgery</a:t>
            </a:r>
          </a:p>
        </p:txBody>
      </p:sp>
      <p:sp>
        <p:nvSpPr>
          <p:cNvPr id="3" name="Content Placeholder 2">
            <a:extLst>
              <a:ext uri="{FF2B5EF4-FFF2-40B4-BE49-F238E27FC236}">
                <a16:creationId xmlns:a16="http://schemas.microsoft.com/office/drawing/2014/main" id="{8B25F251-A36E-927F-48E7-B3DD0AE9D3E4}"/>
              </a:ext>
            </a:extLst>
          </p:cNvPr>
          <p:cNvSpPr>
            <a:spLocks noGrp="1"/>
          </p:cNvSpPr>
          <p:nvPr>
            <p:ph idx="1"/>
          </p:nvPr>
        </p:nvSpPr>
        <p:spPr/>
        <p:txBody>
          <a:bodyPr/>
          <a:lstStyle/>
          <a:p>
            <a:r>
              <a:rPr lang="en-US" dirty="0"/>
              <a:t>It’s been around for a long time, the tried and true method</a:t>
            </a:r>
          </a:p>
          <a:p>
            <a:r>
              <a:rPr lang="en-US" dirty="0"/>
              <a:t>Better insurance coverage</a:t>
            </a:r>
          </a:p>
          <a:p>
            <a:r>
              <a:rPr lang="en-US" dirty="0"/>
              <a:t>Improvement in pain and complications over open</a:t>
            </a:r>
          </a:p>
          <a:p>
            <a:pPr marL="0" indent="0">
              <a:buNone/>
            </a:pPr>
            <a:endParaRPr lang="en-US" dirty="0"/>
          </a:p>
          <a:p>
            <a:pPr marL="0" indent="0">
              <a:buNone/>
            </a:pPr>
            <a:endParaRPr lang="en-US" dirty="0"/>
          </a:p>
          <a:p>
            <a:r>
              <a:rPr lang="en-US" dirty="0"/>
              <a:t>2D Visualization through the TV monitor</a:t>
            </a:r>
          </a:p>
          <a:p>
            <a:r>
              <a:rPr lang="en-US" dirty="0"/>
              <a:t>Limited degrees of freedom (4) </a:t>
            </a:r>
          </a:p>
          <a:p>
            <a:r>
              <a:rPr lang="en-US" dirty="0"/>
              <a:t>3 incisions</a:t>
            </a:r>
          </a:p>
          <a:p>
            <a:endParaRPr lang="en-US" dirty="0"/>
          </a:p>
          <a:p>
            <a:endParaRPr lang="en-US" dirty="0"/>
          </a:p>
        </p:txBody>
      </p:sp>
    </p:spTree>
    <p:extLst>
      <p:ext uri="{BB962C8B-B14F-4D97-AF65-F5344CB8AC3E}">
        <p14:creationId xmlns:p14="http://schemas.microsoft.com/office/powerpoint/2010/main" val="2302930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6C8AC-FACF-7E90-CB32-6A6B630A6211}"/>
              </a:ext>
            </a:extLst>
          </p:cNvPr>
          <p:cNvSpPr>
            <a:spLocks noGrp="1"/>
          </p:cNvSpPr>
          <p:nvPr>
            <p:ph type="title"/>
          </p:nvPr>
        </p:nvSpPr>
        <p:spPr/>
        <p:txBody>
          <a:bodyPr/>
          <a:lstStyle/>
          <a:p>
            <a:r>
              <a:rPr lang="en-US" dirty="0"/>
              <a:t>Robotics</a:t>
            </a:r>
          </a:p>
        </p:txBody>
      </p:sp>
      <p:sp>
        <p:nvSpPr>
          <p:cNvPr id="3" name="Content Placeholder 2">
            <a:extLst>
              <a:ext uri="{FF2B5EF4-FFF2-40B4-BE49-F238E27FC236}">
                <a16:creationId xmlns:a16="http://schemas.microsoft.com/office/drawing/2014/main" id="{AAF76B93-7EEA-AE83-7E3A-E41428E0D9E7}"/>
              </a:ext>
            </a:extLst>
          </p:cNvPr>
          <p:cNvSpPr>
            <a:spLocks noGrp="1"/>
          </p:cNvSpPr>
          <p:nvPr>
            <p:ph idx="1"/>
          </p:nvPr>
        </p:nvSpPr>
        <p:spPr/>
        <p:txBody>
          <a:bodyPr>
            <a:normAutofit fontScale="92500" lnSpcReduction="10000"/>
          </a:bodyPr>
          <a:lstStyle/>
          <a:p>
            <a:r>
              <a:rPr lang="en-US" dirty="0"/>
              <a:t>3D visualization</a:t>
            </a:r>
          </a:p>
          <a:p>
            <a:r>
              <a:rPr lang="en-US" dirty="0"/>
              <a:t>More degrees of freedom (7)</a:t>
            </a:r>
          </a:p>
          <a:p>
            <a:r>
              <a:rPr lang="en-US" dirty="0"/>
              <a:t>No tremor and less fatigue for the surgeon</a:t>
            </a:r>
          </a:p>
          <a:p>
            <a:r>
              <a:rPr lang="en-US" dirty="0"/>
              <a:t>1 Incision </a:t>
            </a:r>
          </a:p>
          <a:p>
            <a:r>
              <a:rPr lang="en-US" dirty="0"/>
              <a:t>Better training for residents?</a:t>
            </a:r>
          </a:p>
          <a:p>
            <a:pPr marL="0" indent="0">
              <a:buNone/>
            </a:pPr>
            <a:endParaRPr lang="en-US" dirty="0"/>
          </a:p>
          <a:p>
            <a:pPr marL="0" indent="0">
              <a:buNone/>
            </a:pPr>
            <a:endParaRPr lang="en-US" dirty="0"/>
          </a:p>
          <a:p>
            <a:r>
              <a:rPr lang="en-US" dirty="0"/>
              <a:t>No Haptic feedback for the surgeon</a:t>
            </a:r>
          </a:p>
          <a:p>
            <a:r>
              <a:rPr lang="en-US" dirty="0"/>
              <a:t>Longer to set up</a:t>
            </a:r>
          </a:p>
          <a:p>
            <a:r>
              <a:rPr lang="en-US" dirty="0"/>
              <a:t>Cost??</a:t>
            </a:r>
          </a:p>
          <a:p>
            <a:endParaRPr lang="en-US" dirty="0"/>
          </a:p>
        </p:txBody>
      </p:sp>
    </p:spTree>
    <p:extLst>
      <p:ext uri="{BB962C8B-B14F-4D97-AF65-F5344CB8AC3E}">
        <p14:creationId xmlns:p14="http://schemas.microsoft.com/office/powerpoint/2010/main" val="1917027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791BF-F7B3-F269-1FE8-5553183F5013}"/>
              </a:ext>
            </a:extLst>
          </p:cNvPr>
          <p:cNvSpPr>
            <a:spLocks noGrp="1"/>
          </p:cNvSpPr>
          <p:nvPr>
            <p:ph type="title"/>
          </p:nvPr>
        </p:nvSpPr>
        <p:spPr/>
        <p:txBody>
          <a:bodyPr/>
          <a:lstStyle/>
          <a:p>
            <a:endParaRPr lang="en-US" dirty="0"/>
          </a:p>
        </p:txBody>
      </p:sp>
      <p:pic>
        <p:nvPicPr>
          <p:cNvPr id="4" name="Content Placeholder 3">
            <a:extLst>
              <a:ext uri="{FF2B5EF4-FFF2-40B4-BE49-F238E27FC236}">
                <a16:creationId xmlns:a16="http://schemas.microsoft.com/office/drawing/2014/main" id="{A8B89809-C31A-D98E-3DAA-3147CD4E030E}"/>
              </a:ext>
            </a:extLst>
          </p:cNvPr>
          <p:cNvPicPr>
            <a:picLocks noGrp="1" noChangeAspect="1"/>
          </p:cNvPicPr>
          <p:nvPr>
            <p:ph idx="1"/>
          </p:nvPr>
        </p:nvPicPr>
        <p:blipFill>
          <a:blip r:embed="rId3"/>
          <a:stretch>
            <a:fillRect/>
          </a:stretch>
        </p:blipFill>
        <p:spPr>
          <a:xfrm>
            <a:off x="3167777" y="0"/>
            <a:ext cx="5856445" cy="6668431"/>
          </a:xfrm>
          <a:prstGeom prst="rect">
            <a:avLst/>
          </a:prstGeom>
        </p:spPr>
      </p:pic>
    </p:spTree>
    <p:extLst>
      <p:ext uri="{BB962C8B-B14F-4D97-AF65-F5344CB8AC3E}">
        <p14:creationId xmlns:p14="http://schemas.microsoft.com/office/powerpoint/2010/main" val="4077835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FCFEB-7C0E-F21F-315A-70734A81C0F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5758BB9-6464-EE4C-BD11-07BEA38FEBED}"/>
              </a:ext>
            </a:extLst>
          </p:cNvPr>
          <p:cNvSpPr>
            <a:spLocks noGrp="1"/>
          </p:cNvSpPr>
          <p:nvPr>
            <p:ph sz="half" idx="1"/>
          </p:nvPr>
        </p:nvSpPr>
        <p:spPr/>
        <p:txBody>
          <a:bodyPr/>
          <a:lstStyle/>
          <a:p>
            <a:r>
              <a:rPr lang="en-US" dirty="0"/>
              <a:t>Lap Chole</a:t>
            </a:r>
          </a:p>
          <a:p>
            <a:r>
              <a:rPr lang="en-US" b="0" i="0" dirty="0">
                <a:solidFill>
                  <a:srgbClr val="2E2E2E"/>
                </a:solidFill>
                <a:effectLst/>
                <a:latin typeface="ElsevierGulliver"/>
              </a:rPr>
              <a:t>26 males and 121 females with a mean age of 41.1 years and a mean </a:t>
            </a:r>
            <a:r>
              <a:rPr lang="en-US" b="0" i="0" dirty="0">
                <a:solidFill>
                  <a:srgbClr val="2E2E2E"/>
                </a:solidFill>
                <a:effectLst/>
                <a:latin typeface="ElsevierGulliver"/>
                <a:hlinkClick r:id="rId3" tooltip="Learn more about BMI from ScienceDirect's AI-generated Topic Pages"/>
              </a:rPr>
              <a:t>BMI</a:t>
            </a:r>
            <a:r>
              <a:rPr lang="en-US" b="0" i="0" dirty="0">
                <a:solidFill>
                  <a:srgbClr val="2E2E2E"/>
                </a:solidFill>
                <a:effectLst/>
                <a:latin typeface="ElsevierGulliver"/>
              </a:rPr>
              <a:t> of 31.8 kg/m</a:t>
            </a:r>
            <a:r>
              <a:rPr lang="en-US" b="0" i="0" baseline="30000" dirty="0">
                <a:solidFill>
                  <a:srgbClr val="2E2E2E"/>
                </a:solidFill>
                <a:effectLst/>
                <a:latin typeface="ElsevierGulliver"/>
              </a:rPr>
              <a:t>2</a:t>
            </a:r>
            <a:r>
              <a:rPr lang="en-US" b="0" i="0" dirty="0">
                <a:solidFill>
                  <a:srgbClr val="2E2E2E"/>
                </a:solidFill>
                <a:effectLst/>
                <a:latin typeface="ElsevierGulliver"/>
              </a:rPr>
              <a:t>.</a:t>
            </a:r>
          </a:p>
          <a:p>
            <a:r>
              <a:rPr lang="en-US" dirty="0">
                <a:solidFill>
                  <a:srgbClr val="2E2E2E"/>
                </a:solidFill>
                <a:latin typeface="ElsevierGulliver"/>
              </a:rPr>
              <a:t>Mean Op time: 89.6 minutes </a:t>
            </a:r>
            <a:r>
              <a:rPr lang="en-US" b="0" i="0" dirty="0">
                <a:solidFill>
                  <a:srgbClr val="2E2E2E"/>
                </a:solidFill>
                <a:effectLst/>
                <a:latin typeface="ElsevierGulliver"/>
              </a:rPr>
              <a:t>(range 34–235 min)</a:t>
            </a:r>
          </a:p>
          <a:p>
            <a:r>
              <a:rPr lang="en-US" dirty="0">
                <a:solidFill>
                  <a:srgbClr val="2E2E2E"/>
                </a:solidFill>
                <a:latin typeface="ElsevierGulliver"/>
              </a:rPr>
              <a:t>EBL: </a:t>
            </a:r>
            <a:r>
              <a:rPr lang="en-US" b="0" i="0" dirty="0">
                <a:solidFill>
                  <a:srgbClr val="2E2E2E"/>
                </a:solidFill>
                <a:effectLst/>
                <a:latin typeface="ElsevierGulliver"/>
              </a:rPr>
              <a:t>13.8 ml (range 5–100 ml) </a:t>
            </a:r>
            <a:endParaRPr lang="en-US" dirty="0">
              <a:solidFill>
                <a:srgbClr val="2E2E2E"/>
              </a:solidFill>
              <a:latin typeface="ElsevierGulliver"/>
            </a:endParaRPr>
          </a:p>
          <a:p>
            <a:r>
              <a:rPr lang="en-US" dirty="0">
                <a:solidFill>
                  <a:srgbClr val="2E2E2E"/>
                </a:solidFill>
                <a:latin typeface="ElsevierGulliver"/>
              </a:rPr>
              <a:t>LOS 1.0 days (range 0.2-14.3)</a:t>
            </a:r>
          </a:p>
          <a:p>
            <a:endParaRPr lang="en-US" dirty="0"/>
          </a:p>
          <a:p>
            <a:r>
              <a:rPr lang="en-US" dirty="0"/>
              <a:t>COST?</a:t>
            </a:r>
          </a:p>
        </p:txBody>
      </p:sp>
      <p:sp>
        <p:nvSpPr>
          <p:cNvPr id="4" name="Content Placeholder 3">
            <a:extLst>
              <a:ext uri="{FF2B5EF4-FFF2-40B4-BE49-F238E27FC236}">
                <a16:creationId xmlns:a16="http://schemas.microsoft.com/office/drawing/2014/main" id="{7140E823-9AF1-A1AD-6531-308C8EF27CB2}"/>
              </a:ext>
            </a:extLst>
          </p:cNvPr>
          <p:cNvSpPr>
            <a:spLocks noGrp="1"/>
          </p:cNvSpPr>
          <p:nvPr>
            <p:ph sz="half" idx="2"/>
          </p:nvPr>
        </p:nvSpPr>
        <p:spPr/>
        <p:txBody>
          <a:bodyPr/>
          <a:lstStyle/>
          <a:p>
            <a:r>
              <a:rPr lang="en-US" dirty="0"/>
              <a:t>Robotics</a:t>
            </a:r>
          </a:p>
          <a:p>
            <a:r>
              <a:rPr lang="en-US" b="0" i="0" dirty="0">
                <a:solidFill>
                  <a:srgbClr val="2E2E2E"/>
                </a:solidFill>
                <a:effectLst/>
                <a:latin typeface="ElsevierGulliver"/>
              </a:rPr>
              <a:t>30 males and 149 females with a mean age of 40.2 years with a mean BMI of 32.9 kg/m</a:t>
            </a:r>
            <a:r>
              <a:rPr lang="en-US" b="0" i="0" baseline="30000" dirty="0">
                <a:solidFill>
                  <a:srgbClr val="2E2E2E"/>
                </a:solidFill>
                <a:effectLst/>
                <a:latin typeface="ElsevierGulliver"/>
              </a:rPr>
              <a:t>2</a:t>
            </a:r>
            <a:endParaRPr lang="en-US" dirty="0">
              <a:solidFill>
                <a:srgbClr val="2E2E2E"/>
              </a:solidFill>
              <a:latin typeface="ElsevierGulliver"/>
            </a:endParaRPr>
          </a:p>
          <a:p>
            <a:r>
              <a:rPr lang="en-US" dirty="0">
                <a:solidFill>
                  <a:srgbClr val="2E2E2E"/>
                </a:solidFill>
                <a:latin typeface="ElsevierGulliver"/>
              </a:rPr>
              <a:t>Mean Op time: </a:t>
            </a:r>
            <a:r>
              <a:rPr lang="en-US" b="0" i="0" dirty="0">
                <a:solidFill>
                  <a:srgbClr val="2E2E2E"/>
                </a:solidFill>
                <a:effectLst/>
                <a:latin typeface="ElsevierGulliver"/>
              </a:rPr>
              <a:t>95.7 min (range 37–268 min)</a:t>
            </a:r>
          </a:p>
          <a:p>
            <a:r>
              <a:rPr lang="en-US" dirty="0">
                <a:solidFill>
                  <a:srgbClr val="2E2E2E"/>
                </a:solidFill>
                <a:latin typeface="ElsevierGulliver"/>
              </a:rPr>
              <a:t>EBL: </a:t>
            </a:r>
            <a:r>
              <a:rPr lang="en-US" b="0" i="0" dirty="0">
                <a:solidFill>
                  <a:srgbClr val="2E2E2E"/>
                </a:solidFill>
                <a:effectLst/>
                <a:latin typeface="ElsevierGulliver"/>
              </a:rPr>
              <a:t>13.9 ml (range 5–150 ml)</a:t>
            </a:r>
            <a:endParaRPr lang="en-US" dirty="0">
              <a:solidFill>
                <a:srgbClr val="2E2E2E"/>
              </a:solidFill>
              <a:latin typeface="ElsevierGulliver"/>
            </a:endParaRPr>
          </a:p>
          <a:p>
            <a:r>
              <a:rPr lang="en-US" dirty="0">
                <a:solidFill>
                  <a:srgbClr val="2E2E2E"/>
                </a:solidFill>
                <a:latin typeface="ElsevierGulliver"/>
              </a:rPr>
              <a:t>LOS: </a:t>
            </a:r>
            <a:r>
              <a:rPr lang="en-US" b="0" i="0" dirty="0">
                <a:solidFill>
                  <a:srgbClr val="2E2E2E"/>
                </a:solidFill>
                <a:effectLst/>
                <a:latin typeface="ElsevierGulliver"/>
              </a:rPr>
              <a:t>0.9 days (range 0.2–8.2 days)</a:t>
            </a:r>
          </a:p>
          <a:p>
            <a:endParaRPr lang="en-US" dirty="0">
              <a:solidFill>
                <a:srgbClr val="2E2E2E"/>
              </a:solidFill>
              <a:latin typeface="ElsevierGulliver"/>
            </a:endParaRPr>
          </a:p>
          <a:p>
            <a:r>
              <a:rPr lang="en-US" dirty="0">
                <a:solidFill>
                  <a:srgbClr val="2E2E2E"/>
                </a:solidFill>
                <a:latin typeface="ElsevierGulliver"/>
              </a:rPr>
              <a:t>COST?</a:t>
            </a:r>
            <a:endParaRPr lang="en-US" dirty="0"/>
          </a:p>
        </p:txBody>
      </p:sp>
    </p:spTree>
    <p:extLst>
      <p:ext uri="{BB962C8B-B14F-4D97-AF65-F5344CB8AC3E}">
        <p14:creationId xmlns:p14="http://schemas.microsoft.com/office/powerpoint/2010/main" val="1209882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B5580-3ECD-8B26-6CBA-8479E81E210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67BAA07-E74C-E734-C2ED-6565292ADD6D}"/>
              </a:ext>
            </a:extLst>
          </p:cNvPr>
          <p:cNvSpPr>
            <a:spLocks noGrp="1"/>
          </p:cNvSpPr>
          <p:nvPr>
            <p:ph idx="1"/>
          </p:nvPr>
        </p:nvSpPr>
        <p:spPr/>
        <p:txBody>
          <a:bodyPr/>
          <a:lstStyle/>
          <a:p>
            <a:endParaRPr lang="en-US" b="0" i="0" dirty="0">
              <a:solidFill>
                <a:srgbClr val="333333"/>
              </a:solidFill>
              <a:effectLst/>
              <a:latin typeface="Fira Sans" panose="020B0503050000020004" pitchFamily="34" charset="0"/>
            </a:endParaRPr>
          </a:p>
          <a:p>
            <a:endParaRPr lang="en-US" dirty="0">
              <a:solidFill>
                <a:srgbClr val="333333"/>
              </a:solidFill>
              <a:latin typeface="Fira Sans" panose="020B0503050000020004" pitchFamily="34" charset="0"/>
            </a:endParaRPr>
          </a:p>
          <a:p>
            <a:endParaRPr lang="en-US" b="0" i="0" dirty="0">
              <a:solidFill>
                <a:srgbClr val="333333"/>
              </a:solidFill>
              <a:effectLst/>
              <a:latin typeface="Fira Sans" panose="020B0503050000020004" pitchFamily="34" charset="0"/>
            </a:endParaRPr>
          </a:p>
          <a:p>
            <a:endParaRPr lang="en-US" dirty="0">
              <a:solidFill>
                <a:srgbClr val="333333"/>
              </a:solidFill>
              <a:latin typeface="Fira Sans" panose="020B0503050000020004" pitchFamily="34" charset="0"/>
            </a:endParaRPr>
          </a:p>
          <a:p>
            <a:endParaRPr lang="en-US" b="0" i="0" dirty="0">
              <a:solidFill>
                <a:srgbClr val="333333"/>
              </a:solidFill>
              <a:effectLst/>
              <a:latin typeface="Fira Sans" panose="020B0503050000020004" pitchFamily="34" charset="0"/>
            </a:endParaRPr>
          </a:p>
        </p:txBody>
      </p:sp>
      <p:pic>
        <p:nvPicPr>
          <p:cNvPr id="4" name="Picture 3">
            <a:extLst>
              <a:ext uri="{FF2B5EF4-FFF2-40B4-BE49-F238E27FC236}">
                <a16:creationId xmlns:a16="http://schemas.microsoft.com/office/drawing/2014/main" id="{C24D1BEA-6704-A75D-6F47-FEB11F28C403}"/>
              </a:ext>
            </a:extLst>
          </p:cNvPr>
          <p:cNvPicPr>
            <a:picLocks noChangeAspect="1"/>
          </p:cNvPicPr>
          <p:nvPr/>
        </p:nvPicPr>
        <p:blipFill>
          <a:blip r:embed="rId3"/>
          <a:stretch>
            <a:fillRect/>
          </a:stretch>
        </p:blipFill>
        <p:spPr>
          <a:xfrm>
            <a:off x="2166937" y="624110"/>
            <a:ext cx="8148638" cy="5941925"/>
          </a:xfrm>
          <a:prstGeom prst="rect">
            <a:avLst/>
          </a:prstGeom>
        </p:spPr>
      </p:pic>
    </p:spTree>
    <p:extLst>
      <p:ext uri="{BB962C8B-B14F-4D97-AF65-F5344CB8AC3E}">
        <p14:creationId xmlns:p14="http://schemas.microsoft.com/office/powerpoint/2010/main" val="959903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E45EB-6771-BF90-666D-C8E4591239FC}"/>
              </a:ext>
            </a:extLst>
          </p:cNvPr>
          <p:cNvSpPr>
            <a:spLocks noGrp="1"/>
          </p:cNvSpPr>
          <p:nvPr>
            <p:ph type="title"/>
          </p:nvPr>
        </p:nvSpPr>
        <p:spPr/>
        <p:txBody>
          <a:bodyPr/>
          <a:lstStyle/>
          <a:p>
            <a:r>
              <a:rPr lang="en-US" dirty="0"/>
              <a:t>Today?</a:t>
            </a:r>
          </a:p>
        </p:txBody>
      </p:sp>
      <p:pic>
        <p:nvPicPr>
          <p:cNvPr id="4" name="Content Placeholder 3">
            <a:extLst>
              <a:ext uri="{FF2B5EF4-FFF2-40B4-BE49-F238E27FC236}">
                <a16:creationId xmlns:a16="http://schemas.microsoft.com/office/drawing/2014/main" id="{5D15D762-C4D5-3693-5509-CB059E9FB9AA}"/>
              </a:ext>
            </a:extLst>
          </p:cNvPr>
          <p:cNvPicPr>
            <a:picLocks noGrp="1" noChangeAspect="1"/>
          </p:cNvPicPr>
          <p:nvPr>
            <p:ph idx="1"/>
          </p:nvPr>
        </p:nvPicPr>
        <p:blipFill>
          <a:blip r:embed="rId3"/>
          <a:stretch>
            <a:fillRect/>
          </a:stretch>
        </p:blipFill>
        <p:spPr>
          <a:xfrm>
            <a:off x="1423987" y="4999231"/>
            <a:ext cx="8915400" cy="1817016"/>
          </a:xfrm>
          <a:prstGeom prst="rect">
            <a:avLst/>
          </a:prstGeom>
        </p:spPr>
      </p:pic>
      <p:pic>
        <p:nvPicPr>
          <p:cNvPr id="5" name="Picture 4">
            <a:extLst>
              <a:ext uri="{FF2B5EF4-FFF2-40B4-BE49-F238E27FC236}">
                <a16:creationId xmlns:a16="http://schemas.microsoft.com/office/drawing/2014/main" id="{0B847402-557B-A663-8A54-87FBDA28EF4D}"/>
              </a:ext>
            </a:extLst>
          </p:cNvPr>
          <p:cNvPicPr>
            <a:picLocks noChangeAspect="1"/>
          </p:cNvPicPr>
          <p:nvPr/>
        </p:nvPicPr>
        <p:blipFill>
          <a:blip r:embed="rId4"/>
          <a:stretch>
            <a:fillRect/>
          </a:stretch>
        </p:blipFill>
        <p:spPr>
          <a:xfrm>
            <a:off x="1423987" y="1264555"/>
            <a:ext cx="5891213" cy="3717650"/>
          </a:xfrm>
          <a:prstGeom prst="rect">
            <a:avLst/>
          </a:prstGeom>
        </p:spPr>
      </p:pic>
    </p:spTree>
    <p:extLst>
      <p:ext uri="{BB962C8B-B14F-4D97-AF65-F5344CB8AC3E}">
        <p14:creationId xmlns:p14="http://schemas.microsoft.com/office/powerpoint/2010/main" val="1177256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A3377-1CB9-1921-79FA-7ABDB334B7A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AB084F1-AF8C-4881-B4C9-EA56B3FB1E4D}"/>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17248F5F-647D-548B-6BD4-B0CCEDA5236C}"/>
              </a:ext>
            </a:extLst>
          </p:cNvPr>
          <p:cNvPicPr>
            <a:picLocks noChangeAspect="1"/>
          </p:cNvPicPr>
          <p:nvPr/>
        </p:nvPicPr>
        <p:blipFill>
          <a:blip r:embed="rId3"/>
          <a:stretch>
            <a:fillRect/>
          </a:stretch>
        </p:blipFill>
        <p:spPr>
          <a:xfrm>
            <a:off x="2589212" y="0"/>
            <a:ext cx="7761690" cy="6858000"/>
          </a:xfrm>
          <a:prstGeom prst="rect">
            <a:avLst/>
          </a:prstGeom>
        </p:spPr>
      </p:pic>
    </p:spTree>
    <p:extLst>
      <p:ext uri="{BB962C8B-B14F-4D97-AF65-F5344CB8AC3E}">
        <p14:creationId xmlns:p14="http://schemas.microsoft.com/office/powerpoint/2010/main" val="4134479227"/>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5246</TotalTime>
  <Words>1602</Words>
  <Application>Microsoft Macintosh PowerPoint</Application>
  <PresentationFormat>Widescreen</PresentationFormat>
  <Paragraphs>104</Paragraphs>
  <Slides>12</Slides>
  <Notes>11</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12</vt:i4>
      </vt:variant>
    </vt:vector>
  </HeadingPairs>
  <TitlesOfParts>
    <vt:vector size="28" baseType="lpstr">
      <vt:lpstr>Arial</vt:lpstr>
      <vt:lpstr>Calibri</vt:lpstr>
      <vt:lpstr>Cambria</vt:lpstr>
      <vt:lpstr>Century Gothic</vt:lpstr>
      <vt:lpstr>ElsevierGulliver</vt:lpstr>
      <vt:lpstr>Fira Sans</vt:lpstr>
      <vt:lpstr>Georgia</vt:lpstr>
      <vt:lpstr>Google Sans</vt:lpstr>
      <vt:lpstr>helvetica</vt:lpstr>
      <vt:lpstr>helvetica</vt:lpstr>
      <vt:lpstr>MuseoSans</vt:lpstr>
      <vt:lpstr>Open Sans</vt:lpstr>
      <vt:lpstr>Roboto</vt:lpstr>
      <vt:lpstr>system-ui</vt:lpstr>
      <vt:lpstr>Wingdings 3</vt:lpstr>
      <vt:lpstr>Wisp</vt:lpstr>
      <vt:lpstr>Minimally Invasive Surgery: Who reigns supreme?</vt:lpstr>
      <vt:lpstr>History</vt:lpstr>
      <vt:lpstr>Laparoscopic Surgery</vt:lpstr>
      <vt:lpstr>Robotics</vt:lpstr>
      <vt:lpstr>PowerPoint Presentation</vt:lpstr>
      <vt:lpstr>PowerPoint Presentation</vt:lpstr>
      <vt:lpstr>PowerPoint Presentation</vt:lpstr>
      <vt:lpstr>Today?</vt:lpstr>
      <vt:lpstr>PowerPoint Presentation</vt:lpstr>
      <vt:lpstr>PowerPoint Presentation</vt:lpstr>
      <vt:lpstr>PowerPoint Presentation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Minimally Invasive Surgery: Who reigns supreme?</dc:title>
  <dc:creator>Hoang, Thien Trong - (thienhoang)</dc:creator>
  <cp:lastModifiedBy>Hoang, Thien Trong - (thienhoang)</cp:lastModifiedBy>
  <cp:revision>1</cp:revision>
  <dcterms:created xsi:type="dcterms:W3CDTF">2023-08-06T22:41:44Z</dcterms:created>
  <dcterms:modified xsi:type="dcterms:W3CDTF">2023-08-10T14:08:00Z</dcterms:modified>
</cp:coreProperties>
</file>