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57" r:id="rId3"/>
    <p:sldId id="261" r:id="rId4"/>
    <p:sldId id="258" r:id="rId5"/>
    <p:sldId id="259" r:id="rId6"/>
    <p:sldId id="260" r:id="rId7"/>
    <p:sldId id="262" r:id="rId8"/>
    <p:sldId id="271" r:id="rId9"/>
    <p:sldId id="263" r:id="rId10"/>
    <p:sldId id="268" r:id="rId11"/>
    <p:sldId id="272" r:id="rId12"/>
    <p:sldId id="267" r:id="rId13"/>
    <p:sldId id="269" r:id="rId14"/>
    <p:sldId id="264" r:id="rId15"/>
    <p:sldId id="265" r:id="rId16"/>
    <p:sldId id="266"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8539"/>
  </p:normalViewPr>
  <p:slideViewPr>
    <p:cSldViewPr snapToGrid="0">
      <p:cViewPr varScale="1">
        <p:scale>
          <a:sx n="107" d="100"/>
          <a:sy n="107" d="100"/>
        </p:scale>
        <p:origin x="73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758A0-B9FB-6E42-85B6-39244BAAFB94}" type="datetimeFigureOut">
              <a:rPr lang="en-US" smtClean="0"/>
              <a:t>7/12/23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CA401-67E2-2241-80B3-C9A371222FD7}" type="slidenum">
              <a:rPr lang="en-US" smtClean="0"/>
              <a:t>‹#›</a:t>
            </a:fld>
            <a:endParaRPr lang="en-US"/>
          </a:p>
        </p:txBody>
      </p:sp>
    </p:spTree>
    <p:extLst>
      <p:ext uri="{BB962C8B-B14F-4D97-AF65-F5344CB8AC3E}">
        <p14:creationId xmlns:p14="http://schemas.microsoft.com/office/powerpoint/2010/main" val="1500258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He had a L foot melanoma removed by Dr. </a:t>
            </a:r>
            <a:r>
              <a:rPr lang="en-US" dirty="0" err="1">
                <a:effectLst/>
                <a:latin typeface="Times New Roman" panose="02020603050405020304" pitchFamily="18" charset="0"/>
              </a:rPr>
              <a:t>Warneke</a:t>
            </a:r>
            <a:r>
              <a:rPr lang="en-US" dirty="0">
                <a:effectLst/>
                <a:latin typeface="Times New Roman" panose="02020603050405020304" pitchFamily="18" charset="0"/>
              </a:rPr>
              <a:t> in 2020 with subsequent L femoral lymph node dissection in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Stage 4 metastatic melanoma </a:t>
            </a:r>
          </a:p>
          <a:p>
            <a:endParaRPr lang="en-US" dirty="0"/>
          </a:p>
        </p:txBody>
      </p:sp>
      <p:sp>
        <p:nvSpPr>
          <p:cNvPr id="4" name="Slide Number Placeholder 3"/>
          <p:cNvSpPr>
            <a:spLocks noGrp="1"/>
          </p:cNvSpPr>
          <p:nvPr>
            <p:ph type="sldNum" sz="quarter" idx="5"/>
          </p:nvPr>
        </p:nvSpPr>
        <p:spPr/>
        <p:txBody>
          <a:bodyPr/>
          <a:lstStyle/>
          <a:p>
            <a:fld id="{F68CA401-67E2-2241-80B3-C9A371222FD7}" type="slidenum">
              <a:rPr lang="en-US" smtClean="0"/>
              <a:t>2</a:t>
            </a:fld>
            <a:endParaRPr lang="en-US"/>
          </a:p>
        </p:txBody>
      </p:sp>
    </p:spTree>
    <p:extLst>
      <p:ext uri="{BB962C8B-B14F-4D97-AF65-F5344CB8AC3E}">
        <p14:creationId xmlns:p14="http://schemas.microsoft.com/office/powerpoint/2010/main" val="152198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Stable except for some </a:t>
            </a:r>
            <a:r>
              <a:rPr lang="en-US" dirty="0" err="1"/>
              <a:t>tachypnia</a:t>
            </a:r>
            <a:r>
              <a:rPr lang="en-US" dirty="0"/>
              <a:t> </a:t>
            </a:r>
          </a:p>
          <a:p>
            <a:r>
              <a:rPr lang="en-US" dirty="0"/>
              <a:t>Physical exam showed signs of peritonitis </a:t>
            </a:r>
          </a:p>
          <a:p>
            <a:endParaRPr lang="en-US" dirty="0"/>
          </a:p>
        </p:txBody>
      </p:sp>
      <p:sp>
        <p:nvSpPr>
          <p:cNvPr id="4" name="Slide Number Placeholder 3"/>
          <p:cNvSpPr>
            <a:spLocks noGrp="1"/>
          </p:cNvSpPr>
          <p:nvPr>
            <p:ph type="sldNum" sz="quarter" idx="5"/>
          </p:nvPr>
        </p:nvSpPr>
        <p:spPr/>
        <p:txBody>
          <a:bodyPr/>
          <a:lstStyle/>
          <a:p>
            <a:fld id="{F68CA401-67E2-2241-80B3-C9A371222FD7}" type="slidenum">
              <a:rPr lang="en-US" smtClean="0"/>
              <a:t>3</a:t>
            </a:fld>
            <a:endParaRPr lang="en-US"/>
          </a:p>
        </p:txBody>
      </p:sp>
    </p:spTree>
    <p:extLst>
      <p:ext uri="{BB962C8B-B14F-4D97-AF65-F5344CB8AC3E}">
        <p14:creationId xmlns:p14="http://schemas.microsoft.com/office/powerpoint/2010/main" val="301691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distention of multiple small and large bowel loops</a:t>
            </a:r>
          </a:p>
          <a:p>
            <a:endParaRPr lang="en-US" dirty="0"/>
          </a:p>
        </p:txBody>
      </p:sp>
      <p:sp>
        <p:nvSpPr>
          <p:cNvPr id="4" name="Slide Number Placeholder 3"/>
          <p:cNvSpPr>
            <a:spLocks noGrp="1"/>
          </p:cNvSpPr>
          <p:nvPr>
            <p:ph type="sldNum" sz="quarter" idx="5"/>
          </p:nvPr>
        </p:nvSpPr>
        <p:spPr/>
        <p:txBody>
          <a:bodyPr/>
          <a:lstStyle/>
          <a:p>
            <a:fld id="{F68CA401-67E2-2241-80B3-C9A371222FD7}" type="slidenum">
              <a:rPr lang="en-US" smtClean="0"/>
              <a:t>4</a:t>
            </a:fld>
            <a:endParaRPr lang="en-US"/>
          </a:p>
        </p:txBody>
      </p:sp>
    </p:spTree>
    <p:extLst>
      <p:ext uri="{BB962C8B-B14F-4D97-AF65-F5344CB8AC3E}">
        <p14:creationId xmlns:p14="http://schemas.microsoft.com/office/powerpoint/2010/main" val="89753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ffectLst/>
                <a:latin typeface="Times New Roman" panose="02020603050405020304" pitchFamily="18" charset="0"/>
              </a:rPr>
              <a:t>ondilated</a:t>
            </a:r>
            <a:r>
              <a:rPr lang="en-US" dirty="0">
                <a:effectLst/>
                <a:latin typeface="Times New Roman" panose="02020603050405020304" pitchFamily="18" charset="0"/>
              </a:rPr>
              <a:t> loops of small bowel demonstrate significant wall</a:t>
            </a:r>
          </a:p>
          <a:p>
            <a:r>
              <a:rPr lang="en-US" dirty="0">
                <a:effectLst/>
                <a:latin typeface="Times New Roman" panose="02020603050405020304" pitchFamily="18" charset="0"/>
              </a:rPr>
              <a:t>thickening and adjacent mesenteric edema and free fluid and </a:t>
            </a:r>
          </a:p>
          <a:p>
            <a:r>
              <a:rPr lang="en-US" dirty="0">
                <a:effectLst/>
                <a:latin typeface="Times New Roman" panose="02020603050405020304" pitchFamily="18" charset="0"/>
              </a:rPr>
              <a:t>scattered pneumoperitoneum suggestive of hollow viscus perforation </a:t>
            </a:r>
          </a:p>
          <a:p>
            <a:endParaRPr lang="en-US" dirty="0"/>
          </a:p>
        </p:txBody>
      </p:sp>
      <p:sp>
        <p:nvSpPr>
          <p:cNvPr id="4" name="Slide Number Placeholder 3"/>
          <p:cNvSpPr>
            <a:spLocks noGrp="1"/>
          </p:cNvSpPr>
          <p:nvPr>
            <p:ph type="sldNum" sz="quarter" idx="5"/>
          </p:nvPr>
        </p:nvSpPr>
        <p:spPr/>
        <p:txBody>
          <a:bodyPr/>
          <a:lstStyle/>
          <a:p>
            <a:fld id="{F68CA401-67E2-2241-80B3-C9A371222FD7}" type="slidenum">
              <a:rPr lang="en-US" smtClean="0"/>
              <a:t>5</a:t>
            </a:fld>
            <a:endParaRPr lang="en-US"/>
          </a:p>
        </p:txBody>
      </p:sp>
    </p:spTree>
    <p:extLst>
      <p:ext uri="{BB962C8B-B14F-4D97-AF65-F5344CB8AC3E}">
        <p14:creationId xmlns:p14="http://schemas.microsoft.com/office/powerpoint/2010/main" val="4016425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Pt Discharged  to home 4 days after surgery </a:t>
            </a:r>
          </a:p>
          <a:p>
            <a:endParaRPr lang="en-US" dirty="0"/>
          </a:p>
        </p:txBody>
      </p:sp>
      <p:sp>
        <p:nvSpPr>
          <p:cNvPr id="4" name="Slide Number Placeholder 3"/>
          <p:cNvSpPr>
            <a:spLocks noGrp="1"/>
          </p:cNvSpPr>
          <p:nvPr>
            <p:ph type="sldNum" sz="quarter" idx="5"/>
          </p:nvPr>
        </p:nvSpPr>
        <p:spPr/>
        <p:txBody>
          <a:bodyPr/>
          <a:lstStyle/>
          <a:p>
            <a:fld id="{F68CA401-67E2-2241-80B3-C9A371222FD7}" type="slidenum">
              <a:rPr lang="en-US" smtClean="0"/>
              <a:t>7</a:t>
            </a:fld>
            <a:endParaRPr lang="en-US"/>
          </a:p>
        </p:txBody>
      </p:sp>
    </p:spTree>
    <p:extLst>
      <p:ext uri="{BB962C8B-B14F-4D97-AF65-F5344CB8AC3E}">
        <p14:creationId xmlns:p14="http://schemas.microsoft.com/office/powerpoint/2010/main" val="48059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82828"/>
                </a:solidFill>
                <a:effectLst/>
                <a:latin typeface="MuseoSans"/>
              </a:rPr>
              <a:t> Shin J-Y, Park I-S, Bang B-W, Kim H-K, Shin Y-W, Kwon K-S, et al. Case of primary small bowel melanoma diagnosed by single-balloon </a:t>
            </a:r>
            <a:r>
              <a:rPr lang="en-US" b="0" i="0" dirty="0" err="1">
                <a:solidFill>
                  <a:srgbClr val="282828"/>
                </a:solidFill>
                <a:effectLst/>
                <a:latin typeface="MuseoSans"/>
              </a:rPr>
              <a:t>enteroscopy</a:t>
            </a:r>
            <a:r>
              <a:rPr lang="en-US" b="0" i="0" dirty="0">
                <a:solidFill>
                  <a:srgbClr val="282828"/>
                </a:solidFill>
                <a:effectLst/>
                <a:latin typeface="MuseoSans"/>
              </a:rPr>
              <a:t>. </a:t>
            </a:r>
            <a:r>
              <a:rPr lang="en-US" b="0" i="1" dirty="0">
                <a:solidFill>
                  <a:srgbClr val="282828"/>
                </a:solidFill>
                <a:effectLst/>
                <a:latin typeface="MuseoSans"/>
              </a:rPr>
              <a:t>Clin </a:t>
            </a:r>
            <a:r>
              <a:rPr lang="en-US" b="0" i="1" dirty="0" err="1">
                <a:solidFill>
                  <a:srgbClr val="282828"/>
                </a:solidFill>
                <a:effectLst/>
                <a:latin typeface="MuseoSans"/>
              </a:rPr>
              <a:t>Endosc</a:t>
            </a:r>
            <a:r>
              <a:rPr lang="en-US" b="0" i="1" dirty="0">
                <a:solidFill>
                  <a:srgbClr val="282828"/>
                </a:solidFill>
                <a:effectLst/>
                <a:latin typeface="MuseoSans"/>
              </a:rPr>
              <a:t>.</a:t>
            </a:r>
            <a:r>
              <a:rPr lang="en-US" b="0" i="0" dirty="0">
                <a:solidFill>
                  <a:srgbClr val="282828"/>
                </a:solidFill>
                <a:effectLst/>
                <a:latin typeface="MuseoSans"/>
              </a:rPr>
              <a:t> (2017) 50:395–9. </a:t>
            </a:r>
            <a:r>
              <a:rPr lang="en-US" b="0" i="0" dirty="0" err="1">
                <a:solidFill>
                  <a:srgbClr val="282828"/>
                </a:solidFill>
                <a:effectLst/>
                <a:latin typeface="MuseoSans"/>
              </a:rPr>
              <a:t>doi</a:t>
            </a:r>
            <a:r>
              <a:rPr lang="en-US" b="0" i="0" dirty="0">
                <a:solidFill>
                  <a:srgbClr val="282828"/>
                </a:solidFill>
                <a:effectLst/>
                <a:latin typeface="MuseoSans"/>
              </a:rPr>
              <a:t>: 10.5946/ce.2016.153</a:t>
            </a:r>
          </a:p>
          <a:p>
            <a:endParaRPr lang="en-US" b="0" i="0" dirty="0">
              <a:solidFill>
                <a:srgbClr val="282828"/>
              </a:solidFill>
              <a:effectLst/>
              <a:latin typeface="MuseoSans"/>
            </a:endParaRPr>
          </a:p>
          <a:p>
            <a:pPr algn="l" fontAlgn="base"/>
            <a:br>
              <a:rPr lang="en-US" b="0" i="0" dirty="0">
                <a:solidFill>
                  <a:srgbClr val="2A2A2A"/>
                </a:solidFill>
                <a:effectLst/>
                <a:latin typeface="Source Sans Pro" panose="020F0502020204030204" pitchFamily="34" charset="0"/>
              </a:rPr>
            </a:br>
            <a:r>
              <a:rPr lang="en-US" b="0" i="0" dirty="0">
                <a:solidFill>
                  <a:srgbClr val="2A2A2A"/>
                </a:solidFill>
                <a:effectLst/>
                <a:latin typeface="Source Sans Pro" panose="020F0502020204030204" pitchFamily="34" charset="0"/>
              </a:rPr>
              <a:t>Das Gupta</a:t>
            </a:r>
          </a:p>
          <a:p>
            <a:pPr algn="l" fontAlgn="base"/>
            <a:r>
              <a:rPr lang="en-US" b="0" i="0" dirty="0">
                <a:solidFill>
                  <a:srgbClr val="2A2A2A"/>
                </a:solidFill>
                <a:effectLst/>
                <a:latin typeface="Source Sans Pro" panose="020F0502020204030204" pitchFamily="34" charset="0"/>
              </a:rPr>
              <a:t> TK</a:t>
            </a:r>
          </a:p>
          <a:p>
            <a:pPr algn="l" fontAlgn="base"/>
            <a:r>
              <a:rPr lang="en-US" b="0" i="0" dirty="0">
                <a:solidFill>
                  <a:srgbClr val="2A2A2A"/>
                </a:solidFill>
                <a:effectLst/>
                <a:latin typeface="Source Sans Pro" panose="020F0502020204030204" pitchFamily="34" charset="0"/>
              </a:rPr>
              <a:t>,  Brasfield</a:t>
            </a:r>
          </a:p>
          <a:p>
            <a:pPr algn="l" fontAlgn="base"/>
            <a:r>
              <a:rPr lang="en-US" b="0" i="0" dirty="0">
                <a:solidFill>
                  <a:srgbClr val="2A2A2A"/>
                </a:solidFill>
                <a:effectLst/>
                <a:latin typeface="Source Sans Pro" panose="020F0502020204030204" pitchFamily="34" charset="0"/>
              </a:rPr>
              <a:t> RD</a:t>
            </a:r>
          </a:p>
          <a:p>
            <a:pPr algn="l" fontAlgn="base"/>
            <a:r>
              <a:rPr lang="en-US" b="0" i="0" dirty="0">
                <a:solidFill>
                  <a:srgbClr val="2A2A2A"/>
                </a:solidFill>
                <a:effectLst/>
                <a:latin typeface="Source Sans Pro" panose="020F0502020204030204" pitchFamily="34" charset="0"/>
              </a:rPr>
              <a:t>. </a:t>
            </a:r>
            <a:r>
              <a:rPr lang="en-US" b="0" i="0" dirty="0">
                <a:solidFill>
                  <a:srgbClr val="2A2A2A"/>
                </a:solidFill>
                <a:effectLst/>
                <a:latin typeface="Source Sans Pro" panose="020B0503030403020204" pitchFamily="34" charset="0"/>
              </a:rPr>
              <a:t>Metastatic melanoma of the gastrointestinal tract</a:t>
            </a:r>
          </a:p>
          <a:p>
            <a:pPr algn="l" fontAlgn="base"/>
            <a:r>
              <a:rPr lang="en-US" b="0" i="0" dirty="0">
                <a:solidFill>
                  <a:srgbClr val="2A2A2A"/>
                </a:solidFill>
                <a:effectLst/>
                <a:latin typeface="Source Sans Pro" panose="020B0503030403020204" pitchFamily="34" charset="0"/>
              </a:rPr>
              <a:t>, </a:t>
            </a:r>
            <a:r>
              <a:rPr lang="en-US" b="0" i="1" dirty="0">
                <a:solidFill>
                  <a:srgbClr val="2A2A2A"/>
                </a:solidFill>
                <a:effectLst/>
                <a:latin typeface="Source Sans Pro" panose="020B0503030403020204" pitchFamily="34" charset="0"/>
              </a:rPr>
              <a:t>Arch Surg</a:t>
            </a:r>
          </a:p>
          <a:p>
            <a:pPr algn="l" fontAlgn="base"/>
            <a:r>
              <a:rPr lang="en-US" b="0" i="0" dirty="0">
                <a:solidFill>
                  <a:srgbClr val="2A2A2A"/>
                </a:solidFill>
                <a:effectLst/>
                <a:latin typeface="Source Sans Pro" panose="020B0503030403020204" pitchFamily="34" charset="0"/>
              </a:rPr>
              <a:t>, 1964</a:t>
            </a:r>
          </a:p>
          <a:p>
            <a:pPr algn="l" fontAlgn="base"/>
            <a:r>
              <a:rPr lang="en-US" b="0" i="0" dirty="0">
                <a:solidFill>
                  <a:srgbClr val="2A2A2A"/>
                </a:solidFill>
                <a:effectLst/>
                <a:latin typeface="Source Sans Pro" panose="020B0503030403020204" pitchFamily="34" charset="0"/>
              </a:rPr>
              <a:t>, vol. 88</a:t>
            </a:r>
          </a:p>
          <a:p>
            <a:pPr algn="l" fontAlgn="base"/>
            <a:r>
              <a:rPr lang="en-US" b="0" i="0" dirty="0">
                <a:solidFill>
                  <a:srgbClr val="2A2A2A"/>
                </a:solidFill>
                <a:effectLst/>
                <a:latin typeface="Source Sans Pro" panose="020B0503030403020204" pitchFamily="34" charset="0"/>
              </a:rPr>
              <a:t> (pg. 969</a:t>
            </a:r>
          </a:p>
          <a:p>
            <a:pPr algn="l" fontAlgn="base"/>
            <a:r>
              <a:rPr lang="en-US" b="0" i="0" dirty="0">
                <a:solidFill>
                  <a:srgbClr val="2A2A2A"/>
                </a:solidFill>
                <a:effectLst/>
                <a:latin typeface="Source Sans Pro" panose="020B0503030403020204" pitchFamily="34" charset="0"/>
              </a:rPr>
              <a:t>-73</a:t>
            </a:r>
          </a:p>
          <a:p>
            <a:r>
              <a:rPr lang="en-US" b="0" i="0" dirty="0">
                <a:solidFill>
                  <a:srgbClr val="2A2A2A"/>
                </a:solidFill>
                <a:effectLst/>
                <a:latin typeface="Source Sans Pro" panose="020B0503030403020204" pitchFamily="34" charset="0"/>
              </a:rPr>
              <a:t>)</a:t>
            </a:r>
            <a:endParaRPr lang="en-US" dirty="0"/>
          </a:p>
        </p:txBody>
      </p:sp>
      <p:sp>
        <p:nvSpPr>
          <p:cNvPr id="4" name="Slide Number Placeholder 3"/>
          <p:cNvSpPr>
            <a:spLocks noGrp="1"/>
          </p:cNvSpPr>
          <p:nvPr>
            <p:ph type="sldNum" sz="quarter" idx="5"/>
          </p:nvPr>
        </p:nvSpPr>
        <p:spPr/>
        <p:txBody>
          <a:bodyPr/>
          <a:lstStyle/>
          <a:p>
            <a:fld id="{F68CA401-67E2-2241-80B3-C9A371222FD7}" type="slidenum">
              <a:rPr lang="en-US" smtClean="0"/>
              <a:t>9</a:t>
            </a:fld>
            <a:endParaRPr lang="en-US"/>
          </a:p>
        </p:txBody>
      </p:sp>
    </p:spTree>
    <p:extLst>
      <p:ext uri="{BB962C8B-B14F-4D97-AF65-F5344CB8AC3E}">
        <p14:creationId xmlns:p14="http://schemas.microsoft.com/office/powerpoint/2010/main" val="3220589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CA401-67E2-2241-80B3-C9A371222FD7}" type="slidenum">
              <a:rPr lang="en-US" smtClean="0"/>
              <a:t>12</a:t>
            </a:fld>
            <a:endParaRPr lang="en-US"/>
          </a:p>
        </p:txBody>
      </p:sp>
    </p:spTree>
    <p:extLst>
      <p:ext uri="{BB962C8B-B14F-4D97-AF65-F5344CB8AC3E}">
        <p14:creationId xmlns:p14="http://schemas.microsoft.com/office/powerpoint/2010/main" val="13870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0F4B3CE-E6AD-904F-B395-CF19BB985FBC}" type="datetimeFigureOut">
              <a:rPr lang="en-US" smtClean="0"/>
              <a:t>7/12/23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F3936-E87D-314B-8F37-AE02F6C2C8C7}" type="slidenum">
              <a:rPr lang="en-US" smtClean="0"/>
              <a:t>‹#›</a:t>
            </a:fld>
            <a:endParaRPr lang="en-US"/>
          </a:p>
        </p:txBody>
      </p:sp>
    </p:spTree>
    <p:extLst>
      <p:ext uri="{BB962C8B-B14F-4D97-AF65-F5344CB8AC3E}">
        <p14:creationId xmlns:p14="http://schemas.microsoft.com/office/powerpoint/2010/main" val="218644344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F4B3CE-E6AD-904F-B395-CF19BB985FBC}" type="datetimeFigureOut">
              <a:rPr lang="en-US" smtClean="0"/>
              <a:t>7/12/23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F3936-E87D-314B-8F37-AE02F6C2C8C7}" type="slidenum">
              <a:rPr lang="en-US" smtClean="0"/>
              <a:t>‹#›</a:t>
            </a:fld>
            <a:endParaRPr lang="en-US"/>
          </a:p>
        </p:txBody>
      </p:sp>
    </p:spTree>
    <p:extLst>
      <p:ext uri="{BB962C8B-B14F-4D97-AF65-F5344CB8AC3E}">
        <p14:creationId xmlns:p14="http://schemas.microsoft.com/office/powerpoint/2010/main" val="1686452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F4B3CE-E6AD-904F-B395-CF19BB985FBC}" type="datetimeFigureOut">
              <a:rPr lang="en-US" smtClean="0"/>
              <a:t>7/12/23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F3936-E87D-314B-8F37-AE02F6C2C8C7}" type="slidenum">
              <a:rPr lang="en-US" smtClean="0"/>
              <a:t>‹#›</a:t>
            </a:fld>
            <a:endParaRPr lang="en-US"/>
          </a:p>
        </p:txBody>
      </p:sp>
    </p:spTree>
    <p:extLst>
      <p:ext uri="{BB962C8B-B14F-4D97-AF65-F5344CB8AC3E}">
        <p14:creationId xmlns:p14="http://schemas.microsoft.com/office/powerpoint/2010/main" val="156088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F4B3CE-E6AD-904F-B395-CF19BB985FBC}" type="datetimeFigureOut">
              <a:rPr lang="en-US" smtClean="0"/>
              <a:t>7/12/23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F3936-E87D-314B-8F37-AE02F6C2C8C7}" type="slidenum">
              <a:rPr lang="en-US" smtClean="0"/>
              <a:t>‹#›</a:t>
            </a:fld>
            <a:endParaRPr lang="en-US"/>
          </a:p>
        </p:txBody>
      </p:sp>
    </p:spTree>
    <p:extLst>
      <p:ext uri="{BB962C8B-B14F-4D97-AF65-F5344CB8AC3E}">
        <p14:creationId xmlns:p14="http://schemas.microsoft.com/office/powerpoint/2010/main" val="188185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0F4B3CE-E6AD-904F-B395-CF19BB985FBC}" type="datetimeFigureOut">
              <a:rPr lang="en-US" smtClean="0"/>
              <a:t>7/12/23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F3936-E87D-314B-8F37-AE02F6C2C8C7}" type="slidenum">
              <a:rPr lang="en-US" smtClean="0"/>
              <a:t>‹#›</a:t>
            </a:fld>
            <a:endParaRPr lang="en-US"/>
          </a:p>
        </p:txBody>
      </p:sp>
    </p:spTree>
    <p:extLst>
      <p:ext uri="{BB962C8B-B14F-4D97-AF65-F5344CB8AC3E}">
        <p14:creationId xmlns:p14="http://schemas.microsoft.com/office/powerpoint/2010/main" val="21285734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0F4B3CE-E6AD-904F-B395-CF19BB985FBC}" type="datetimeFigureOut">
              <a:rPr lang="en-US" smtClean="0"/>
              <a:t>7/12/23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70F3936-E87D-314B-8F37-AE02F6C2C8C7}" type="slidenum">
              <a:rPr lang="en-US" smtClean="0"/>
              <a:t>‹#›</a:t>
            </a:fld>
            <a:endParaRPr lang="en-US"/>
          </a:p>
        </p:txBody>
      </p:sp>
    </p:spTree>
    <p:extLst>
      <p:ext uri="{BB962C8B-B14F-4D97-AF65-F5344CB8AC3E}">
        <p14:creationId xmlns:p14="http://schemas.microsoft.com/office/powerpoint/2010/main" val="402740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0F4B3CE-E6AD-904F-B395-CF19BB985FBC}" type="datetimeFigureOut">
              <a:rPr lang="en-US" smtClean="0"/>
              <a:t>7/12/23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F3936-E87D-314B-8F37-AE02F6C2C8C7}"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2196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F4B3CE-E6AD-904F-B395-CF19BB985FBC}" type="datetimeFigureOut">
              <a:rPr lang="en-US" smtClean="0"/>
              <a:t>7/12/23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F3936-E87D-314B-8F37-AE02F6C2C8C7}" type="slidenum">
              <a:rPr lang="en-US" smtClean="0"/>
              <a:t>‹#›</a:t>
            </a:fld>
            <a:endParaRPr lang="en-US"/>
          </a:p>
        </p:txBody>
      </p:sp>
    </p:spTree>
    <p:extLst>
      <p:ext uri="{BB962C8B-B14F-4D97-AF65-F5344CB8AC3E}">
        <p14:creationId xmlns:p14="http://schemas.microsoft.com/office/powerpoint/2010/main" val="275833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4B3CE-E6AD-904F-B395-CF19BB985FBC}" type="datetimeFigureOut">
              <a:rPr lang="en-US" smtClean="0"/>
              <a:t>7/12/23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F3936-E87D-314B-8F37-AE02F6C2C8C7}" type="slidenum">
              <a:rPr lang="en-US" smtClean="0"/>
              <a:t>‹#›</a:t>
            </a:fld>
            <a:endParaRPr lang="en-US"/>
          </a:p>
        </p:txBody>
      </p:sp>
    </p:spTree>
    <p:extLst>
      <p:ext uri="{BB962C8B-B14F-4D97-AF65-F5344CB8AC3E}">
        <p14:creationId xmlns:p14="http://schemas.microsoft.com/office/powerpoint/2010/main" val="71724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0F4B3CE-E6AD-904F-B395-CF19BB985FBC}" type="datetimeFigureOut">
              <a:rPr lang="en-US" smtClean="0"/>
              <a:t>7/12/23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970F3936-E87D-314B-8F37-AE02F6C2C8C7}" type="slidenum">
              <a:rPr lang="en-US" smtClean="0"/>
              <a:t>‹#›</a:t>
            </a:fld>
            <a:endParaRPr lang="en-US"/>
          </a:p>
        </p:txBody>
      </p:sp>
    </p:spTree>
    <p:extLst>
      <p:ext uri="{BB962C8B-B14F-4D97-AF65-F5344CB8AC3E}">
        <p14:creationId xmlns:p14="http://schemas.microsoft.com/office/powerpoint/2010/main" val="120277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0F4B3CE-E6AD-904F-B395-CF19BB985FBC}" type="datetimeFigureOut">
              <a:rPr lang="en-US" smtClean="0"/>
              <a:t>7/12/23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970F3936-E87D-314B-8F37-AE02F6C2C8C7}" type="slidenum">
              <a:rPr lang="en-US" smtClean="0"/>
              <a:t>‹#›</a:t>
            </a:fld>
            <a:endParaRPr lang="en-US"/>
          </a:p>
        </p:txBody>
      </p:sp>
    </p:spTree>
    <p:extLst>
      <p:ext uri="{BB962C8B-B14F-4D97-AF65-F5344CB8AC3E}">
        <p14:creationId xmlns:p14="http://schemas.microsoft.com/office/powerpoint/2010/main" val="142238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0F4B3CE-E6AD-904F-B395-CF19BB985FBC}" type="datetimeFigureOut">
              <a:rPr lang="en-US" smtClean="0"/>
              <a:t>7/12/23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70F3936-E87D-314B-8F37-AE02F6C2C8C7}" type="slidenum">
              <a:rPr lang="en-US" smtClean="0"/>
              <a:t>‹#›</a:t>
            </a:fld>
            <a:endParaRPr lang="en-US"/>
          </a:p>
        </p:txBody>
      </p:sp>
    </p:spTree>
    <p:extLst>
      <p:ext uri="{BB962C8B-B14F-4D97-AF65-F5344CB8AC3E}">
        <p14:creationId xmlns:p14="http://schemas.microsoft.com/office/powerpoint/2010/main" val="3289290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26EA-F27A-3F04-5E4F-43E1D24465F2}"/>
              </a:ext>
            </a:extLst>
          </p:cNvPr>
          <p:cNvSpPr>
            <a:spLocks noGrp="1"/>
          </p:cNvSpPr>
          <p:nvPr>
            <p:ph type="ctrTitle"/>
          </p:nvPr>
        </p:nvSpPr>
        <p:spPr/>
        <p:txBody>
          <a:bodyPr/>
          <a:lstStyle/>
          <a:p>
            <a:r>
              <a:rPr lang="en-US" dirty="0"/>
              <a:t>Metastatic Melanoma to the Small bowel and colon </a:t>
            </a:r>
          </a:p>
        </p:txBody>
      </p:sp>
      <p:sp>
        <p:nvSpPr>
          <p:cNvPr id="3" name="Subtitle 2">
            <a:extLst>
              <a:ext uri="{FF2B5EF4-FFF2-40B4-BE49-F238E27FC236}">
                <a16:creationId xmlns:a16="http://schemas.microsoft.com/office/drawing/2014/main" id="{A20EE796-12CC-C2BA-6CBA-6E7425AB8884}"/>
              </a:ext>
            </a:extLst>
          </p:cNvPr>
          <p:cNvSpPr>
            <a:spLocks noGrp="1"/>
          </p:cNvSpPr>
          <p:nvPr>
            <p:ph type="subTitle" idx="1"/>
          </p:nvPr>
        </p:nvSpPr>
        <p:spPr/>
        <p:txBody>
          <a:bodyPr/>
          <a:lstStyle/>
          <a:p>
            <a:r>
              <a:rPr lang="en-US" dirty="0"/>
              <a:t>By Noshin Nuzhat</a:t>
            </a:r>
          </a:p>
        </p:txBody>
      </p:sp>
    </p:spTree>
    <p:extLst>
      <p:ext uri="{BB962C8B-B14F-4D97-AF65-F5344CB8AC3E}">
        <p14:creationId xmlns:p14="http://schemas.microsoft.com/office/powerpoint/2010/main" val="1995161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6BFB74-0227-CA71-821F-4AB2BFF8BBB1}"/>
              </a:ext>
            </a:extLst>
          </p:cNvPr>
          <p:cNvPicPr>
            <a:picLocks noChangeAspect="1"/>
          </p:cNvPicPr>
          <p:nvPr/>
        </p:nvPicPr>
        <p:blipFill>
          <a:blip r:embed="rId2"/>
          <a:stretch>
            <a:fillRect/>
          </a:stretch>
        </p:blipFill>
        <p:spPr>
          <a:xfrm>
            <a:off x="1565517" y="321734"/>
            <a:ext cx="3210133" cy="2905170"/>
          </a:xfrm>
          <a:prstGeom prst="rect">
            <a:avLst/>
          </a:prstGeom>
        </p:spPr>
      </p:pic>
      <p:pic>
        <p:nvPicPr>
          <p:cNvPr id="4" name="Picture 3">
            <a:extLst>
              <a:ext uri="{FF2B5EF4-FFF2-40B4-BE49-F238E27FC236}">
                <a16:creationId xmlns:a16="http://schemas.microsoft.com/office/drawing/2014/main" id="{D41AC7F4-7050-BADA-9B31-6DF7A9AFA494}"/>
              </a:ext>
            </a:extLst>
          </p:cNvPr>
          <p:cNvPicPr>
            <a:picLocks noChangeAspect="1"/>
          </p:cNvPicPr>
          <p:nvPr/>
        </p:nvPicPr>
        <p:blipFill>
          <a:blip r:embed="rId3"/>
          <a:stretch>
            <a:fillRect/>
          </a:stretch>
        </p:blipFill>
        <p:spPr>
          <a:xfrm>
            <a:off x="457201" y="4054909"/>
            <a:ext cx="5426764" cy="1912933"/>
          </a:xfrm>
          <a:prstGeom prst="rect">
            <a:avLst/>
          </a:prstGeom>
        </p:spPr>
      </p:pic>
      <p:sp>
        <p:nvSpPr>
          <p:cNvPr id="11" name="Rectangle 10">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8BC6295-54CE-FAC3-8503-27B98BC4DD84}"/>
              </a:ext>
            </a:extLst>
          </p:cNvPr>
          <p:cNvPicPr>
            <a:picLocks noChangeAspect="1"/>
          </p:cNvPicPr>
          <p:nvPr/>
        </p:nvPicPr>
        <p:blipFill>
          <a:blip r:embed="rId4"/>
          <a:stretch>
            <a:fillRect/>
          </a:stretch>
        </p:blipFill>
        <p:spPr>
          <a:xfrm>
            <a:off x="6403762" y="321734"/>
            <a:ext cx="5235307" cy="6069922"/>
          </a:xfrm>
          <a:prstGeom prst="rect">
            <a:avLst/>
          </a:prstGeom>
        </p:spPr>
      </p:pic>
    </p:spTree>
    <p:extLst>
      <p:ext uri="{BB962C8B-B14F-4D97-AF65-F5344CB8AC3E}">
        <p14:creationId xmlns:p14="http://schemas.microsoft.com/office/powerpoint/2010/main" val="1385566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A7D351-1B21-189B-E327-D1A96CCB1BB2}"/>
              </a:ext>
            </a:extLst>
          </p:cNvPr>
          <p:cNvSpPr>
            <a:spLocks noGrp="1"/>
          </p:cNvSpPr>
          <p:nvPr>
            <p:ph type="title"/>
          </p:nvPr>
        </p:nvSpPr>
        <p:spPr>
          <a:xfrm>
            <a:off x="2231136" y="2240280"/>
            <a:ext cx="7729728" cy="1188720"/>
          </a:xfrm>
        </p:spPr>
        <p:txBody>
          <a:bodyPr>
            <a:normAutofit/>
          </a:bodyPr>
          <a:lstStyle/>
          <a:p>
            <a:r>
              <a:rPr lang="en-US" dirty="0"/>
              <a:t>Metastatic melanoma to the colon, rectum and anus </a:t>
            </a:r>
          </a:p>
        </p:txBody>
      </p:sp>
    </p:spTree>
    <p:extLst>
      <p:ext uri="{BB962C8B-B14F-4D97-AF65-F5344CB8AC3E}">
        <p14:creationId xmlns:p14="http://schemas.microsoft.com/office/powerpoint/2010/main" val="469896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E04D67-CEE5-B006-0739-3459AF9335E2}"/>
              </a:ext>
            </a:extLst>
          </p:cNvPr>
          <p:cNvSpPr>
            <a:spLocks noGrp="1"/>
          </p:cNvSpPr>
          <p:nvPr>
            <p:ph idx="1"/>
          </p:nvPr>
        </p:nvSpPr>
        <p:spPr>
          <a:xfrm>
            <a:off x="824622" y="942109"/>
            <a:ext cx="10542755" cy="5313472"/>
          </a:xfrm>
        </p:spPr>
        <p:txBody>
          <a:bodyPr>
            <a:normAutofit lnSpcReduction="10000"/>
          </a:bodyPr>
          <a:lstStyle/>
          <a:p>
            <a:r>
              <a:rPr lang="en-US" sz="2400" b="0" i="0" dirty="0">
                <a:solidFill>
                  <a:srgbClr val="333333"/>
                </a:solidFill>
                <a:effectLst/>
                <a:latin typeface="Helvetica" pitchFamily="2" charset="0"/>
              </a:rPr>
              <a:t>Melanoma metastases are uncommon in the large bowel, rectum and anus, with a predicted incidence of 15–22% in the colon, 5% in the rectum and 1% in the anus</a:t>
            </a:r>
          </a:p>
          <a:p>
            <a:r>
              <a:rPr lang="en-US" sz="2400" dirty="0">
                <a:solidFill>
                  <a:srgbClr val="333333"/>
                </a:solidFill>
                <a:latin typeface="Helvetica" pitchFamily="2" charset="0"/>
              </a:rPr>
              <a:t>R</a:t>
            </a:r>
            <a:r>
              <a:rPr lang="en-US" sz="2400" b="0" i="0" dirty="0">
                <a:solidFill>
                  <a:srgbClr val="333333"/>
                </a:solidFill>
                <a:effectLst/>
                <a:latin typeface="Helvetica" pitchFamily="2" charset="0"/>
              </a:rPr>
              <a:t>arely diagnosed, with more than 95% of large bowel metastases identified post-mortem.</a:t>
            </a:r>
          </a:p>
          <a:p>
            <a:r>
              <a:rPr lang="en-US" sz="2400" dirty="0">
                <a:solidFill>
                  <a:srgbClr val="333333"/>
                </a:solidFill>
                <a:latin typeface="Helvetica" pitchFamily="2" charset="0"/>
              </a:rPr>
              <a:t>D</a:t>
            </a:r>
            <a:r>
              <a:rPr lang="en-US" sz="2400" b="0" i="0" dirty="0">
                <a:solidFill>
                  <a:srgbClr val="333333"/>
                </a:solidFill>
                <a:effectLst/>
                <a:latin typeface="Helvetica" pitchFamily="2" charset="0"/>
              </a:rPr>
              <a:t>iverse in appearance, spanning from polypoid nodules/masses to ulcerating mural nodules, </a:t>
            </a:r>
            <a:r>
              <a:rPr lang="en-US" sz="2400" b="0" i="0" dirty="0" err="1">
                <a:solidFill>
                  <a:srgbClr val="333333"/>
                </a:solidFill>
                <a:effectLst/>
                <a:latin typeface="Helvetica" pitchFamily="2" charset="0"/>
              </a:rPr>
              <a:t>exo</a:t>
            </a:r>
            <a:r>
              <a:rPr lang="en-US" sz="2400" b="0" i="0" dirty="0">
                <a:solidFill>
                  <a:srgbClr val="333333"/>
                </a:solidFill>
                <a:effectLst/>
                <a:latin typeface="Helvetica" pitchFamily="2" charset="0"/>
              </a:rPr>
              <a:t>-enteric lesions and infiltrating masses</a:t>
            </a:r>
            <a:endParaRPr lang="en-US" sz="2400" dirty="0">
              <a:solidFill>
                <a:srgbClr val="333333"/>
              </a:solidFill>
              <a:latin typeface="Helvetica" pitchFamily="2" charset="0"/>
            </a:endParaRPr>
          </a:p>
          <a:p>
            <a:r>
              <a:rPr lang="en-US" sz="2400" b="0" i="0" dirty="0">
                <a:solidFill>
                  <a:srgbClr val="333333"/>
                </a:solidFill>
                <a:effectLst/>
                <a:latin typeface="Helvetica" pitchFamily="2" charset="0"/>
              </a:rPr>
              <a:t>At the anorectal region, usually seen as an intraluminal polypoid or fungating mass in the distal rectum or anal </a:t>
            </a:r>
            <a:r>
              <a:rPr lang="en-US" sz="2400" b="0" i="0" dirty="0" err="1">
                <a:solidFill>
                  <a:srgbClr val="333333"/>
                </a:solidFill>
                <a:effectLst/>
                <a:latin typeface="Helvetica" pitchFamily="2" charset="0"/>
              </a:rPr>
              <a:t>cana</a:t>
            </a:r>
            <a:endParaRPr lang="en-US" sz="2400" b="0" i="0" dirty="0">
              <a:solidFill>
                <a:srgbClr val="333333"/>
              </a:solidFill>
              <a:effectLst/>
              <a:latin typeface="Helvetica" pitchFamily="2" charset="0"/>
            </a:endParaRPr>
          </a:p>
          <a:p>
            <a:r>
              <a:rPr lang="en-US" sz="2400" b="0" i="0" dirty="0">
                <a:solidFill>
                  <a:srgbClr val="333333"/>
                </a:solidFill>
                <a:effectLst/>
                <a:latin typeface="Helvetica" pitchFamily="2" charset="0"/>
              </a:rPr>
              <a:t>According to a study on metastatic colonic melanomas, the overall morality was 47%, with one-year and five-year survival rates of 60% and 33%</a:t>
            </a:r>
          </a:p>
          <a:p>
            <a:r>
              <a:rPr lang="en-US" sz="2400" b="0" i="0" dirty="0">
                <a:solidFill>
                  <a:srgbClr val="333333"/>
                </a:solidFill>
                <a:effectLst/>
                <a:latin typeface="Helvetica" pitchFamily="2" charset="0"/>
              </a:rPr>
              <a:t>12 cases of primary melanoma of the colon that have been reported in the literature so far</a:t>
            </a:r>
            <a:endParaRPr lang="en-US" sz="2400" dirty="0">
              <a:latin typeface="Helvetica" pitchFamily="2" charset="0"/>
            </a:endParaRPr>
          </a:p>
        </p:txBody>
      </p:sp>
    </p:spTree>
    <p:extLst>
      <p:ext uri="{BB962C8B-B14F-4D97-AF65-F5344CB8AC3E}">
        <p14:creationId xmlns:p14="http://schemas.microsoft.com/office/powerpoint/2010/main" val="259147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2A09AC-7A62-9253-6F15-19917F330E1A}"/>
              </a:ext>
            </a:extLst>
          </p:cNvPr>
          <p:cNvPicPr>
            <a:picLocks noChangeAspect="1"/>
          </p:cNvPicPr>
          <p:nvPr/>
        </p:nvPicPr>
        <p:blipFill>
          <a:blip r:embed="rId2"/>
          <a:stretch>
            <a:fillRect/>
          </a:stretch>
        </p:blipFill>
        <p:spPr>
          <a:xfrm>
            <a:off x="5086350" y="266700"/>
            <a:ext cx="2019300" cy="6324600"/>
          </a:xfrm>
          <a:prstGeom prst="rect">
            <a:avLst/>
          </a:prstGeom>
        </p:spPr>
      </p:pic>
    </p:spTree>
    <p:extLst>
      <p:ext uri="{BB962C8B-B14F-4D97-AF65-F5344CB8AC3E}">
        <p14:creationId xmlns:p14="http://schemas.microsoft.com/office/powerpoint/2010/main" val="420782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8B40-1D95-31D3-BEAB-0302D0666202}"/>
              </a:ext>
            </a:extLst>
          </p:cNvPr>
          <p:cNvSpPr>
            <a:spLocks noGrp="1"/>
          </p:cNvSpPr>
          <p:nvPr>
            <p:ph type="title"/>
          </p:nvPr>
        </p:nvSpPr>
        <p:spPr>
          <a:xfrm>
            <a:off x="2231136" y="216546"/>
            <a:ext cx="7729728" cy="642436"/>
          </a:xfrm>
        </p:spPr>
        <p:txBody>
          <a:bodyPr>
            <a:normAutofit fontScale="90000"/>
          </a:bodyPr>
          <a:lstStyle/>
          <a:p>
            <a:r>
              <a:rPr lang="en-US" dirty="0"/>
              <a:t>Symptoms</a:t>
            </a:r>
          </a:p>
        </p:txBody>
      </p:sp>
      <p:sp>
        <p:nvSpPr>
          <p:cNvPr id="3" name="Content Placeholder 2">
            <a:extLst>
              <a:ext uri="{FF2B5EF4-FFF2-40B4-BE49-F238E27FC236}">
                <a16:creationId xmlns:a16="http://schemas.microsoft.com/office/drawing/2014/main" id="{C644156D-7FDB-B58A-0FE3-3F6ED8ADA4AE}"/>
              </a:ext>
            </a:extLst>
          </p:cNvPr>
          <p:cNvSpPr>
            <a:spLocks noGrp="1"/>
          </p:cNvSpPr>
          <p:nvPr>
            <p:ph idx="1"/>
          </p:nvPr>
        </p:nvSpPr>
        <p:spPr>
          <a:xfrm>
            <a:off x="609600" y="1321862"/>
            <a:ext cx="11166764" cy="5134356"/>
          </a:xfrm>
        </p:spPr>
        <p:txBody>
          <a:bodyPr>
            <a:noAutofit/>
          </a:bodyPr>
          <a:lstStyle/>
          <a:p>
            <a:pPr marL="0" indent="0">
              <a:buNone/>
            </a:pPr>
            <a:r>
              <a:rPr lang="en-US" sz="2000" dirty="0">
                <a:solidFill>
                  <a:srgbClr val="2A2A2A"/>
                </a:solidFill>
                <a:latin typeface="Helvetica" pitchFamily="2" charset="0"/>
              </a:rPr>
              <a:t>M</a:t>
            </a:r>
            <a:r>
              <a:rPr lang="en-US" sz="2000" b="0" i="0" dirty="0">
                <a:solidFill>
                  <a:srgbClr val="2A2A2A"/>
                </a:solidFill>
                <a:effectLst/>
                <a:latin typeface="Helvetica" pitchFamily="2" charset="0"/>
              </a:rPr>
              <a:t>etastatic melanomas to both small bowels and colon are generally clinically undetectable in the early stages.</a:t>
            </a:r>
          </a:p>
          <a:p>
            <a:r>
              <a:rPr lang="en-US" sz="2000" b="0" i="0" dirty="0">
                <a:solidFill>
                  <a:srgbClr val="2A2A2A"/>
                </a:solidFill>
                <a:effectLst/>
                <a:latin typeface="Helvetica" pitchFamily="2" charset="0"/>
              </a:rPr>
              <a:t>Diagnosis is therefore often delayed and is made only when complications occur</a:t>
            </a:r>
            <a:endParaRPr lang="en-US" sz="2000" dirty="0">
              <a:solidFill>
                <a:srgbClr val="2A2A2A"/>
              </a:solidFill>
              <a:latin typeface="Helvetica" pitchFamily="2" charset="0"/>
            </a:endParaRPr>
          </a:p>
          <a:p>
            <a:pPr lvl="1"/>
            <a:r>
              <a:rPr lang="en-US" sz="2000" b="0" i="0" dirty="0">
                <a:solidFill>
                  <a:srgbClr val="282828"/>
                </a:solidFill>
                <a:effectLst/>
                <a:latin typeface="Helvetica" pitchFamily="2" charset="0"/>
              </a:rPr>
              <a:t>acute bleeding, </a:t>
            </a:r>
          </a:p>
          <a:p>
            <a:pPr lvl="1"/>
            <a:r>
              <a:rPr lang="en-US" sz="2000" b="0" i="0" dirty="0">
                <a:solidFill>
                  <a:srgbClr val="282828"/>
                </a:solidFill>
                <a:effectLst/>
                <a:latin typeface="Helvetica" pitchFamily="2" charset="0"/>
              </a:rPr>
              <a:t>obstruction, </a:t>
            </a:r>
          </a:p>
          <a:p>
            <a:pPr lvl="1"/>
            <a:r>
              <a:rPr lang="en-US" sz="2000" b="0" i="0" dirty="0">
                <a:solidFill>
                  <a:srgbClr val="282828"/>
                </a:solidFill>
                <a:effectLst/>
                <a:latin typeface="Helvetica" pitchFamily="2" charset="0"/>
              </a:rPr>
              <a:t>Perforation</a:t>
            </a:r>
          </a:p>
          <a:p>
            <a:pPr lvl="1"/>
            <a:r>
              <a:rPr lang="en-US" sz="2000" b="0" i="0" dirty="0">
                <a:solidFill>
                  <a:srgbClr val="282828"/>
                </a:solidFill>
                <a:effectLst/>
                <a:latin typeface="Helvetica" pitchFamily="2" charset="0"/>
              </a:rPr>
              <a:t>intussusception, </a:t>
            </a:r>
          </a:p>
          <a:p>
            <a:pPr lvl="2"/>
            <a:r>
              <a:rPr lang="en-US" sz="2000" dirty="0">
                <a:solidFill>
                  <a:srgbClr val="333333"/>
                </a:solidFill>
                <a:latin typeface="Helvetica" pitchFamily="2" charset="0"/>
              </a:rPr>
              <a:t>P</a:t>
            </a:r>
            <a:r>
              <a:rPr lang="en-US" sz="2000" b="0" i="0" dirty="0">
                <a:solidFill>
                  <a:srgbClr val="333333"/>
                </a:solidFill>
                <a:effectLst/>
                <a:latin typeface="Helvetica" pitchFamily="2" charset="0"/>
              </a:rPr>
              <a:t>resence of SB intussusception in adults should raise concerns for metastatic melanoma </a:t>
            </a:r>
            <a:endParaRPr lang="en-US" sz="2000" dirty="0">
              <a:latin typeface="Helvetica" pitchFamily="2" charset="0"/>
            </a:endParaRPr>
          </a:p>
          <a:p>
            <a:pPr lvl="1"/>
            <a:endParaRPr lang="en-US" sz="2000" dirty="0">
              <a:solidFill>
                <a:srgbClr val="282828"/>
              </a:solidFill>
              <a:latin typeface="Helvetica" pitchFamily="2" charset="0"/>
            </a:endParaRPr>
          </a:p>
          <a:p>
            <a:pPr marL="228600" lvl="1" indent="0">
              <a:buNone/>
            </a:pPr>
            <a:r>
              <a:rPr lang="en-US" sz="2000" b="0" i="0" dirty="0">
                <a:solidFill>
                  <a:srgbClr val="333333"/>
                </a:solidFill>
                <a:effectLst/>
                <a:latin typeface="Helvetica" pitchFamily="2" charset="0"/>
              </a:rPr>
              <a:t>Other symptoms Include vague abdominal pain, unexplained weight loss, iron-deficiency anemia, change in bowel habits and GI bleeding, or even painless jaundice when in the duodenum, though a large portion will be asymptomatic.</a:t>
            </a:r>
          </a:p>
          <a:p>
            <a:pPr lvl="1"/>
            <a:endParaRPr lang="en-US" sz="2000" dirty="0">
              <a:solidFill>
                <a:srgbClr val="333333"/>
              </a:solidFill>
              <a:latin typeface="Helvetica" pitchFamily="2" charset="0"/>
            </a:endParaRPr>
          </a:p>
        </p:txBody>
      </p:sp>
    </p:spTree>
    <p:extLst>
      <p:ext uri="{BB962C8B-B14F-4D97-AF65-F5344CB8AC3E}">
        <p14:creationId xmlns:p14="http://schemas.microsoft.com/office/powerpoint/2010/main" val="2222046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C9791-9F53-76AC-7E94-886375F7B55C}"/>
              </a:ext>
            </a:extLst>
          </p:cNvPr>
          <p:cNvSpPr>
            <a:spLocks noGrp="1"/>
          </p:cNvSpPr>
          <p:nvPr>
            <p:ph type="title"/>
          </p:nvPr>
        </p:nvSpPr>
        <p:spPr>
          <a:xfrm>
            <a:off x="2231136" y="756874"/>
            <a:ext cx="7729728" cy="628581"/>
          </a:xfrm>
        </p:spPr>
        <p:txBody>
          <a:bodyPr>
            <a:normAutofit fontScale="90000"/>
          </a:bodyPr>
          <a:lstStyle/>
          <a:p>
            <a:r>
              <a:rPr lang="en-US" dirty="0"/>
              <a:t>Detection</a:t>
            </a:r>
          </a:p>
        </p:txBody>
      </p:sp>
      <p:sp>
        <p:nvSpPr>
          <p:cNvPr id="3" name="Content Placeholder 2">
            <a:extLst>
              <a:ext uri="{FF2B5EF4-FFF2-40B4-BE49-F238E27FC236}">
                <a16:creationId xmlns:a16="http://schemas.microsoft.com/office/drawing/2014/main" id="{FE3CD662-C116-0265-5D15-96E1E646CF4E}"/>
              </a:ext>
            </a:extLst>
          </p:cNvPr>
          <p:cNvSpPr>
            <a:spLocks noGrp="1"/>
          </p:cNvSpPr>
          <p:nvPr>
            <p:ph idx="1"/>
          </p:nvPr>
        </p:nvSpPr>
        <p:spPr>
          <a:xfrm>
            <a:off x="1039091" y="1878008"/>
            <a:ext cx="10086109" cy="3101983"/>
          </a:xfrm>
        </p:spPr>
        <p:txBody>
          <a:bodyPr>
            <a:noAutofit/>
          </a:bodyPr>
          <a:lstStyle/>
          <a:p>
            <a:r>
              <a:rPr lang="en-US" sz="2400" b="0" i="0" dirty="0">
                <a:solidFill>
                  <a:srgbClr val="333333"/>
                </a:solidFill>
                <a:effectLst/>
                <a:latin typeface="Helvetica" pitchFamily="2" charset="0"/>
              </a:rPr>
              <a:t>Computed tomography (CT) is the standard modality for detection, staging and surveillance of patients with melanoma.</a:t>
            </a:r>
          </a:p>
          <a:p>
            <a:pPr lvl="1"/>
            <a:r>
              <a:rPr lang="en-US" sz="2400" dirty="0">
                <a:effectLst/>
                <a:latin typeface="Helvetica" pitchFamily="2" charset="0"/>
              </a:rPr>
              <a:t>However, interpretation of CT studies in patients with melanoma can be challenging as lesions </a:t>
            </a:r>
          </a:p>
          <a:p>
            <a:endParaRPr lang="en-US" sz="2400" b="0" i="0" dirty="0">
              <a:solidFill>
                <a:srgbClr val="333333"/>
              </a:solidFill>
              <a:effectLst/>
              <a:latin typeface="Helvetica" pitchFamily="2" charset="0"/>
            </a:endParaRPr>
          </a:p>
          <a:p>
            <a:r>
              <a:rPr lang="en-US" sz="2400" b="0" i="0" dirty="0">
                <a:solidFill>
                  <a:srgbClr val="333333"/>
                </a:solidFill>
                <a:effectLst/>
                <a:latin typeface="Helvetica" pitchFamily="2" charset="0"/>
              </a:rPr>
              <a:t>PET)-CT and whole body multiparametric magnetic resonance imaging (MRI), is utilized in specific circumstances</a:t>
            </a:r>
          </a:p>
          <a:p>
            <a:endParaRPr lang="en-US" sz="2400" b="0" i="0" dirty="0">
              <a:solidFill>
                <a:srgbClr val="333333"/>
              </a:solidFill>
              <a:effectLst/>
              <a:latin typeface="Helvetica" pitchFamily="2" charset="0"/>
            </a:endParaRPr>
          </a:p>
          <a:p>
            <a:r>
              <a:rPr lang="en-US" sz="2400" dirty="0">
                <a:solidFill>
                  <a:srgbClr val="333333"/>
                </a:solidFill>
                <a:latin typeface="Helvetica" pitchFamily="2" charset="0"/>
              </a:rPr>
              <a:t>D</a:t>
            </a:r>
            <a:r>
              <a:rPr lang="en-US" sz="2400" b="0" i="0" dirty="0">
                <a:solidFill>
                  <a:srgbClr val="333333"/>
                </a:solidFill>
                <a:effectLst/>
                <a:latin typeface="Helvetica" pitchFamily="2" charset="0"/>
              </a:rPr>
              <a:t>efinitive diagnosis can only be obtained histologically through surgical/endoscopic biopsy.</a:t>
            </a:r>
            <a:endParaRPr lang="en-US" sz="2400" dirty="0">
              <a:latin typeface="Helvetica" pitchFamily="2" charset="0"/>
            </a:endParaRPr>
          </a:p>
        </p:txBody>
      </p:sp>
    </p:spTree>
    <p:extLst>
      <p:ext uri="{BB962C8B-B14F-4D97-AF65-F5344CB8AC3E}">
        <p14:creationId xmlns:p14="http://schemas.microsoft.com/office/powerpoint/2010/main" val="2704077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D6855-F33D-B00F-B33A-A53F78EA796F}"/>
              </a:ext>
            </a:extLst>
          </p:cNvPr>
          <p:cNvSpPr>
            <a:spLocks noGrp="1"/>
          </p:cNvSpPr>
          <p:nvPr>
            <p:ph type="title"/>
          </p:nvPr>
        </p:nvSpPr>
        <p:spPr>
          <a:xfrm>
            <a:off x="2231136" y="368946"/>
            <a:ext cx="7729728" cy="749027"/>
          </a:xfrm>
        </p:spPr>
        <p:txBody>
          <a:bodyPr>
            <a:normAutofit fontScale="90000"/>
          </a:bodyPr>
          <a:lstStyle/>
          <a:p>
            <a:r>
              <a:rPr lang="en-US" dirty="0"/>
              <a:t>Surgical Management </a:t>
            </a:r>
          </a:p>
        </p:txBody>
      </p:sp>
      <p:sp>
        <p:nvSpPr>
          <p:cNvPr id="3" name="Content Placeholder 2">
            <a:extLst>
              <a:ext uri="{FF2B5EF4-FFF2-40B4-BE49-F238E27FC236}">
                <a16:creationId xmlns:a16="http://schemas.microsoft.com/office/drawing/2014/main" id="{65CF8B30-7263-F62C-58DE-B3F92E124682}"/>
              </a:ext>
            </a:extLst>
          </p:cNvPr>
          <p:cNvSpPr>
            <a:spLocks noGrp="1"/>
          </p:cNvSpPr>
          <p:nvPr>
            <p:ph idx="1"/>
          </p:nvPr>
        </p:nvSpPr>
        <p:spPr>
          <a:xfrm>
            <a:off x="1316181" y="1543535"/>
            <a:ext cx="10127673" cy="4192247"/>
          </a:xfrm>
        </p:spPr>
        <p:txBody>
          <a:bodyPr>
            <a:normAutofit fontScale="92500"/>
          </a:bodyPr>
          <a:lstStyle/>
          <a:p>
            <a:pPr marR="0">
              <a:spcBef>
                <a:spcPts val="0"/>
              </a:spcBef>
              <a:spcAft>
                <a:spcPts val="0"/>
              </a:spcAft>
            </a:pPr>
            <a:r>
              <a:rPr lang="en-US" sz="2400" dirty="0">
                <a:solidFill>
                  <a:srgbClr val="232323"/>
                </a:solidFill>
                <a:latin typeface="Helvetica" pitchFamily="2" charset="0"/>
                <a:cs typeface="Times New Roman" panose="02020603050405020304" pitchFamily="18" charset="0"/>
              </a:rPr>
              <a:t>S</a:t>
            </a:r>
            <a:r>
              <a:rPr lang="en-US" sz="2400" b="0" i="0" dirty="0">
                <a:solidFill>
                  <a:srgbClr val="232323"/>
                </a:solidFill>
                <a:effectLst/>
                <a:latin typeface="Helvetica" pitchFamily="2" charset="0"/>
                <a:cs typeface="Times New Roman" panose="02020603050405020304" pitchFamily="18" charset="0"/>
              </a:rPr>
              <a:t>urgery may be indicated following systemic therapy as part of a multidisciplinary care plan.</a:t>
            </a:r>
          </a:p>
          <a:p>
            <a:pPr marR="0">
              <a:spcBef>
                <a:spcPts val="0"/>
              </a:spcBef>
              <a:spcAft>
                <a:spcPts val="0"/>
              </a:spcAft>
            </a:pPr>
            <a:endParaRPr lang="en-US" sz="2400" b="0" i="0" dirty="0">
              <a:solidFill>
                <a:srgbClr val="232323"/>
              </a:solidFill>
              <a:effectLst/>
              <a:latin typeface="Helvetica" pitchFamily="2" charset="0"/>
              <a:cs typeface="Times New Roman" panose="02020603050405020304" pitchFamily="18" charset="0"/>
            </a:endParaRPr>
          </a:p>
          <a:p>
            <a:pPr marR="0">
              <a:spcBef>
                <a:spcPts val="0"/>
              </a:spcBef>
              <a:spcAft>
                <a:spcPts val="0"/>
              </a:spcAft>
            </a:pPr>
            <a:r>
              <a:rPr lang="en-US" sz="2400" dirty="0">
                <a:latin typeface="Helvetica" pitchFamily="2" charset="0"/>
                <a:cs typeface="Times New Roman" panose="02020603050405020304" pitchFamily="18" charset="0"/>
              </a:rPr>
              <a:t>S</a:t>
            </a:r>
            <a:r>
              <a:rPr lang="en-US" sz="2400" dirty="0">
                <a:effectLst/>
                <a:latin typeface="Helvetica" pitchFamily="2" charset="0"/>
                <a:cs typeface="Times New Roman" panose="02020603050405020304" pitchFamily="18" charset="0"/>
              </a:rPr>
              <a:t>urgery for curative intent: </a:t>
            </a:r>
            <a:r>
              <a:rPr lang="en-US" sz="2400" b="0" i="0" dirty="0">
                <a:solidFill>
                  <a:srgbClr val="232323"/>
                </a:solidFill>
                <a:effectLst/>
                <a:latin typeface="Helvetica" pitchFamily="2" charset="0"/>
                <a:cs typeface="Times New Roman" panose="02020603050405020304" pitchFamily="18" charset="0"/>
              </a:rPr>
              <a:t>patients with longer disease-free interval, indolent disease, fewer metastatic sites, and metastatic disease that can be completely resected have the best outcomes.</a:t>
            </a:r>
          </a:p>
          <a:p>
            <a:pPr marR="0">
              <a:spcBef>
                <a:spcPts val="0"/>
              </a:spcBef>
              <a:spcAft>
                <a:spcPts val="0"/>
              </a:spcAft>
            </a:pPr>
            <a:endParaRPr lang="en-US" sz="2400" b="0" i="0" dirty="0">
              <a:solidFill>
                <a:srgbClr val="232323"/>
              </a:solidFill>
              <a:latin typeface="Helvetica" pitchFamily="2" charset="0"/>
              <a:cs typeface="Times New Roman" panose="02020603050405020304" pitchFamily="18" charset="0"/>
            </a:endParaRPr>
          </a:p>
          <a:p>
            <a:pPr marR="0">
              <a:spcBef>
                <a:spcPts val="0"/>
              </a:spcBef>
              <a:spcAft>
                <a:spcPts val="0"/>
              </a:spcAft>
            </a:pPr>
            <a:r>
              <a:rPr lang="en-US" sz="2400" dirty="0">
                <a:effectLst/>
                <a:latin typeface="Helvetica" pitchFamily="2" charset="0"/>
                <a:cs typeface="Times New Roman" panose="02020603050405020304" pitchFamily="18" charset="0"/>
              </a:rPr>
              <a:t>Although much of the survival gains of patients treated for metastatic melanoma (MM) are nowadays attributable to modern systemic therapies, surgical clearance of oligometastatic disease (typically defined as up to 3 disease sites) remains a key intervention for alleviation of symptoms and improving survival, even in patients responding to systemic therapy</a:t>
            </a:r>
          </a:p>
          <a:p>
            <a:endParaRPr lang="en-US" dirty="0"/>
          </a:p>
        </p:txBody>
      </p:sp>
    </p:spTree>
    <p:extLst>
      <p:ext uri="{BB962C8B-B14F-4D97-AF65-F5344CB8AC3E}">
        <p14:creationId xmlns:p14="http://schemas.microsoft.com/office/powerpoint/2010/main" val="2580355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D7F325-3C30-927D-5F04-BA81D35D600C}"/>
              </a:ext>
            </a:extLst>
          </p:cNvPr>
          <p:cNvSpPr>
            <a:spLocks noGrp="1"/>
          </p:cNvSpPr>
          <p:nvPr>
            <p:ph idx="1"/>
          </p:nvPr>
        </p:nvSpPr>
        <p:spPr>
          <a:xfrm>
            <a:off x="2231136" y="1219200"/>
            <a:ext cx="7729728" cy="4520827"/>
          </a:xfrm>
        </p:spPr>
        <p:txBody>
          <a:bodyPr/>
          <a:lstStyle/>
          <a:p>
            <a:r>
              <a:rPr lang="en-US" dirty="0"/>
              <a:t>A.F</a:t>
            </a:r>
          </a:p>
          <a:p>
            <a:r>
              <a:rPr lang="en-US" sz="2000" dirty="0"/>
              <a:t>Discharged to home 4 days after surgery as patient tolerated the procedure relatively well. </a:t>
            </a:r>
          </a:p>
          <a:p>
            <a:r>
              <a:rPr lang="en-US" sz="2000" dirty="0"/>
              <a:t>Goal of palliative care </a:t>
            </a:r>
          </a:p>
          <a:p>
            <a:r>
              <a:rPr lang="en-US" sz="2000" dirty="0"/>
              <a:t>Continuation of chemotherapy trial</a:t>
            </a:r>
          </a:p>
          <a:p>
            <a:endParaRPr lang="en-US" dirty="0"/>
          </a:p>
        </p:txBody>
      </p:sp>
    </p:spTree>
    <p:extLst>
      <p:ext uri="{BB962C8B-B14F-4D97-AF65-F5344CB8AC3E}">
        <p14:creationId xmlns:p14="http://schemas.microsoft.com/office/powerpoint/2010/main" val="2892009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6EF0D7-D5EA-77F3-1B08-1629167CC397}"/>
              </a:ext>
            </a:extLst>
          </p:cNvPr>
          <p:cNvSpPr>
            <a:spLocks noGrp="1"/>
          </p:cNvSpPr>
          <p:nvPr>
            <p:ph idx="1"/>
          </p:nvPr>
        </p:nvSpPr>
        <p:spPr>
          <a:xfrm>
            <a:off x="1706062" y="1492469"/>
            <a:ext cx="8779512" cy="3678049"/>
          </a:xfrm>
        </p:spPr>
        <p:txBody>
          <a:bodyPr>
            <a:normAutofit lnSpcReduction="10000"/>
          </a:bodyPr>
          <a:lstStyle/>
          <a:p>
            <a:r>
              <a:rPr lang="en-US" dirty="0">
                <a:solidFill>
                  <a:srgbClr val="404040"/>
                </a:solidFill>
              </a:rPr>
              <a:t>HPI</a:t>
            </a:r>
          </a:p>
          <a:p>
            <a:pPr lvl="1"/>
            <a:r>
              <a:rPr lang="en-US" sz="2000" dirty="0">
                <a:solidFill>
                  <a:srgbClr val="404040"/>
                </a:solidFill>
                <a:effectLst/>
                <a:latin typeface="Times New Roman" panose="02020603050405020304" pitchFamily="18" charset="0"/>
              </a:rPr>
              <a:t>A.F is a </a:t>
            </a:r>
            <a:r>
              <a:rPr lang="en-US" sz="2000" dirty="0">
                <a:effectLst/>
                <a:latin typeface="Times New Roman" panose="02020603050405020304" pitchFamily="18" charset="0"/>
              </a:rPr>
              <a:t>52-year-old male with PMH of acral melanoma with multiple metastases currently enrolled in a clinical trial for treatment which involves and a chemotherapeutic agent who presents for sudden onset abdominal pain. Patient states that approximately 9 PM yesterday evening he ate 2 hotdogs and had sudden onset severe throbbing periumbilical abdominal pain. He states he has never had pain like this before. He states it is non-radiating however does bother everything from his bellybutton down. He denies fever, chills, nausea however states he does want to throw up however finds himself unable to. Patient states he has not had a bowel movement in 2 days which is typical for him. He states his last bowel movement was unremarkable. Patient denies prior abdominal surgeries</a:t>
            </a:r>
          </a:p>
          <a:p>
            <a:pPr lvl="1"/>
            <a:endParaRPr lang="en-US" dirty="0">
              <a:effectLst/>
              <a:latin typeface="Times New Roman" panose="02020603050405020304" pitchFamily="18" charset="0"/>
            </a:endParaRPr>
          </a:p>
          <a:p>
            <a:pPr lvl="1"/>
            <a:endParaRPr lang="en-US" dirty="0">
              <a:effectLst/>
              <a:latin typeface="Times New Roman" panose="02020603050405020304" pitchFamily="18" charset="0"/>
            </a:endParaRPr>
          </a:p>
          <a:p>
            <a:pPr lvl="1"/>
            <a:endParaRPr lang="en-US" dirty="0">
              <a:solidFill>
                <a:srgbClr val="404040"/>
              </a:solidFill>
            </a:endParaRPr>
          </a:p>
        </p:txBody>
      </p:sp>
    </p:spTree>
    <p:extLst>
      <p:ext uri="{BB962C8B-B14F-4D97-AF65-F5344CB8AC3E}">
        <p14:creationId xmlns:p14="http://schemas.microsoft.com/office/powerpoint/2010/main" val="2560072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69CDE2-D3CB-B616-E975-3B1C5FEFA8B3}"/>
              </a:ext>
            </a:extLst>
          </p:cNvPr>
          <p:cNvSpPr>
            <a:spLocks noGrp="1"/>
          </p:cNvSpPr>
          <p:nvPr>
            <p:ph idx="1"/>
          </p:nvPr>
        </p:nvSpPr>
        <p:spPr>
          <a:xfrm>
            <a:off x="638629" y="780214"/>
            <a:ext cx="9797142" cy="5518985"/>
          </a:xfrm>
        </p:spPr>
        <p:txBody>
          <a:bodyPr>
            <a:normAutofit fontScale="92500" lnSpcReduction="10000"/>
          </a:bodyPr>
          <a:lstStyle/>
          <a:p>
            <a:r>
              <a:rPr lang="en-US" sz="2400" b="1" dirty="0">
                <a:latin typeface="Helvetica" pitchFamily="2" charset="0"/>
                <a:cs typeface="Times New Roman" panose="02020603050405020304" pitchFamily="18" charset="0"/>
              </a:rPr>
              <a:t>Vitals:</a:t>
            </a:r>
          </a:p>
          <a:p>
            <a:r>
              <a:rPr lang="en-US" sz="2400" b="1" dirty="0">
                <a:effectLst/>
                <a:latin typeface="Helvetica" pitchFamily="2" charset="0"/>
                <a:cs typeface="Times New Roman" panose="02020603050405020304" pitchFamily="18" charset="0"/>
              </a:rPr>
              <a:t>T: </a:t>
            </a:r>
            <a:r>
              <a:rPr lang="en-US" sz="2400" dirty="0">
                <a:effectLst/>
                <a:latin typeface="Helvetica" pitchFamily="2" charset="0"/>
                <a:cs typeface="Times New Roman" panose="02020603050405020304" pitchFamily="18" charset="0"/>
              </a:rPr>
              <a:t>36.8 °C </a:t>
            </a:r>
          </a:p>
          <a:p>
            <a:r>
              <a:rPr lang="en-US" sz="2400" b="1" dirty="0">
                <a:effectLst/>
                <a:latin typeface="Helvetica" pitchFamily="2" charset="0"/>
                <a:cs typeface="Times New Roman" panose="02020603050405020304" pitchFamily="18" charset="0"/>
              </a:rPr>
              <a:t>HR: </a:t>
            </a:r>
            <a:r>
              <a:rPr lang="en-US" sz="2400" dirty="0">
                <a:effectLst/>
                <a:latin typeface="Helvetica" pitchFamily="2" charset="0"/>
                <a:cs typeface="Times New Roman" panose="02020603050405020304" pitchFamily="18" charset="0"/>
              </a:rPr>
              <a:t>89</a:t>
            </a:r>
          </a:p>
          <a:p>
            <a:r>
              <a:rPr lang="en-US" sz="2400" b="1" dirty="0">
                <a:effectLst/>
                <a:latin typeface="Helvetica" pitchFamily="2" charset="0"/>
                <a:cs typeface="Times New Roman" panose="02020603050405020304" pitchFamily="18" charset="0"/>
              </a:rPr>
              <a:t>RR: </a:t>
            </a:r>
            <a:r>
              <a:rPr lang="en-US" sz="2400" dirty="0">
                <a:effectLst/>
                <a:latin typeface="Helvetica" pitchFamily="2" charset="0"/>
                <a:cs typeface="Times New Roman" panose="02020603050405020304" pitchFamily="18" charset="0"/>
              </a:rPr>
              <a:t>23 </a:t>
            </a:r>
          </a:p>
          <a:p>
            <a:r>
              <a:rPr lang="en-US" sz="2400" b="1" dirty="0">
                <a:effectLst/>
                <a:latin typeface="Helvetica" pitchFamily="2" charset="0"/>
                <a:cs typeface="Times New Roman" panose="02020603050405020304" pitchFamily="18" charset="0"/>
              </a:rPr>
              <a:t>BP: </a:t>
            </a:r>
            <a:r>
              <a:rPr lang="en-US" sz="2400" dirty="0">
                <a:effectLst/>
                <a:latin typeface="Helvetica" pitchFamily="2" charset="0"/>
                <a:cs typeface="Times New Roman" panose="02020603050405020304" pitchFamily="18" charset="0"/>
              </a:rPr>
              <a:t>117/83 </a:t>
            </a:r>
          </a:p>
          <a:p>
            <a:r>
              <a:rPr lang="en-US" sz="2400" b="1" dirty="0">
                <a:effectLst/>
                <a:latin typeface="Helvetica" pitchFamily="2" charset="0"/>
                <a:cs typeface="Times New Roman" panose="02020603050405020304" pitchFamily="18" charset="0"/>
              </a:rPr>
              <a:t>SpO2: </a:t>
            </a:r>
            <a:r>
              <a:rPr lang="en-US" sz="2400" dirty="0">
                <a:effectLst/>
                <a:latin typeface="Helvetica" pitchFamily="2" charset="0"/>
                <a:cs typeface="Times New Roman" panose="02020603050405020304" pitchFamily="18" charset="0"/>
              </a:rPr>
              <a:t>97% </a:t>
            </a:r>
          </a:p>
          <a:p>
            <a:endParaRPr lang="en-US" sz="2400" dirty="0">
              <a:latin typeface="Helvetica" pitchFamily="2" charset="0"/>
              <a:cs typeface="Times New Roman" panose="02020603050405020304" pitchFamily="18" charset="0"/>
            </a:endParaRPr>
          </a:p>
          <a:p>
            <a:r>
              <a:rPr lang="en-US" sz="2400" b="1" dirty="0">
                <a:latin typeface="Helvetica" pitchFamily="2" charset="0"/>
                <a:cs typeface="Times New Roman" panose="02020603050405020304" pitchFamily="18" charset="0"/>
              </a:rPr>
              <a:t>PE:</a:t>
            </a:r>
          </a:p>
          <a:p>
            <a:r>
              <a:rPr lang="en-US" sz="2400" dirty="0">
                <a:effectLst/>
                <a:latin typeface="Helvetica" pitchFamily="2" charset="0"/>
                <a:cs typeface="Times New Roman" panose="02020603050405020304" pitchFamily="18" charset="0"/>
              </a:rPr>
              <a:t>Abdomen: Tympanic, diffusely tender to palpation with guarding, and rigidity, no rebound, prominently tender in the periumbilical region. </a:t>
            </a:r>
          </a:p>
          <a:p>
            <a:endParaRPr lang="en-US" sz="2400" dirty="0">
              <a:effectLst/>
              <a:latin typeface="Helvetica" pitchFamily="2" charset="0"/>
              <a:cs typeface="Times New Roman" panose="02020603050405020304" pitchFamily="18" charset="0"/>
            </a:endParaRPr>
          </a:p>
          <a:p>
            <a:r>
              <a:rPr lang="en-US" sz="2400" b="1" dirty="0">
                <a:latin typeface="Helvetica" pitchFamily="2" charset="0"/>
                <a:cs typeface="Times New Roman" panose="02020603050405020304" pitchFamily="18" charset="0"/>
              </a:rPr>
              <a:t>Labs:</a:t>
            </a:r>
          </a:p>
          <a:p>
            <a:r>
              <a:rPr lang="en-US" sz="2400" dirty="0">
                <a:effectLst/>
                <a:latin typeface="Helvetica" pitchFamily="2" charset="0"/>
                <a:cs typeface="Times New Roman" panose="02020603050405020304" pitchFamily="18" charset="0"/>
              </a:rPr>
              <a:t>significant for leukocytosis to 15.6 and lactate 2.9</a:t>
            </a:r>
          </a:p>
          <a:p>
            <a:endParaRPr lang="en-US" dirty="0">
              <a:effectLst/>
              <a:latin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043145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220B-962F-D8A8-93C4-9F4863E2255C}"/>
              </a:ext>
            </a:extLst>
          </p:cNvPr>
          <p:cNvSpPr>
            <a:spLocks noGrp="1"/>
          </p:cNvSpPr>
          <p:nvPr>
            <p:ph type="title"/>
          </p:nvPr>
        </p:nvSpPr>
        <p:spPr>
          <a:xfrm>
            <a:off x="804669" y="2640692"/>
            <a:ext cx="3044953" cy="1174991"/>
          </a:xfrm>
        </p:spPr>
        <p:txBody>
          <a:bodyPr>
            <a:normAutofit/>
          </a:bodyPr>
          <a:lstStyle/>
          <a:p>
            <a:r>
              <a:rPr lang="en-US" sz="2000"/>
              <a:t>Abdominal KUB</a:t>
            </a:r>
          </a:p>
        </p:txBody>
      </p:sp>
      <p:pic>
        <p:nvPicPr>
          <p:cNvPr id="4" name="Content Placeholder 3">
            <a:extLst>
              <a:ext uri="{FF2B5EF4-FFF2-40B4-BE49-F238E27FC236}">
                <a16:creationId xmlns:a16="http://schemas.microsoft.com/office/drawing/2014/main" id="{F7CA7238-7F9A-416B-8D60-FB4B64F2A197}"/>
              </a:ext>
            </a:extLst>
          </p:cNvPr>
          <p:cNvPicPr>
            <a:picLocks noChangeAspect="1"/>
          </p:cNvPicPr>
          <p:nvPr/>
        </p:nvPicPr>
        <p:blipFill rotWithShape="1">
          <a:blip r:embed="rId3"/>
          <a:srcRect l="1940" r="4358" b="-2"/>
          <a:stretch/>
        </p:blipFill>
        <p:spPr>
          <a:xfrm>
            <a:off x="4654296" y="10"/>
            <a:ext cx="7537704" cy="6857990"/>
          </a:xfrm>
          <a:prstGeom prst="rect">
            <a:avLst/>
          </a:prstGeom>
        </p:spPr>
      </p:pic>
    </p:spTree>
    <p:extLst>
      <p:ext uri="{BB962C8B-B14F-4D97-AF65-F5344CB8AC3E}">
        <p14:creationId xmlns:p14="http://schemas.microsoft.com/office/powerpoint/2010/main" val="3136980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5632D-7A8E-1067-43E1-62AAF8BFDFAC}"/>
              </a:ext>
            </a:extLst>
          </p:cNvPr>
          <p:cNvSpPr>
            <a:spLocks noGrp="1"/>
          </p:cNvSpPr>
          <p:nvPr>
            <p:ph type="title"/>
          </p:nvPr>
        </p:nvSpPr>
        <p:spPr>
          <a:xfrm>
            <a:off x="0" y="579564"/>
            <a:ext cx="7443788" cy="1188720"/>
          </a:xfrm>
        </p:spPr>
        <p:txBody>
          <a:bodyPr/>
          <a:lstStyle/>
          <a:p>
            <a:r>
              <a:rPr lang="en-US" dirty="0"/>
              <a:t>CT </a:t>
            </a:r>
            <a:r>
              <a:rPr lang="en-US" dirty="0" err="1"/>
              <a:t>abd</a:t>
            </a:r>
            <a:r>
              <a:rPr lang="en-US" dirty="0"/>
              <a:t>/pelvis w contrast</a:t>
            </a:r>
          </a:p>
        </p:txBody>
      </p:sp>
      <p:pic>
        <p:nvPicPr>
          <p:cNvPr id="4" name="Content Placeholder 3">
            <a:extLst>
              <a:ext uri="{FF2B5EF4-FFF2-40B4-BE49-F238E27FC236}">
                <a16:creationId xmlns:a16="http://schemas.microsoft.com/office/drawing/2014/main" id="{06A091AF-803E-2285-E213-DF9170BE6C12}"/>
              </a:ext>
            </a:extLst>
          </p:cNvPr>
          <p:cNvPicPr>
            <a:picLocks noGrp="1" noChangeAspect="1"/>
          </p:cNvPicPr>
          <p:nvPr>
            <p:ph idx="1"/>
          </p:nvPr>
        </p:nvPicPr>
        <p:blipFill>
          <a:blip r:embed="rId3"/>
          <a:stretch>
            <a:fillRect/>
          </a:stretch>
        </p:blipFill>
        <p:spPr>
          <a:xfrm>
            <a:off x="7646769" y="1173924"/>
            <a:ext cx="3883902" cy="5026851"/>
          </a:xfrm>
          <a:prstGeom prst="rect">
            <a:avLst/>
          </a:prstGeom>
        </p:spPr>
      </p:pic>
      <p:pic>
        <p:nvPicPr>
          <p:cNvPr id="5" name="Picture 4">
            <a:extLst>
              <a:ext uri="{FF2B5EF4-FFF2-40B4-BE49-F238E27FC236}">
                <a16:creationId xmlns:a16="http://schemas.microsoft.com/office/drawing/2014/main" id="{7688F87C-27D3-9699-AE25-0B2D8FFE1568}"/>
              </a:ext>
            </a:extLst>
          </p:cNvPr>
          <p:cNvPicPr>
            <a:picLocks noChangeAspect="1"/>
          </p:cNvPicPr>
          <p:nvPr/>
        </p:nvPicPr>
        <p:blipFill>
          <a:blip r:embed="rId4"/>
          <a:stretch>
            <a:fillRect/>
          </a:stretch>
        </p:blipFill>
        <p:spPr>
          <a:xfrm>
            <a:off x="434538" y="2153412"/>
            <a:ext cx="5766598" cy="4047363"/>
          </a:xfrm>
          <a:prstGeom prst="rect">
            <a:avLst/>
          </a:prstGeom>
        </p:spPr>
      </p:pic>
    </p:spTree>
    <p:extLst>
      <p:ext uri="{BB962C8B-B14F-4D97-AF65-F5344CB8AC3E}">
        <p14:creationId xmlns:p14="http://schemas.microsoft.com/office/powerpoint/2010/main" val="695817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2F1CE2-4334-0E75-9D76-23768CD79DF9}"/>
              </a:ext>
            </a:extLst>
          </p:cNvPr>
          <p:cNvSpPr>
            <a:spLocks noGrp="1"/>
          </p:cNvSpPr>
          <p:nvPr>
            <p:ph idx="1"/>
          </p:nvPr>
        </p:nvSpPr>
        <p:spPr>
          <a:xfrm>
            <a:off x="1088571" y="2873829"/>
            <a:ext cx="10218058" cy="2641599"/>
          </a:xfrm>
        </p:spPr>
        <p:txBody>
          <a:bodyPr/>
          <a:lstStyle/>
          <a:p>
            <a:r>
              <a:rPr lang="en-US" sz="2800" dirty="0">
                <a:effectLst/>
                <a:latin typeface="Helvetica" pitchFamily="2" charset="0"/>
              </a:rPr>
              <a:t>Patient taken to the OR emergently for exploratory laparotomy for concerns for perforated intraabdominal viscus.</a:t>
            </a:r>
          </a:p>
          <a:p>
            <a:r>
              <a:rPr lang="en-US" sz="2800" dirty="0">
                <a:effectLst/>
                <a:latin typeface="Helvetica" pitchFamily="2" charset="0"/>
              </a:rPr>
              <a:t>Explained that the operation would be palliative without curative intent. </a:t>
            </a:r>
          </a:p>
          <a:p>
            <a:endParaRPr lang="en-US" sz="2800" dirty="0">
              <a:effectLst/>
              <a:latin typeface="Times New Roman" panose="02020603050405020304" pitchFamily="18" charset="0"/>
            </a:endParaRPr>
          </a:p>
          <a:p>
            <a:endParaRPr lang="en-US" dirty="0">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1425544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445F55-7E0D-E28D-EDE4-EBE330B9B37D}"/>
              </a:ext>
            </a:extLst>
          </p:cNvPr>
          <p:cNvPicPr>
            <a:picLocks noChangeAspect="1"/>
          </p:cNvPicPr>
          <p:nvPr/>
        </p:nvPicPr>
        <p:blipFill>
          <a:blip r:embed="rId3"/>
          <a:stretch>
            <a:fillRect/>
          </a:stretch>
        </p:blipFill>
        <p:spPr>
          <a:xfrm>
            <a:off x="1079719" y="110600"/>
            <a:ext cx="5016281" cy="6636800"/>
          </a:xfrm>
          <a:prstGeom prst="rect">
            <a:avLst/>
          </a:prstGeom>
        </p:spPr>
      </p:pic>
      <p:sp>
        <p:nvSpPr>
          <p:cNvPr id="6" name="TextBox 5">
            <a:extLst>
              <a:ext uri="{FF2B5EF4-FFF2-40B4-BE49-F238E27FC236}">
                <a16:creationId xmlns:a16="http://schemas.microsoft.com/office/drawing/2014/main" id="{83E28854-F767-039B-08F8-5FC27EF330A3}"/>
              </a:ext>
            </a:extLst>
          </p:cNvPr>
          <p:cNvSpPr txBox="1"/>
          <p:nvPr/>
        </p:nvSpPr>
        <p:spPr>
          <a:xfrm>
            <a:off x="6456218" y="1859339"/>
            <a:ext cx="5237018" cy="3693319"/>
          </a:xfrm>
          <a:prstGeom prst="rect">
            <a:avLst/>
          </a:prstGeom>
          <a:noFill/>
        </p:spPr>
        <p:txBody>
          <a:bodyPr wrap="square">
            <a:spAutoFit/>
          </a:bodyPr>
          <a:lstStyle/>
          <a:p>
            <a:r>
              <a:rPr lang="en-US" dirty="0">
                <a:effectLst/>
                <a:latin typeface="Helvetica" pitchFamily="2" charset="0"/>
              </a:rPr>
              <a:t>Operation:</a:t>
            </a:r>
          </a:p>
          <a:p>
            <a:r>
              <a:rPr lang="en-US" dirty="0">
                <a:effectLst/>
                <a:latin typeface="Helvetica" pitchFamily="2" charset="0"/>
              </a:rPr>
              <a:t>1. Exploratory laparotomy with lysis of adhesions</a:t>
            </a:r>
            <a:br>
              <a:rPr lang="en-US" dirty="0">
                <a:effectLst/>
                <a:latin typeface="Helvetica" pitchFamily="2" charset="0"/>
              </a:rPr>
            </a:br>
            <a:r>
              <a:rPr lang="en-US" dirty="0">
                <a:effectLst/>
                <a:latin typeface="Helvetica" pitchFamily="2" charset="0"/>
              </a:rPr>
              <a:t>2. Small bowel resection with primary side-to-side anastomosis</a:t>
            </a:r>
          </a:p>
          <a:p>
            <a:endParaRPr lang="en-US" dirty="0">
              <a:effectLst/>
              <a:latin typeface="Helvetica" pitchFamily="2" charset="0"/>
            </a:endParaRPr>
          </a:p>
          <a:p>
            <a:endParaRPr lang="en-US" dirty="0">
              <a:latin typeface="Helvetica" pitchFamily="2" charset="0"/>
            </a:endParaRPr>
          </a:p>
          <a:p>
            <a:r>
              <a:rPr lang="en-US" dirty="0">
                <a:effectLst/>
                <a:latin typeface="Helvetica" pitchFamily="2" charset="0"/>
              </a:rPr>
              <a:t>Findings:</a:t>
            </a:r>
          </a:p>
          <a:p>
            <a:pPr marL="285750" indent="-285750">
              <a:buFont typeface="Arial" panose="020B0604020202020204" pitchFamily="34" charset="0"/>
              <a:buChar char="•"/>
            </a:pPr>
            <a:r>
              <a:rPr lang="en-US" dirty="0">
                <a:effectLst/>
                <a:latin typeface="Helvetica" pitchFamily="2" charset="0"/>
              </a:rPr>
              <a:t>Multiple melanotic lesions in jejunum and proximal ileum. </a:t>
            </a:r>
          </a:p>
          <a:p>
            <a:pPr marL="285750" indent="-285750">
              <a:buFont typeface="Arial" panose="020B0604020202020204" pitchFamily="34" charset="0"/>
              <a:buChar char="•"/>
            </a:pPr>
            <a:r>
              <a:rPr lang="en-US" dirty="0">
                <a:effectLst/>
                <a:latin typeface="Helvetica" pitchFamily="2" charset="0"/>
              </a:rPr>
              <a:t>Two adjacent closed loops of small bowel with perforation and necrotic tissue associated with melanotic mass. </a:t>
            </a:r>
          </a:p>
          <a:p>
            <a:pPr marL="285750" indent="-285750">
              <a:buFont typeface="Arial" panose="020B0604020202020204" pitchFamily="34" charset="0"/>
              <a:buChar char="•"/>
            </a:pPr>
            <a:r>
              <a:rPr lang="en-US" dirty="0">
                <a:effectLst/>
                <a:latin typeface="Helvetica" pitchFamily="2" charset="0"/>
              </a:rPr>
              <a:t>Purulent fluid in abdomen</a:t>
            </a:r>
          </a:p>
        </p:txBody>
      </p:sp>
    </p:spTree>
    <p:extLst>
      <p:ext uri="{BB962C8B-B14F-4D97-AF65-F5344CB8AC3E}">
        <p14:creationId xmlns:p14="http://schemas.microsoft.com/office/powerpoint/2010/main" val="4285242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59DD-6A00-1151-48BF-345CCC1CF49D}"/>
              </a:ext>
            </a:extLst>
          </p:cNvPr>
          <p:cNvSpPr>
            <a:spLocks noGrp="1"/>
          </p:cNvSpPr>
          <p:nvPr>
            <p:ph type="title"/>
          </p:nvPr>
        </p:nvSpPr>
        <p:spPr>
          <a:xfrm>
            <a:off x="2231136" y="2240280"/>
            <a:ext cx="7729728" cy="1188720"/>
          </a:xfrm>
        </p:spPr>
        <p:txBody>
          <a:bodyPr/>
          <a:lstStyle/>
          <a:p>
            <a:r>
              <a:rPr lang="en-US" dirty="0"/>
              <a:t>Metastatic melanoma to the small intestine</a:t>
            </a:r>
          </a:p>
        </p:txBody>
      </p:sp>
    </p:spTree>
    <p:extLst>
      <p:ext uri="{BB962C8B-B14F-4D97-AF65-F5344CB8AC3E}">
        <p14:creationId xmlns:p14="http://schemas.microsoft.com/office/powerpoint/2010/main" val="218090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70D2C-E071-1C2D-90BE-1948C68A9AE0}"/>
              </a:ext>
            </a:extLst>
          </p:cNvPr>
          <p:cNvSpPr>
            <a:spLocks noGrp="1"/>
          </p:cNvSpPr>
          <p:nvPr>
            <p:ph idx="1"/>
          </p:nvPr>
        </p:nvSpPr>
        <p:spPr>
          <a:xfrm>
            <a:off x="1066800" y="928255"/>
            <a:ext cx="10280073" cy="5500254"/>
          </a:xfrm>
        </p:spPr>
        <p:txBody>
          <a:bodyPr>
            <a:normAutofit/>
          </a:bodyPr>
          <a:lstStyle/>
          <a:p>
            <a:r>
              <a:rPr lang="en-US" sz="2400" b="0" i="0" dirty="0">
                <a:solidFill>
                  <a:srgbClr val="282828"/>
                </a:solidFill>
                <a:effectLst/>
                <a:latin typeface="Helvetica" pitchFamily="2" charset="0"/>
                <a:cs typeface="Times New Roman" panose="02020603050405020304" pitchFamily="18" charset="0"/>
              </a:rPr>
              <a:t>1–3% of all malignant tumors of the gastrointestinal tract, </a:t>
            </a:r>
            <a:r>
              <a:rPr lang="en-US" sz="2400" b="0" i="0" dirty="0">
                <a:solidFill>
                  <a:srgbClr val="333333"/>
                </a:solidFill>
                <a:effectLst/>
                <a:latin typeface="Helvetica" pitchFamily="2" charset="0"/>
                <a:cs typeface="Times New Roman" panose="02020603050405020304" pitchFamily="18" charset="0"/>
              </a:rPr>
              <a:t>small bowel is the most common metastatic site in the GIT.</a:t>
            </a:r>
            <a:endParaRPr lang="en-US" sz="2400" dirty="0">
              <a:solidFill>
                <a:srgbClr val="282828"/>
              </a:solidFill>
              <a:latin typeface="Helvetica" pitchFamily="2" charset="0"/>
              <a:cs typeface="Times New Roman" panose="02020603050405020304" pitchFamily="18" charset="0"/>
            </a:endParaRPr>
          </a:p>
          <a:p>
            <a:r>
              <a:rPr lang="en-US" sz="2400" dirty="0">
                <a:solidFill>
                  <a:srgbClr val="333333"/>
                </a:solidFill>
                <a:latin typeface="Helvetica" pitchFamily="2" charset="0"/>
                <a:cs typeface="Times New Roman" panose="02020603050405020304" pitchFamily="18" charset="0"/>
              </a:rPr>
              <a:t>M</a:t>
            </a:r>
            <a:r>
              <a:rPr lang="en-US" sz="2400" b="0" i="0" dirty="0">
                <a:solidFill>
                  <a:srgbClr val="333333"/>
                </a:solidFill>
                <a:effectLst/>
                <a:latin typeface="Helvetica" pitchFamily="2" charset="0"/>
                <a:cs typeface="Times New Roman" panose="02020603050405020304" pitchFamily="18" charset="0"/>
              </a:rPr>
              <a:t>ost common solid cancer type to metastasize to the small bowel. </a:t>
            </a:r>
            <a:r>
              <a:rPr lang="en-US" sz="2400" dirty="0">
                <a:solidFill>
                  <a:srgbClr val="333333"/>
                </a:solidFill>
                <a:latin typeface="Helvetica" pitchFamily="2" charset="0"/>
                <a:cs typeface="Times New Roman" panose="02020603050405020304" pitchFamily="18" charset="0"/>
              </a:rPr>
              <a:t>J</a:t>
            </a:r>
            <a:r>
              <a:rPr lang="en-US" sz="2400" b="0" i="0" dirty="0">
                <a:solidFill>
                  <a:srgbClr val="333333"/>
                </a:solidFill>
                <a:effectLst/>
                <a:latin typeface="Helvetica" pitchFamily="2" charset="0"/>
                <a:cs typeface="Times New Roman" panose="02020603050405020304" pitchFamily="18" charset="0"/>
              </a:rPr>
              <a:t>ejunum and terminal ilium most commonly involved segments</a:t>
            </a:r>
            <a:endParaRPr lang="en-US" sz="2400" b="0" i="0" dirty="0">
              <a:solidFill>
                <a:srgbClr val="282828"/>
              </a:solidFill>
              <a:effectLst/>
              <a:latin typeface="Helvetica" pitchFamily="2" charset="0"/>
              <a:cs typeface="Times New Roman" panose="02020603050405020304" pitchFamily="18" charset="0"/>
            </a:endParaRPr>
          </a:p>
          <a:p>
            <a:r>
              <a:rPr lang="en-US" sz="2400" dirty="0">
                <a:solidFill>
                  <a:srgbClr val="333333"/>
                </a:solidFill>
                <a:latin typeface="Helvetica" pitchFamily="2" charset="0"/>
                <a:cs typeface="Times New Roman" panose="02020603050405020304" pitchFamily="18" charset="0"/>
              </a:rPr>
              <a:t>T</a:t>
            </a:r>
            <a:r>
              <a:rPr lang="en-US" sz="2400" b="0" i="0" dirty="0">
                <a:solidFill>
                  <a:srgbClr val="333333"/>
                </a:solidFill>
                <a:effectLst/>
                <a:latin typeface="Helvetica" pitchFamily="2" charset="0"/>
                <a:cs typeface="Times New Roman" panose="02020603050405020304" pitchFamily="18" charset="0"/>
              </a:rPr>
              <a:t>rue primary melanoma tumor arising from the GI mucosa is biologically distinct from cutaneous melanoma</a:t>
            </a:r>
          </a:p>
          <a:p>
            <a:r>
              <a:rPr lang="en-US" sz="2400" dirty="0">
                <a:solidFill>
                  <a:srgbClr val="282828"/>
                </a:solidFill>
                <a:latin typeface="Helvetica" pitchFamily="2" charset="0"/>
                <a:cs typeface="Times New Roman" panose="02020603050405020304" pitchFamily="18" charset="0"/>
              </a:rPr>
              <a:t>In the duodenum and SB, the melanoma deposits more frequently present as polypoid nodules</a:t>
            </a:r>
            <a:endParaRPr lang="en-US" sz="2400" b="0" i="0" dirty="0">
              <a:solidFill>
                <a:srgbClr val="282828"/>
              </a:solidFill>
              <a:effectLst/>
              <a:latin typeface="Helvetica" pitchFamily="2" charset="0"/>
              <a:cs typeface="Times New Roman" panose="02020603050405020304" pitchFamily="18" charset="0"/>
            </a:endParaRPr>
          </a:p>
          <a:p>
            <a:r>
              <a:rPr lang="en-US" sz="2400" b="0" i="0" dirty="0">
                <a:solidFill>
                  <a:srgbClr val="333333"/>
                </a:solidFill>
                <a:effectLst/>
                <a:latin typeface="Helvetica" pitchFamily="2" charset="0"/>
                <a:cs typeface="Times New Roman" panose="02020603050405020304" pitchFamily="18" charset="0"/>
              </a:rPr>
              <a:t>SB metastases are estimated to occur in up to 60% of patients with MM in post-mortem studies, clinical antemortem detection can be as low as 1–5% of cases</a:t>
            </a:r>
          </a:p>
          <a:p>
            <a:r>
              <a:rPr lang="en-US" sz="2400" b="0" i="0" dirty="0">
                <a:solidFill>
                  <a:srgbClr val="333333"/>
                </a:solidFill>
                <a:effectLst/>
                <a:latin typeface="Helvetica" pitchFamily="2" charset="0"/>
                <a:cs typeface="Times New Roman" panose="02020603050405020304" pitchFamily="18" charset="0"/>
              </a:rPr>
              <a:t> The expected 5-year survival is about 9–13%.</a:t>
            </a:r>
          </a:p>
        </p:txBody>
      </p:sp>
    </p:spTree>
    <p:extLst>
      <p:ext uri="{BB962C8B-B14F-4D97-AF65-F5344CB8AC3E}">
        <p14:creationId xmlns:p14="http://schemas.microsoft.com/office/powerpoint/2010/main" val="253973436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{7DD1EBF3-B2E5-9E4F-9682-7D17E00B7B65}tf10001120</Template>
  <TotalTime>2571</TotalTime>
  <Words>1008</Words>
  <Application>Microsoft Macintosh PowerPoint</Application>
  <PresentationFormat>Widescreen</PresentationFormat>
  <Paragraphs>101</Paragraphs>
  <Slides>17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Gill Sans MT</vt:lpstr>
      <vt:lpstr>Helvetica</vt:lpstr>
      <vt:lpstr>MuseoSans</vt:lpstr>
      <vt:lpstr>Source Sans Pro</vt:lpstr>
      <vt:lpstr>Times New Roman</vt:lpstr>
      <vt:lpstr>Parcel</vt:lpstr>
      <vt:lpstr>Metastatic Melanoma to the Small bowel and colon </vt:lpstr>
      <vt:lpstr>PowerPoint Presentation</vt:lpstr>
      <vt:lpstr>PowerPoint Presentation</vt:lpstr>
      <vt:lpstr>Abdominal KUB</vt:lpstr>
      <vt:lpstr>CT abd/pelvis w contrast</vt:lpstr>
      <vt:lpstr>PowerPoint Presentation</vt:lpstr>
      <vt:lpstr>PowerPoint Presentation</vt:lpstr>
      <vt:lpstr>Metastatic melanoma to the small intestine</vt:lpstr>
      <vt:lpstr>PowerPoint Presentation</vt:lpstr>
      <vt:lpstr>PowerPoint Presentation</vt:lpstr>
      <vt:lpstr>Metastatic melanoma to the colon, rectum and anus </vt:lpstr>
      <vt:lpstr>PowerPoint Presentation</vt:lpstr>
      <vt:lpstr>PowerPoint Presentation</vt:lpstr>
      <vt:lpstr>Symptoms</vt:lpstr>
      <vt:lpstr>Detection</vt:lpstr>
      <vt:lpstr>Surgical Management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Metastatic Melanoma to the Small bowel and colon </dc:title>
  <dc:creator>nuzhat noshin</dc:creator>
  <cp:lastModifiedBy>nuzhat noshin</cp:lastModifiedBy>
  <cp:revision>2</cp:revision>
  <dcterms:created xsi:type="dcterms:W3CDTF">2023-07-12T20:43:14Z</dcterms:created>
  <dcterms:modified xsi:type="dcterms:W3CDTF">2023-07-14T15:34:24Z</dcterms:modified>
</cp:coreProperties>
</file>