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aleway"/>
      <p:regular r:id="rId22"/>
      <p:bold r:id="rId23"/>
      <p:italic r:id="rId24"/>
      <p:boldItalic r:id="rId25"/>
    </p:embeddedFont>
    <p:embeddedFont>
      <p:font typeface="Roboto"/>
      <p:regular r:id="rId26"/>
      <p:bold r:id="rId27"/>
      <p:italic r:id="rId28"/>
      <p:boldItalic r:id="rId29"/>
    </p:embeddedFont>
    <p:embeddedFont>
      <p:font typeface="Lat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aleway-regular.fntdata"/><Relationship Id="rId21" Type="http://schemas.openxmlformats.org/officeDocument/2006/relationships/slide" Target="slides/slide16.xml"/><Relationship Id="rId24" Type="http://schemas.openxmlformats.org/officeDocument/2006/relationships/font" Target="fonts/Raleway-italic.fntdata"/><Relationship Id="rId23" Type="http://schemas.openxmlformats.org/officeDocument/2006/relationships/font" Target="fonts/Raleway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font" Target="fonts/Raleway-boldItalic.fntdata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.fntdata"/><Relationship Id="rId30" Type="http://schemas.openxmlformats.org/officeDocument/2006/relationships/font" Target="fonts/Lato-regular.fntdata"/><Relationship Id="rId11" Type="http://schemas.openxmlformats.org/officeDocument/2006/relationships/slide" Target="slides/slide6.xml"/><Relationship Id="rId33" Type="http://schemas.openxmlformats.org/officeDocument/2006/relationships/font" Target="fonts/Lato-boldItalic.fntdata"/><Relationship Id="rId10" Type="http://schemas.openxmlformats.org/officeDocument/2006/relationships/slide" Target="slides/slide5.xml"/><Relationship Id="rId32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42b6a5aa38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42b6a5aa38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42b6a5aa38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42b6a5aa38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42b6a5aa38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42b6a5aa38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42b6a5aa38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42b6a5aa38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2b6a5aa38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42b6a5aa38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42b6a5aa38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42b6a5aa38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42b6a5aa38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42b6a5aa38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42b6a5aa38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42b6a5aa38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42b6a5aa38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42b6a5aa38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42b6a5aa38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42b6a5aa38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42b6a5aa38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42b6a5aa38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2b6a5aa38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42b6a5aa38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42b6a5aa38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42b6a5aa38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42b6a5aa38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42b6a5aa38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42b6a5aa38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42b6a5aa38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6.png"/><Relationship Id="rId8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Management of Gallbladder Disease in Bariatric Patients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Natalie Caryl, MS3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University of Arizona College of Medicine - Tucson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Cholecystectomy During Bariatric Surgery</a:t>
            </a:r>
            <a:endParaRPr/>
          </a:p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479650" y="1936000"/>
            <a:ext cx="83175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600"/>
              <a:t>Generally, the morbidity and mortality for cholecystectomy in obese patients not undergoing bariatric surgery do not appear to be higher than those of the general population</a:t>
            </a:r>
            <a:endParaRPr sz="12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2060" y="3051425"/>
            <a:ext cx="5436265" cy="17553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8" name="Google Shape;148;p22"/>
          <p:cNvSpPr txBox="1"/>
          <p:nvPr/>
        </p:nvSpPr>
        <p:spPr>
          <a:xfrm>
            <a:off x="4980225" y="2020650"/>
            <a:ext cx="418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9" name="Google Shape;149;p22"/>
          <p:cNvSpPr txBox="1"/>
          <p:nvPr/>
        </p:nvSpPr>
        <p:spPr>
          <a:xfrm>
            <a:off x="244800" y="3051425"/>
            <a:ext cx="25515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mall increased odds of hospital admissions in patients with severe morbid obesity compared to patients with a BMI between 30 and 40, OR = 1.10; 95% CI 1.02–1.19; p &lt; 0.001).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akfjl;asjdf</a:t>
            </a:r>
            <a:endParaRPr sz="1600"/>
          </a:p>
        </p:txBody>
      </p:sp>
      <p:pic>
        <p:nvPicPr>
          <p:cNvPr id="155" name="Google Shape;15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150" y="2071675"/>
            <a:ext cx="3073450" cy="16966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6" name="Google Shape;15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500" y="3863625"/>
            <a:ext cx="4529737" cy="1157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7" name="Google Shape;15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150" y="1098199"/>
            <a:ext cx="3073449" cy="878123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8" name="Google Shape;158;p23"/>
          <p:cNvSpPr txBox="1"/>
          <p:nvPr>
            <p:ph type="title"/>
          </p:nvPr>
        </p:nvSpPr>
        <p:spPr>
          <a:xfrm>
            <a:off x="727650" y="5084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Favor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>
            <p:ph type="title"/>
          </p:nvPr>
        </p:nvSpPr>
        <p:spPr>
          <a:xfrm>
            <a:off x="6317100" y="4421075"/>
            <a:ext cx="5153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Against</a:t>
            </a:r>
            <a:endParaRPr/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2300" y="1719412"/>
            <a:ext cx="5041451" cy="9572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5" name="Google Shape;16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7750" y="113425"/>
            <a:ext cx="4082150" cy="15611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6" name="Google Shape;16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2960" y="2721530"/>
            <a:ext cx="3538566" cy="15611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7" name="Google Shape;167;p24"/>
          <p:cNvSpPr txBox="1"/>
          <p:nvPr>
            <p:ph type="title"/>
          </p:nvPr>
        </p:nvSpPr>
        <p:spPr>
          <a:xfrm>
            <a:off x="727650" y="5084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Favor</a:t>
            </a:r>
            <a:endParaRPr/>
          </a:p>
        </p:txBody>
      </p:sp>
      <p:pic>
        <p:nvPicPr>
          <p:cNvPr id="168" name="Google Shape;168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6150" y="2071675"/>
            <a:ext cx="3073450" cy="16966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9" name="Google Shape;169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1500" y="3863625"/>
            <a:ext cx="4529737" cy="1157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0" name="Google Shape;170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6150" y="1098199"/>
            <a:ext cx="3073449" cy="878123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Are We Now?</a:t>
            </a:r>
            <a:endParaRPr/>
          </a:p>
        </p:txBody>
      </p:sp>
      <p:sp>
        <p:nvSpPr>
          <p:cNvPr id="176" name="Google Shape;176;p25"/>
          <p:cNvSpPr txBox="1"/>
          <p:nvPr>
            <p:ph idx="1" type="body"/>
          </p:nvPr>
        </p:nvSpPr>
        <p:spPr>
          <a:xfrm>
            <a:off x="469350" y="2078875"/>
            <a:ext cx="8205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401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60"/>
              <a:buChar char="●"/>
            </a:pPr>
            <a:r>
              <a:rPr lang="en" sz="1660"/>
              <a:t>Current evidence does not strongly support removing the gallbladder at the time of bariatric surgery unless the patient has symptomatic cholelithiasis</a:t>
            </a:r>
            <a:endParaRPr sz="166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660"/>
          </a:p>
          <a:p>
            <a:pPr indent="-33401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660"/>
              <a:buChar char="●"/>
            </a:pPr>
            <a:r>
              <a:rPr lang="en" sz="1660"/>
              <a:t>Laparoscopic cholecystectomy may be indicated before or after gastric bypass or sleeve gastrectomy if patient is symptomatic</a:t>
            </a:r>
            <a:endParaRPr sz="166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660"/>
          </a:p>
          <a:p>
            <a:pPr indent="-33401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660"/>
              <a:buChar char="●"/>
            </a:pPr>
            <a:r>
              <a:rPr lang="en" sz="1660"/>
              <a:t>Recommend proper diet and medication, maintain close f/u for six months post-op</a:t>
            </a:r>
            <a:endParaRPr sz="166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/>
          <p:nvPr>
            <p:ph type="title"/>
          </p:nvPr>
        </p:nvSpPr>
        <p:spPr>
          <a:xfrm>
            <a:off x="44370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Medication Options -UDCA</a:t>
            </a:r>
            <a:endParaRPr/>
          </a:p>
        </p:txBody>
      </p:sp>
      <p:sp>
        <p:nvSpPr>
          <p:cNvPr id="182" name="Google Shape;182;p26"/>
          <p:cNvSpPr txBox="1"/>
          <p:nvPr>
            <p:ph idx="1" type="body"/>
          </p:nvPr>
        </p:nvSpPr>
        <p:spPr>
          <a:xfrm>
            <a:off x="193900" y="1972950"/>
            <a:ext cx="390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Fearon et. al: A dose of ≤600 mg/day had a significantly reduced risk of gallstone formation compared to the placebo group (risk ratio .35; 95% CI .24–.53; P &lt; .001)</a:t>
            </a:r>
            <a:endParaRPr/>
          </a:p>
        </p:txBody>
      </p:sp>
      <p:pic>
        <p:nvPicPr>
          <p:cNvPr id="183" name="Google Shape;18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4650" y="1972950"/>
            <a:ext cx="4705950" cy="2049247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4" name="Google Shape;18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6100" y="362050"/>
            <a:ext cx="4235225" cy="1196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5" name="Google Shape;18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900" y="3821400"/>
            <a:ext cx="3749699" cy="1196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UDCA Mechanism of Action</a:t>
            </a:r>
            <a:endParaRPr/>
          </a:p>
        </p:txBody>
      </p:sp>
      <p:pic>
        <p:nvPicPr>
          <p:cNvPr id="191" name="Google Shape;19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5525" y="1853850"/>
            <a:ext cx="4672956" cy="298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80778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Example/</a:t>
            </a:r>
            <a:r>
              <a:rPr lang="en"/>
              <a:t>Inspiration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489850" y="1928825"/>
            <a:ext cx="8276400" cy="24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50-year-old male with PMHx of HTN who presents to the ED with 3 days of new onset epigastric and right upper quadrant pain, nausea, vomiting, found to have acute cholecystitis, UTI, and borderline DKA</a:t>
            </a:r>
            <a:endParaRPr sz="16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BMI: 45.2</a:t>
            </a:r>
            <a:endParaRPr b="1" sz="15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CT Abdomen: Acute cholecystitis, gallbladder distension and wall thickening, and pericholecystic inflammation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Surgery: removal of severe gangrenous cholecystitis with gallstones, l</a:t>
            </a:r>
            <a:r>
              <a:rPr lang="en" sz="1600"/>
              <a:t>aparoscopic cholecystectomy converted to open to achieve procedural goals safely and effectively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u="sng"/>
              <a:t>Gold standard for treatment of gallstone disease is (laparoscopic) cholecystectomy</a:t>
            </a:r>
            <a:endParaRPr sz="1600" u="sng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Obesity and Gallstone Formation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729450" y="1908400"/>
            <a:ext cx="7688700" cy="27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Increased BMI linked to the risk of </a:t>
            </a:r>
            <a:r>
              <a:rPr i="1" lang="en" sz="1600"/>
              <a:t>symptomatic</a:t>
            </a:r>
            <a:r>
              <a:rPr lang="en" sz="1600"/>
              <a:t> stones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Research: symptomatic gallstones in 5.2% (4,106 individuals) of cases in up to 34 years of f/u, women &gt; men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Body fat distribution also affects the risk of gallstones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Research: association between gallstone formation and central adiposity as compared to limb or lower-extremity adiposity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KEY: Both obesity and abdominal obesity increase the risk of stone formation and surgical treatment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Abdominal adiposity associated with insulin resistance → gallstone formation.</a:t>
            </a:r>
            <a:endParaRPr sz="1600"/>
          </a:p>
        </p:txBody>
      </p:sp>
      <p:sp>
        <p:nvSpPr>
          <p:cNvPr id="100" name="Google Shape;100;p15"/>
          <p:cNvSpPr txBox="1"/>
          <p:nvPr/>
        </p:nvSpPr>
        <p:spPr>
          <a:xfrm>
            <a:off x="5511000" y="0"/>
            <a:ext cx="3633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Stokes CS, Lammert F. Excess Body Weight and Gallstone Disease. Visc Med. 2021 Aug;37(4):254-260. doi: 10.1159/000516418. Epub 2021 Jun 15. PMID: 34540940; PMCID: PMC8406364.</a:t>
            </a:r>
            <a:endParaRPr sz="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142800" y="3724950"/>
            <a:ext cx="8858400" cy="137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Obesity and Gallstone Formation</a:t>
            </a:r>
            <a:endParaRPr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729450" y="1908400"/>
            <a:ext cx="7688700" cy="27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Increased BMI linked to the risk of </a:t>
            </a:r>
            <a:r>
              <a:rPr i="1" lang="en" sz="1600"/>
              <a:t>symptomatic</a:t>
            </a:r>
            <a:r>
              <a:rPr lang="en" sz="1600"/>
              <a:t> stones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Research: symptomatic gallstones in 5.2% (4,106 individuals) of cases in up to 34 years of f/u, women &gt; men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Body fat distribution also affects the risk of gallstones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Research: association between gallstone formation and central adiposity as compared to limb or lower-extremity adiposity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KEY: Both obesity and abdominal obesity increase the risk of stone formation and surgical treatment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Abdominal adiposity associated with insulin resistance → gallstone formation.</a:t>
            </a:r>
            <a:endParaRPr sz="1600"/>
          </a:p>
        </p:txBody>
      </p:sp>
      <p:sp>
        <p:nvSpPr>
          <p:cNvPr id="108" name="Google Shape;108;p16"/>
          <p:cNvSpPr txBox="1"/>
          <p:nvPr/>
        </p:nvSpPr>
        <p:spPr>
          <a:xfrm>
            <a:off x="5511000" y="0"/>
            <a:ext cx="3633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Stokes CS, Lammert F. Excess Body Weight and Gallstone Disease. Visc Med. 2021 Aug;37(4):254-260. doi: 10.1159/000516418. Epub 2021 Jun 15. PMID: 34540940; PMCID: PMC8406364.</a:t>
            </a:r>
            <a:endParaRPr sz="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Weight Loss and Gallstone Formation</a:t>
            </a:r>
            <a:endParaRPr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Weight loss generally reduces the risk of gallstones, EXCEPT in the cases of: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Rapid weight loss (i.e., &gt;1.5 kg/week)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Excessive weight reduction (i.e., &gt;25% body weight)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Metabolism of fat during rapid weight loss causes the liver to secrete extra cholesterol into bile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This increases the risk of gallstones forming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Weight loss after gastric bypass or sleeve gastrectomy initiates biliary </a:t>
            </a:r>
            <a:r>
              <a:rPr lang="en" sz="1600"/>
              <a:t>sludge and gallstone formation in 30% of cases 6-12 months post-op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Should Patients Receive a Prophylactic Cholecystectomy During Bariatric Surgery?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Symptomatic Gallstones After Bariatric Surgery</a:t>
            </a:r>
            <a:endParaRPr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494750" y="1936000"/>
            <a:ext cx="3209700" cy="31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Bariatric surgery: </a:t>
            </a:r>
            <a:endParaRPr sz="1600"/>
          </a:p>
          <a:p>
            <a:pPr indent="-32258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307 first-time events</a:t>
            </a:r>
            <a:endParaRPr sz="1600"/>
          </a:p>
          <a:p>
            <a:pPr indent="-32258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172 complicated gallstones</a:t>
            </a:r>
            <a:endParaRPr sz="1600"/>
          </a:p>
          <a:p>
            <a:pPr indent="-32258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230 cholecystectomies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Controls: </a:t>
            </a:r>
            <a:endParaRPr sz="1600"/>
          </a:p>
          <a:p>
            <a:pPr indent="-32258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252 first-time events</a:t>
            </a:r>
            <a:endParaRPr sz="1600"/>
          </a:p>
          <a:p>
            <a:pPr indent="-32258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144 complicated gallstones</a:t>
            </a:r>
            <a:endParaRPr sz="1600"/>
          </a:p>
          <a:p>
            <a:pPr indent="-32258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170 cholecystectomies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67"/>
              <a:t>(p &lt;0.001)</a:t>
            </a:r>
            <a:endParaRPr sz="1167"/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6675" y="2346509"/>
            <a:ext cx="5204849" cy="1852463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Cholecystectomy During Bariatric Surgery</a:t>
            </a:r>
            <a:endParaRPr/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925" y="1966598"/>
            <a:ext cx="6153852" cy="271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7925" y="2943625"/>
            <a:ext cx="3705251" cy="22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Cholecystectomy During Bariatric Surgery</a:t>
            </a:r>
            <a:endParaRPr/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363050" y="1853850"/>
            <a:ext cx="8097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Combining these procedures significantly increases operative time and nearly doubles the hospital stay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Increases morbidity and mortality</a:t>
            </a:r>
            <a:endParaRPr/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8263" y="3036975"/>
            <a:ext cx="5691074" cy="195060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