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61" r:id="rId4"/>
    <p:sldId id="260" r:id="rId5"/>
    <p:sldId id="259" r:id="rId6"/>
    <p:sldId id="258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8989A-8A2C-F94F-AFC9-1A568C4C6D1A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09C5D-0C0F-5641-B2B0-AB189498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14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Hepatocellular carcinoma. Contrast-enhanced CT of a cirrhotic liver demonstrates multifocal </a:t>
            </a:r>
            <a:r>
              <a:rPr lang="en-US" dirty="0" err="1" smtClean="0"/>
              <a:t>hypervascular</a:t>
            </a:r>
            <a:r>
              <a:rPr lang="en-US" dirty="0" smtClean="0"/>
              <a:t> masses (arrows) and a mass in the portal vein (arrowhead). The spleen is enlarged due to portal hypertension secondary to cirrhosis.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9C5D-0C0F-5641-B2B0-AB18949813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06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9C5D-0C0F-5641-B2B0-AB18949813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8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Pyogenic left, </a:t>
            </a:r>
            <a:r>
              <a:rPr lang="en-US" dirty="0" err="1" smtClean="0"/>
              <a:t>entamoaba</a:t>
            </a:r>
            <a:r>
              <a:rPr lang="en-US" dirty="0" smtClean="0"/>
              <a:t> histolytic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9C5D-0C0F-5641-B2B0-AB18949813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solid-liver-lesions-differential-diagnosis-and-evaluation?search=liver%20metastasis&amp;source=search_result&amp;selectedTitle=2~150&amp;usage_type=default&amp;display_rank=2%23H155744942" TargetMode="External"/><Relationship Id="rId4" Type="http://schemas.openxmlformats.org/officeDocument/2006/relationships/hyperlink" Target="https://www.uptodate.com/contents/pyogenic-liver-abscess?search=hepatic%20abcess&amp;source=search_result&amp;selectedTitle=1~141&amp;usage_type=default&amp;display_rank=1%23H7" TargetMode="External"/><Relationship Id="rId5" Type="http://schemas.openxmlformats.org/officeDocument/2006/relationships/hyperlink" Target="https://www.uptodate.com/contents/clinical-features-and-diagnosis-of-hepatocellular-carcinoma?search=hcc%20imaging&amp;source=search_result&amp;selectedTitle=1~150&amp;usage_type=default&amp;display_rank=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uptodate.com/contents/diagnosis-and-management-of-cystic-lesions-of-the-liver?search=liver%20masses&amp;source=search_result&amp;selectedTitle=2~150&amp;usage_type=default&amp;display_rank=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436664"/>
          </a:xfrm>
        </p:spPr>
        <p:txBody>
          <a:bodyPr>
            <a:normAutofit/>
          </a:bodyPr>
          <a:lstStyle/>
          <a:p>
            <a:r>
              <a:rPr lang="en-US" dirty="0" smtClean="0"/>
              <a:t>Preferred Imaging Modalities for Liver Lesions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Test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/>
        </p:nvSpPr>
        <p:spPr>
          <a:xfrm>
            <a:off x="142875" y="2026774"/>
            <a:ext cx="8858250" cy="2447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general, solid liver masses are evaluated with tri-phasic CT </a:t>
            </a:r>
            <a:r>
              <a:rPr lang="en-US" dirty="0" smtClean="0">
                <a:sym typeface="Wingdings"/>
              </a:rPr>
              <a:t> contrast enhanced MRI  Ultrasound (contrast enhanced)</a:t>
            </a:r>
          </a:p>
          <a:p>
            <a:r>
              <a:rPr lang="en-US" dirty="0" smtClean="0">
                <a:sym typeface="Wingdings"/>
              </a:rPr>
              <a:t>Cystic lesions are best identified by ultrasound  CT  MRI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2" name="Picture 11" descr="Screen Shot 2018-10-15 at 10.13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04" y="3597240"/>
            <a:ext cx="3514157" cy="296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80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Hepatocellular 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744566"/>
            <a:ext cx="8858250" cy="2090911"/>
          </a:xfrm>
        </p:spPr>
        <p:txBody>
          <a:bodyPr/>
          <a:lstStyle/>
          <a:p>
            <a:r>
              <a:rPr lang="en-US" dirty="0" smtClean="0"/>
              <a:t>Image choice should be individualized based on contraindications and availability.</a:t>
            </a:r>
          </a:p>
          <a:p>
            <a:r>
              <a:rPr lang="en-US" dirty="0" smtClean="0"/>
              <a:t>CT, MRI, and US are all diagnostic.</a:t>
            </a:r>
          </a:p>
          <a:p>
            <a:pPr lvl="1"/>
            <a:r>
              <a:rPr lang="en-US" dirty="0" smtClean="0"/>
              <a:t>US is not useful for staging tumor burden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72" y="4069554"/>
            <a:ext cx="3093499" cy="2531045"/>
          </a:xfrm>
          <a:prstGeom prst="rect">
            <a:avLst/>
          </a:prstGeom>
        </p:spPr>
      </p:pic>
      <p:pic>
        <p:nvPicPr>
          <p:cNvPr id="5" name="Picture 4" descr="Screen Shot 2018-10-15 at 8.24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432" y="4069555"/>
            <a:ext cx="3187748" cy="2531044"/>
          </a:xfrm>
          <a:prstGeom prst="rect">
            <a:avLst/>
          </a:prstGeom>
        </p:spPr>
      </p:pic>
      <p:pic>
        <p:nvPicPr>
          <p:cNvPr id="7" name="Picture 6" descr="Screen Shot 2018-10-15 at 8.3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795" y="4069555"/>
            <a:ext cx="3286385" cy="25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9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 Metastasis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37" y="2133600"/>
            <a:ext cx="8737014" cy="3992563"/>
          </a:xfrm>
        </p:spPr>
        <p:txBody>
          <a:bodyPr/>
          <a:lstStyle/>
          <a:p>
            <a:r>
              <a:rPr lang="en-US" dirty="0" smtClean="0"/>
              <a:t>MRI </a:t>
            </a:r>
            <a:r>
              <a:rPr lang="en-US" dirty="0"/>
              <a:t>is useful for delineating vascular involvement and identifying additional </a:t>
            </a:r>
            <a:r>
              <a:rPr lang="en-US" dirty="0" smtClean="0"/>
              <a:t>intra-abdominal lesions.</a:t>
            </a:r>
          </a:p>
          <a:p>
            <a:r>
              <a:rPr lang="en-US" dirty="0" smtClean="0"/>
              <a:t>Intraoperative ultrasound is most useful to identify lesions during resection.</a:t>
            </a:r>
            <a:endParaRPr lang="en-US" dirty="0"/>
          </a:p>
        </p:txBody>
      </p:sp>
      <p:pic>
        <p:nvPicPr>
          <p:cNvPr id="8" name="Picture 7" descr="Screen Shot 2018-10-15 at 8.49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40" y="4027892"/>
            <a:ext cx="3107064" cy="2751047"/>
          </a:xfrm>
          <a:prstGeom prst="rect">
            <a:avLst/>
          </a:prstGeom>
        </p:spPr>
      </p:pic>
      <p:pic>
        <p:nvPicPr>
          <p:cNvPr id="9" name="Picture 8" descr="Screen Shot 2018-10-15 at 8.52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34" y="3899616"/>
            <a:ext cx="3509743" cy="2879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913" y="4299627"/>
            <a:ext cx="2340239" cy="2617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913" y="3558064"/>
            <a:ext cx="2434337" cy="162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7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Hepatic Adenoma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7819" b="17819"/>
          <a:stretch>
            <a:fillRect/>
          </a:stretch>
        </p:blipFill>
        <p:spPr>
          <a:xfrm>
            <a:off x="152197" y="4543593"/>
            <a:ext cx="3812020" cy="2150667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" y="1744566"/>
            <a:ext cx="8858250" cy="2090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Usually first identified by US but features are non-specific.</a:t>
            </a:r>
          </a:p>
          <a:p>
            <a:r>
              <a:rPr lang="en-US" dirty="0" smtClean="0"/>
              <a:t>CT features can sometimes be difficult to distinguish from HCC. Advantage is better separation of arterial &amp; venous phases.</a:t>
            </a:r>
          </a:p>
          <a:p>
            <a:r>
              <a:rPr lang="en-US" dirty="0" smtClean="0"/>
              <a:t>Usually well demarcated due to high fat content of hepatocytes, but results are often highly variable.</a:t>
            </a:r>
          </a:p>
          <a:p>
            <a:endParaRPr lang="en-US" dirty="0"/>
          </a:p>
        </p:txBody>
      </p:sp>
      <p:pic>
        <p:nvPicPr>
          <p:cNvPr id="7" name="Picture 6" descr="Screen Shot 2018-10-15 at 9.20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12" y="4543593"/>
            <a:ext cx="2161439" cy="2150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022" y="4543593"/>
            <a:ext cx="3125590" cy="21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2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Cyst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05" y="1757388"/>
            <a:ext cx="8768446" cy="4202011"/>
          </a:xfrm>
        </p:spPr>
        <p:txBody>
          <a:bodyPr/>
          <a:lstStyle/>
          <a:p>
            <a:r>
              <a:rPr lang="en-US" dirty="0" smtClean="0"/>
              <a:t>US is best initially since it can accurately distinguish simple cysts from other cystic lesions which generally have </a:t>
            </a:r>
            <a:r>
              <a:rPr lang="en-US" dirty="0" err="1" smtClean="0"/>
              <a:t>septations</a:t>
            </a:r>
            <a:r>
              <a:rPr lang="en-US" dirty="0" smtClean="0"/>
              <a:t>, like mucinous and </a:t>
            </a:r>
            <a:r>
              <a:rPr lang="en-US" dirty="0" err="1" smtClean="0"/>
              <a:t>echinococcal</a:t>
            </a:r>
            <a:r>
              <a:rPr lang="en-US" dirty="0" smtClean="0"/>
              <a:t> cysts.</a:t>
            </a:r>
            <a:endParaRPr lang="en-US" dirty="0"/>
          </a:p>
        </p:txBody>
      </p:sp>
      <p:pic>
        <p:nvPicPr>
          <p:cNvPr id="5" name="Picture 4" descr="Screen Shot 2018-10-15 at 9.38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81" y="3093354"/>
            <a:ext cx="4810947" cy="33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08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 Abscess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21" y="1693254"/>
            <a:ext cx="8717129" cy="4432909"/>
          </a:xfrm>
        </p:spPr>
        <p:txBody>
          <a:bodyPr/>
          <a:lstStyle/>
          <a:p>
            <a:r>
              <a:rPr lang="en-US" dirty="0" smtClean="0"/>
              <a:t>CT and US are most frequently used.</a:t>
            </a:r>
          </a:p>
          <a:p>
            <a:pPr lvl="1"/>
            <a:r>
              <a:rPr lang="en-US" dirty="0" smtClean="0"/>
              <a:t>CT sensitivity = 95%</a:t>
            </a:r>
          </a:p>
          <a:p>
            <a:pPr lvl="1"/>
            <a:r>
              <a:rPr lang="en-US" dirty="0" smtClean="0"/>
              <a:t>US sensitivity = 85%</a:t>
            </a:r>
          </a:p>
          <a:p>
            <a:r>
              <a:rPr lang="en-US" dirty="0" smtClean="0"/>
              <a:t>MRI is also useful, but generally less available.</a:t>
            </a:r>
          </a:p>
          <a:p>
            <a:r>
              <a:rPr lang="en-US" dirty="0" smtClean="0"/>
              <a:t>Pyogenic abscesses cannot be reliably distinguished from amebic abscesses with imaging alone.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 descr="Screen Shot 2018-10-15 at 9.51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1" y="4626033"/>
            <a:ext cx="2347740" cy="2154217"/>
          </a:xfrm>
          <a:prstGeom prst="rect">
            <a:avLst/>
          </a:prstGeom>
        </p:spPr>
      </p:pic>
      <p:pic>
        <p:nvPicPr>
          <p:cNvPr id="5" name="Picture 4" descr="Screen Shot 2018-10-15 at 9.58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99" y="4548284"/>
            <a:ext cx="2442820" cy="2231966"/>
          </a:xfrm>
          <a:prstGeom prst="rect">
            <a:avLst/>
          </a:prstGeom>
        </p:spPr>
      </p:pic>
      <p:pic>
        <p:nvPicPr>
          <p:cNvPr id="6" name="Picture 5" descr="Screen Shot 2018-10-15 at 10.07.1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55" y="5002797"/>
            <a:ext cx="2291744" cy="157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7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72842"/>
            <a:ext cx="9143999" cy="469493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hlinkClick r:id="rId2"/>
              </a:rPr>
              <a:t>https://www.uptodate.com/contents/diagnosis-and-management-of-cystic-lesions-of-the-liver?search=liver%20masses&amp;source=search_result&amp;selectedTitle=2~150&amp;usage_type=default&amp;display_rank=</a:t>
            </a:r>
            <a:r>
              <a:rPr lang="en-US" dirty="0" smtClean="0">
                <a:hlinkClick r:id="rId2"/>
              </a:rPr>
              <a:t>2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https://www.uptodate.com/contents/solid-liver-lesions-differential-diagnosis-and-evaluation?search=liver%20metastasis&amp;source=search_result&amp;selectedTitle=2~150&amp;usage_type=default&amp;display_rank=2#</a:t>
            </a:r>
            <a:r>
              <a:rPr lang="en-US" dirty="0" smtClean="0">
                <a:hlinkClick r:id="rId3"/>
              </a:rPr>
              <a:t>H155744942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https://www.uptodate.com/contents/pyogenic-liver-abscess?search=hepatic%20abcess&amp;source=search_result&amp;selectedTitle=1~141&amp;usage_type=default&amp;display_rank=1#</a:t>
            </a:r>
            <a:r>
              <a:rPr lang="en-US" dirty="0" smtClean="0">
                <a:hlinkClick r:id="rId4"/>
              </a:rPr>
              <a:t>H7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https://www.uptodate.com/contents/clinical-features-and-diagnosis-of-hepatocellular-carcinoma?search=hcc%20imaging&amp;source=search_result&amp;selectedTitle=1~150&amp;usage_type=default&amp;display_rank=</a:t>
            </a:r>
            <a:r>
              <a:rPr lang="en-US" dirty="0" smtClean="0">
                <a:hlinkClick r:id="rId5"/>
              </a:rPr>
              <a:t>1</a:t>
            </a:r>
            <a:endParaRPr lang="en-US" dirty="0" smtClean="0"/>
          </a:p>
          <a:p>
            <a:r>
              <a:rPr lang="en-US" dirty="0" smtClean="0"/>
              <a:t>Images from </a:t>
            </a:r>
            <a:r>
              <a:rPr lang="en-US" dirty="0" err="1" smtClean="0"/>
              <a:t>UpToDate</a:t>
            </a:r>
            <a:r>
              <a:rPr lang="en-US" dirty="0" smtClean="0"/>
              <a:t> and </a:t>
            </a:r>
            <a:r>
              <a:rPr lang="en-US" dirty="0" err="1" smtClean="0"/>
              <a:t>Radiopaedia.org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75977"/>
      </p:ext>
    </p:extLst>
  </p:cSld>
  <p:clrMapOvr>
    <a:masterClrMapping/>
  </p:clrMapOvr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164</TotalTime>
  <Words>460</Words>
  <Application>Microsoft Macintosh PowerPoint</Application>
  <PresentationFormat>On-screen Show (4:3)</PresentationFormat>
  <Paragraphs>35</Paragraphs>
  <Slides>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Spectrum</vt:lpstr>
      <vt:lpstr>Preferred Imaging Modalities for Liver Lesions</vt:lpstr>
      <vt:lpstr>Hepatocellular Carcinoma</vt:lpstr>
      <vt:lpstr>Liver Metastasis</vt:lpstr>
      <vt:lpstr>Hepatic Adenoma</vt:lpstr>
      <vt:lpstr>Simple Cyst</vt:lpstr>
      <vt:lpstr>Liver Abscess</vt:lpstr>
      <vt:lpstr>Sources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Preferred Imaging Modalities for Liver Lesions</dc:title>
  <dc:creator>Brian Skidmore</dc:creator>
  <cp:lastModifiedBy>Brian Skidmore</cp:lastModifiedBy>
  <cp:revision>15</cp:revision>
  <dcterms:created xsi:type="dcterms:W3CDTF">2018-10-16T02:37:41Z</dcterms:created>
  <dcterms:modified xsi:type="dcterms:W3CDTF">2018-10-16T05:22:11Z</dcterms:modified>
</cp:coreProperties>
</file>