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3" autoAdjust="0"/>
    <p:restoredTop sz="78291"/>
  </p:normalViewPr>
  <p:slideViewPr>
    <p:cSldViewPr snapToGrid="0">
      <p:cViewPr varScale="1">
        <p:scale>
          <a:sx n="109" d="100"/>
          <a:sy n="109" d="100"/>
        </p:scale>
        <p:origin x="18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7FA61-9090-6547-A612-1F6392939BA0}" type="datetimeFigureOut">
              <a:rPr lang="en-US" smtClean="0"/>
              <a:t>8/21/18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617AF-528E-D24E-A5B1-9E923FB68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0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First performed in 1955, gaining popularity in the 1970’s</a:t>
            </a:r>
          </a:p>
          <a:p>
            <a:r>
              <a:rPr lang="en-US" dirty="0" err="1"/>
              <a:t>Nissen</a:t>
            </a:r>
            <a:r>
              <a:rPr lang="en-US" dirty="0"/>
              <a:t> means different things to different surgeons</a:t>
            </a:r>
          </a:p>
          <a:p>
            <a:r>
              <a:rPr lang="en-US" dirty="0"/>
              <a:t>Most use a loose or “floppy” method, 1-2cm with concurrent posterior </a:t>
            </a:r>
            <a:r>
              <a:rPr lang="en-US" dirty="0" err="1"/>
              <a:t>crural</a:t>
            </a:r>
            <a:r>
              <a:rPr lang="en-US" dirty="0"/>
              <a:t> repair</a:t>
            </a:r>
          </a:p>
          <a:p>
            <a:r>
              <a:rPr lang="en-US" dirty="0"/>
              <a:t>Gold standard currently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617AF-528E-D24E-A5B1-9E923FB68B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FDA approved in 2012</a:t>
            </a:r>
          </a:p>
          <a:p>
            <a:r>
              <a:rPr lang="en-US" dirty="0"/>
              <a:t>Rare earth permanent magnets with titanium coating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617AF-528E-D24E-A5B1-9E923FB68B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5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2" y="2071933"/>
            <a:ext cx="103632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Magnetic sphincter augmentation versus fundoplication for laparoscopic surgical management of GERD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5227-C9B2-43F3-A09C-6605DC44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Complications of GERD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029B-26A1-4979-9569-977EB799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Prevalence of 10-20% in the Western world</a:t>
            </a:r>
          </a:p>
          <a:p>
            <a:r>
              <a:rPr lang="en-US" dirty="0">
                <a:cs typeface="Calibri"/>
              </a:rPr>
              <a:t>Incidence 0.5% of the population per year</a:t>
            </a:r>
          </a:p>
          <a:p>
            <a:r>
              <a:rPr lang="en-US" dirty="0">
                <a:cs typeface="Calibri"/>
              </a:rPr>
              <a:t>Retrosternal pain and regurgitation due to stomach acid in the esophagus, hypopharynx, or mouth.</a:t>
            </a:r>
          </a:p>
          <a:p>
            <a:r>
              <a:rPr lang="en-US" dirty="0">
                <a:cs typeface="Calibri"/>
              </a:rPr>
              <a:t>Irritating to tissues  </a:t>
            </a:r>
          </a:p>
          <a:p>
            <a:pPr lvl="1"/>
            <a:r>
              <a:rPr lang="en-US" dirty="0">
                <a:cs typeface="Calibri"/>
              </a:rPr>
              <a:t>Erosion or dysplasia of esophagus</a:t>
            </a:r>
          </a:p>
          <a:p>
            <a:pPr lvl="1"/>
            <a:r>
              <a:rPr lang="en-US" dirty="0">
                <a:cs typeface="Calibri"/>
              </a:rPr>
              <a:t>Tooth enamel destruction</a:t>
            </a:r>
          </a:p>
          <a:p>
            <a:pPr lvl="1"/>
            <a:r>
              <a:rPr lang="en-US" dirty="0">
                <a:cs typeface="Calibri"/>
              </a:rPr>
              <a:t>Nocturnal asthma</a:t>
            </a:r>
          </a:p>
          <a:p>
            <a:pPr lvl="1"/>
            <a:r>
              <a:rPr lang="en-US" dirty="0">
                <a:cs typeface="Calibri"/>
              </a:rPr>
              <a:t>Aspiration</a:t>
            </a:r>
          </a:p>
        </p:txBody>
      </p:sp>
    </p:spTree>
    <p:extLst>
      <p:ext uri="{BB962C8B-B14F-4D97-AF65-F5344CB8AC3E}">
        <p14:creationId xmlns:p14="http://schemas.microsoft.com/office/powerpoint/2010/main" val="171864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95E3-045F-4EED-845E-CDE75AF7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When to consider surgical management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2D73-23E7-4CF7-8849-92303237E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Failed medical management or chronic non-compliance</a:t>
            </a:r>
          </a:p>
          <a:p>
            <a:r>
              <a:rPr lang="en-US" dirty="0">
                <a:cs typeface="Calibri"/>
              </a:rPr>
              <a:t>High volume reflux </a:t>
            </a:r>
          </a:p>
          <a:p>
            <a:r>
              <a:rPr lang="en-US" dirty="0">
                <a:cs typeface="Calibri"/>
              </a:rPr>
              <a:t>Severe esophagitis or Barret's esophagus by EGD</a:t>
            </a:r>
          </a:p>
          <a:p>
            <a:r>
              <a:rPr lang="en-US" dirty="0">
                <a:cs typeface="Calibri"/>
              </a:rPr>
              <a:t>Respiratory symptoms</a:t>
            </a:r>
          </a:p>
        </p:txBody>
      </p:sp>
    </p:spTree>
    <p:extLst>
      <p:ext uri="{BB962C8B-B14F-4D97-AF65-F5344CB8AC3E}">
        <p14:creationId xmlns:p14="http://schemas.microsoft.com/office/powerpoint/2010/main" val="365280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9B58-9D64-44AE-8729-4AF31914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Preop work 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1669-18CE-4D55-93C8-C49735882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We want to make sure that the sphincter is the main issue</a:t>
            </a:r>
          </a:p>
          <a:p>
            <a:r>
              <a:rPr lang="en-US" dirty="0">
                <a:cs typeface="Calibri"/>
              </a:rPr>
              <a:t>EGD – assess for signs of malignancy</a:t>
            </a:r>
          </a:p>
          <a:p>
            <a:r>
              <a:rPr lang="en-US" dirty="0">
                <a:cs typeface="Calibri"/>
              </a:rPr>
              <a:t>Esophageal manometry – assess adequate peristalsis</a:t>
            </a:r>
          </a:p>
          <a:p>
            <a:r>
              <a:rPr lang="en-US" dirty="0">
                <a:cs typeface="Calibri"/>
              </a:rPr>
              <a:t>Gastric emptying studies – impaired emptying suggests outlet obstruction or gastroparesis, increasing the risk of post op bloating and discomfort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24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6D13-AD7F-4799-9D58-06641B48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Nissen Fundoplication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EE6EE-B6BC-974D-9AD1-46BEA7B2B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"/>
          <a:stretch/>
        </p:blipFill>
        <p:spPr>
          <a:xfrm>
            <a:off x="953885" y="1690688"/>
            <a:ext cx="10284229" cy="47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EAA76-ABEC-49DC-8AFE-3FC1527F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Nissen Fundoplication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0A2B6-5D9F-4F44-A503-FE47545D0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Symptomatic improvement in 85-90% of cases</a:t>
            </a:r>
          </a:p>
          <a:p>
            <a:r>
              <a:rPr lang="en-US" dirty="0">
                <a:cs typeface="Calibri"/>
              </a:rPr>
              <a:t>Laparoscopic or open</a:t>
            </a:r>
          </a:p>
          <a:p>
            <a:pPr lvl="1"/>
            <a:r>
              <a:rPr lang="en-US" dirty="0">
                <a:cs typeface="Calibri"/>
              </a:rPr>
              <a:t>Open may have slightly better symptom outcome</a:t>
            </a:r>
          </a:p>
          <a:p>
            <a:pPr lvl="1"/>
            <a:r>
              <a:rPr lang="en-US" dirty="0">
                <a:cs typeface="Calibri"/>
              </a:rPr>
              <a:t>Laparoscopic outcomes more dependent on surgeon skill and experience</a:t>
            </a:r>
          </a:p>
          <a:p>
            <a:r>
              <a:rPr lang="en-US" dirty="0">
                <a:cs typeface="Calibri"/>
              </a:rPr>
              <a:t>Most common negative outcome is “gas bloat” </a:t>
            </a:r>
          </a:p>
          <a:p>
            <a:pPr lvl="1"/>
            <a:r>
              <a:rPr lang="en-US" dirty="0">
                <a:cs typeface="Calibri"/>
              </a:rPr>
              <a:t>Mechanical loss of ability to belch out swallowed air(~35%)</a:t>
            </a:r>
          </a:p>
          <a:p>
            <a:pPr lvl="1"/>
            <a:r>
              <a:rPr lang="en-US" dirty="0">
                <a:cs typeface="Calibri"/>
              </a:rPr>
              <a:t>Vomiting may be difficult or impossible as well (~50%)</a:t>
            </a:r>
          </a:p>
          <a:p>
            <a:r>
              <a:rPr lang="en-US" dirty="0">
                <a:cs typeface="Calibri"/>
              </a:rPr>
              <a:t>Difficult or impossible to reverse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6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34A44-2EE3-EB4F-A538-A2CD1EC2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LINX Prosthesis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58400A-C768-4648-B7CB-43FC52D74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30" y="778524"/>
            <a:ext cx="5159433" cy="55563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54C83-83B3-AA43-A62B-CF12506A8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7" y="2807567"/>
            <a:ext cx="5029926" cy="24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1BB5-0865-0641-B8A8-6DC4EEC6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LINX Prosthesis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5FF5-CF5B-614A-A5F0-DE3E9A4FD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of reflux symptoms is comparable to fundoplication</a:t>
            </a:r>
          </a:p>
          <a:p>
            <a:r>
              <a:rPr lang="en-US" dirty="0"/>
              <a:t>Early dysphagia is common but resolves within a few weeks</a:t>
            </a:r>
          </a:p>
          <a:p>
            <a:r>
              <a:rPr lang="en-US" dirty="0"/>
              <a:t>Gas bloat is less likely (~25% versus ~50% but high variability)</a:t>
            </a:r>
          </a:p>
          <a:p>
            <a:pPr lvl="1"/>
            <a:r>
              <a:rPr lang="en-US" dirty="0"/>
              <a:t>Loss of ability to belch (~5%)</a:t>
            </a:r>
          </a:p>
          <a:p>
            <a:pPr lvl="1"/>
            <a:r>
              <a:rPr lang="en-US" dirty="0"/>
              <a:t>Loss of ability to emesis (~7.5%)</a:t>
            </a:r>
          </a:p>
          <a:p>
            <a:r>
              <a:rPr lang="en-US" dirty="0"/>
              <a:t>Some concern for erosion risk especially for smaller 11-magnet rings (now discontinued), but total complication rate is similar to </a:t>
            </a:r>
            <a:r>
              <a:rPr lang="en-US" dirty="0" err="1"/>
              <a:t>Nissen</a:t>
            </a:r>
            <a:endParaRPr lang="en-US" dirty="0"/>
          </a:p>
          <a:p>
            <a:r>
              <a:rPr lang="en-US" dirty="0"/>
              <a:t>Generally laparoscopically reversible</a:t>
            </a:r>
          </a:p>
          <a:p>
            <a:r>
              <a:rPr lang="en-US" dirty="0"/>
              <a:t>Device is costly</a:t>
            </a:r>
          </a:p>
        </p:txBody>
      </p:sp>
    </p:spTree>
    <p:extLst>
      <p:ext uri="{BB962C8B-B14F-4D97-AF65-F5344CB8AC3E}">
        <p14:creationId xmlns:p14="http://schemas.microsoft.com/office/powerpoint/2010/main" val="302361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E257-3073-7844-8DD5-0E15E728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B9A86-0F6B-C14C-97F4-D742A428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Skubleny</a:t>
            </a:r>
            <a:r>
              <a:rPr lang="en-US" dirty="0"/>
              <a:t>, D., Switzer, N. J., Dang, J., Gill, R. S., Shi, X., de </a:t>
            </a:r>
            <a:r>
              <a:rPr lang="en-US" dirty="0" err="1"/>
              <a:t>Gara</a:t>
            </a:r>
            <a:r>
              <a:rPr lang="en-US" dirty="0"/>
              <a:t>, C., … </a:t>
            </a:r>
            <a:r>
              <a:rPr lang="en-US" dirty="0" err="1"/>
              <a:t>Karmali</a:t>
            </a:r>
            <a:r>
              <a:rPr lang="en-US" dirty="0"/>
              <a:t>, S. (2017). LINX® magnetic esophageal sphincter augmentation versus </a:t>
            </a:r>
            <a:r>
              <a:rPr lang="en-US" dirty="0" err="1"/>
              <a:t>Nissen</a:t>
            </a:r>
            <a:r>
              <a:rPr lang="en-US" dirty="0"/>
              <a:t> fundoplication for gastroesophageal reflux disease: a systematic review and meta-analysis. </a:t>
            </a:r>
            <a:r>
              <a:rPr lang="en-US" i="1" dirty="0"/>
              <a:t>Surgical Endoscopy</a:t>
            </a:r>
            <a:r>
              <a:rPr lang="en-US" dirty="0"/>
              <a:t>, </a:t>
            </a:r>
            <a:r>
              <a:rPr lang="en-US" i="1" dirty="0"/>
              <a:t>31</a:t>
            </a:r>
            <a:r>
              <a:rPr lang="en-US" dirty="0"/>
              <a:t>(8), 3078–3084. </a:t>
            </a:r>
          </a:p>
          <a:p>
            <a:endParaRPr lang="en-US" dirty="0"/>
          </a:p>
          <a:p>
            <a:r>
              <a:rPr lang="en-US" dirty="0" err="1"/>
              <a:t>Aiolfi</a:t>
            </a:r>
            <a:r>
              <a:rPr lang="en-US" dirty="0"/>
              <a:t>, A., Asti, E., </a:t>
            </a:r>
            <a:r>
              <a:rPr lang="en-US" dirty="0" err="1"/>
              <a:t>Bernardi</a:t>
            </a:r>
            <a:r>
              <a:rPr lang="en-US" dirty="0"/>
              <a:t>, D., </a:t>
            </a:r>
            <a:r>
              <a:rPr lang="en-US" dirty="0" err="1"/>
              <a:t>Bonitta</a:t>
            </a:r>
            <a:r>
              <a:rPr lang="en-US" dirty="0"/>
              <a:t>, G., </a:t>
            </a:r>
            <a:r>
              <a:rPr lang="en-US" dirty="0" err="1"/>
              <a:t>Rausa</a:t>
            </a:r>
            <a:r>
              <a:rPr lang="en-US" dirty="0"/>
              <a:t>, E., </a:t>
            </a:r>
            <a:r>
              <a:rPr lang="en-US" dirty="0" err="1"/>
              <a:t>Siboni</a:t>
            </a:r>
            <a:r>
              <a:rPr lang="en-US" dirty="0"/>
              <a:t>, S., &amp; </a:t>
            </a:r>
            <a:r>
              <a:rPr lang="en-US" dirty="0" err="1"/>
              <a:t>Bonavina</a:t>
            </a:r>
            <a:r>
              <a:rPr lang="en-US" dirty="0"/>
              <a:t>, L. (2018). Early results of magnetic sphincter augmentation versus fundoplication for gastroesophageal reflux disease: Systematic review and meta-analysis. </a:t>
            </a:r>
            <a:r>
              <a:rPr lang="en-US" i="1" dirty="0"/>
              <a:t>International Journal of Surgery</a:t>
            </a:r>
            <a:r>
              <a:rPr lang="en-US" dirty="0"/>
              <a:t>, </a:t>
            </a:r>
            <a:r>
              <a:rPr lang="en-US" i="1" dirty="0"/>
              <a:t>52</a:t>
            </a:r>
            <a:r>
              <a:rPr lang="en-US" dirty="0"/>
              <a:t>(December 2017), 82–88.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437</Words>
  <Application>Microsoft Macintosh PowerPoint</Application>
  <PresentationFormat>Widescreen</PresentationFormat>
  <Paragraphs>53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Magnetic sphincter augmentation versus fundoplication for laparoscopic surgical management of GERD</vt:lpstr>
      <vt:lpstr>Complications of GERD</vt:lpstr>
      <vt:lpstr>When to consider surgical management</vt:lpstr>
      <vt:lpstr>Preop work up</vt:lpstr>
      <vt:lpstr>Nissen Fundoplication</vt:lpstr>
      <vt:lpstr>Nissen Fundoplication</vt:lpstr>
      <vt:lpstr>LINX Prosthesis</vt:lpstr>
      <vt:lpstr>LINX Prosthesis</vt:lpstr>
      <vt:lpstr>Sources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Bryan Kromenacker</cp:lastModifiedBy>
  <cp:revision>46</cp:revision>
  <dcterms:created xsi:type="dcterms:W3CDTF">2013-07-15T20:26:40Z</dcterms:created>
  <dcterms:modified xsi:type="dcterms:W3CDTF">2018-08-21T11:44:56Z</dcterms:modified>
</cp:coreProperties>
</file>