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notesMasterIdLst>
    <p:notesMasterId r:id="rId14"/>
  </p:notesMasterIdLst>
  <p:sldIdLst>
    <p:sldId id="256" r:id="rId2"/>
    <p:sldId id="259" r:id="rId3"/>
    <p:sldId id="261" r:id="rId4"/>
    <p:sldId id="268" r:id="rId5"/>
    <p:sldId id="269" r:id="rId6"/>
    <p:sldId id="260" r:id="rId7"/>
    <p:sldId id="262" r:id="rId8"/>
    <p:sldId id="257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86647" autoAdjust="0"/>
  </p:normalViewPr>
  <p:slideViewPr>
    <p:cSldViewPr snapToGrid="0">
      <p:cViewPr varScale="1">
        <p:scale>
          <a:sx n="36" d="100"/>
          <a:sy n="36" d="100"/>
        </p:scale>
        <p:origin x="1005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tt Dinner" userId="3fb81076b13fd42c" providerId="LiveId" clId="{4575245A-D58E-4558-BFFB-2A71FE9239C4}"/>
    <pc:docChg chg="undo custSel addSld modSld sldOrd">
      <pc:chgData name="Brett Dinner" userId="3fb81076b13fd42c" providerId="LiveId" clId="{4575245A-D58E-4558-BFFB-2A71FE9239C4}" dt="2020-06-16T04:26:04.444" v="605"/>
      <pc:docMkLst>
        <pc:docMk/>
      </pc:docMkLst>
      <pc:sldChg chg="modSp mod">
        <pc:chgData name="Brett Dinner" userId="3fb81076b13fd42c" providerId="LiveId" clId="{4575245A-D58E-4558-BFFB-2A71FE9239C4}" dt="2020-06-16T04:13:58.370" v="540" actId="20577"/>
        <pc:sldMkLst>
          <pc:docMk/>
          <pc:sldMk cId="3459250293" sldId="257"/>
        </pc:sldMkLst>
        <pc:spChg chg="mod">
          <ac:chgData name="Brett Dinner" userId="3fb81076b13fd42c" providerId="LiveId" clId="{4575245A-D58E-4558-BFFB-2A71FE9239C4}" dt="2020-06-16T04:13:58.370" v="540" actId="20577"/>
          <ac:spMkLst>
            <pc:docMk/>
            <pc:sldMk cId="3459250293" sldId="257"/>
            <ac:spMk id="2" creationId="{2B7B06E1-EDE6-4DAE-8B37-E1D4BA577D7C}"/>
          </ac:spMkLst>
        </pc:spChg>
      </pc:sldChg>
      <pc:sldChg chg="modSp mod ord">
        <pc:chgData name="Brett Dinner" userId="3fb81076b13fd42c" providerId="LiveId" clId="{4575245A-D58E-4558-BFFB-2A71FE9239C4}" dt="2020-06-16T04:26:04.444" v="605"/>
        <pc:sldMkLst>
          <pc:docMk/>
          <pc:sldMk cId="1535515176" sldId="260"/>
        </pc:sldMkLst>
        <pc:spChg chg="mod">
          <ac:chgData name="Brett Dinner" userId="3fb81076b13fd42c" providerId="LiveId" clId="{4575245A-D58E-4558-BFFB-2A71FE9239C4}" dt="2020-06-16T04:16:50.381" v="571" actId="20577"/>
          <ac:spMkLst>
            <pc:docMk/>
            <pc:sldMk cId="1535515176" sldId="260"/>
            <ac:spMk id="4" creationId="{64DBB84C-A9F8-4383-8E76-16F9636659B2}"/>
          </ac:spMkLst>
        </pc:spChg>
      </pc:sldChg>
      <pc:sldChg chg="modSp">
        <pc:chgData name="Brett Dinner" userId="3fb81076b13fd42c" providerId="LiveId" clId="{4575245A-D58E-4558-BFFB-2A71FE9239C4}" dt="2020-06-16T04:23:24.494" v="596" actId="20578"/>
        <pc:sldMkLst>
          <pc:docMk/>
          <pc:sldMk cId="1279548778" sldId="261"/>
        </pc:sldMkLst>
        <pc:spChg chg="mod">
          <ac:chgData name="Brett Dinner" userId="3fb81076b13fd42c" providerId="LiveId" clId="{4575245A-D58E-4558-BFFB-2A71FE9239C4}" dt="2020-06-16T04:23:24.494" v="596" actId="20578"/>
          <ac:spMkLst>
            <pc:docMk/>
            <pc:sldMk cId="1279548778" sldId="261"/>
            <ac:spMk id="3" creationId="{7CF9BE68-CCC7-41CE-816C-4D1A0C24AF14}"/>
          </ac:spMkLst>
        </pc:spChg>
      </pc:sldChg>
      <pc:sldChg chg="modSp mod">
        <pc:chgData name="Brett Dinner" userId="3fb81076b13fd42c" providerId="LiveId" clId="{4575245A-D58E-4558-BFFB-2A71FE9239C4}" dt="2020-06-16T04:25:05.819" v="603" actId="21"/>
        <pc:sldMkLst>
          <pc:docMk/>
          <pc:sldMk cId="1455705575" sldId="262"/>
        </pc:sldMkLst>
        <pc:spChg chg="mod">
          <ac:chgData name="Brett Dinner" userId="3fb81076b13fd42c" providerId="LiveId" clId="{4575245A-D58E-4558-BFFB-2A71FE9239C4}" dt="2020-06-16T04:14:16.939" v="560" actId="20577"/>
          <ac:spMkLst>
            <pc:docMk/>
            <pc:sldMk cId="1455705575" sldId="262"/>
            <ac:spMk id="2" creationId="{8AAA6C20-C5EF-46CE-A009-7BFA72ACFC7A}"/>
          </ac:spMkLst>
        </pc:spChg>
        <pc:spChg chg="mod">
          <ac:chgData name="Brett Dinner" userId="3fb81076b13fd42c" providerId="LiveId" clId="{4575245A-D58E-4558-BFFB-2A71FE9239C4}" dt="2020-06-16T04:25:05.819" v="603" actId="21"/>
          <ac:spMkLst>
            <pc:docMk/>
            <pc:sldMk cId="1455705575" sldId="262"/>
            <ac:spMk id="3" creationId="{7CA3BD8A-C716-4C17-B2BD-C4736A0D5975}"/>
          </ac:spMkLst>
        </pc:spChg>
      </pc:sldChg>
      <pc:sldChg chg="modSp mod">
        <pc:chgData name="Brett Dinner" userId="3fb81076b13fd42c" providerId="LiveId" clId="{4575245A-D58E-4558-BFFB-2A71FE9239C4}" dt="2020-06-16T00:47:25.894" v="502" actId="20577"/>
        <pc:sldMkLst>
          <pc:docMk/>
          <pc:sldMk cId="3970984214" sldId="265"/>
        </pc:sldMkLst>
        <pc:spChg chg="mod">
          <ac:chgData name="Brett Dinner" userId="3fb81076b13fd42c" providerId="LiveId" clId="{4575245A-D58E-4558-BFFB-2A71FE9239C4}" dt="2020-06-16T00:47:25.894" v="502" actId="20577"/>
          <ac:spMkLst>
            <pc:docMk/>
            <pc:sldMk cId="3970984214" sldId="265"/>
            <ac:spMk id="3" creationId="{9986E14E-8B7E-4687-B722-504C41390780}"/>
          </ac:spMkLst>
        </pc:spChg>
      </pc:sldChg>
      <pc:sldChg chg="addSp delSp modSp new mod ord modClrScheme chgLayout">
        <pc:chgData name="Brett Dinner" userId="3fb81076b13fd42c" providerId="LiveId" clId="{4575245A-D58E-4558-BFFB-2A71FE9239C4}" dt="2020-06-16T04:21:46.713" v="593" actId="255"/>
        <pc:sldMkLst>
          <pc:docMk/>
          <pc:sldMk cId="1342067631" sldId="268"/>
        </pc:sldMkLst>
        <pc:spChg chg="del mod ord">
          <ac:chgData name="Brett Dinner" userId="3fb81076b13fd42c" providerId="LiveId" clId="{4575245A-D58E-4558-BFFB-2A71FE9239C4}" dt="2020-06-15T23:56:57.011" v="1" actId="700"/>
          <ac:spMkLst>
            <pc:docMk/>
            <pc:sldMk cId="1342067631" sldId="268"/>
            <ac:spMk id="2" creationId="{609D2D33-963A-4120-BC29-DAEB23EE2441}"/>
          </ac:spMkLst>
        </pc:spChg>
        <pc:spChg chg="del mod ord">
          <ac:chgData name="Brett Dinner" userId="3fb81076b13fd42c" providerId="LiveId" clId="{4575245A-D58E-4558-BFFB-2A71FE9239C4}" dt="2020-06-15T23:56:57.011" v="1" actId="700"/>
          <ac:spMkLst>
            <pc:docMk/>
            <pc:sldMk cId="1342067631" sldId="268"/>
            <ac:spMk id="3" creationId="{8734B0EE-979C-4FED-BEC0-F68248C2BFC6}"/>
          </ac:spMkLst>
        </pc:spChg>
        <pc:spChg chg="del">
          <ac:chgData name="Brett Dinner" userId="3fb81076b13fd42c" providerId="LiveId" clId="{4575245A-D58E-4558-BFFB-2A71FE9239C4}" dt="2020-06-15T23:56:57.011" v="1" actId="700"/>
          <ac:spMkLst>
            <pc:docMk/>
            <pc:sldMk cId="1342067631" sldId="268"/>
            <ac:spMk id="4" creationId="{E0A2DEC5-B32B-446D-B4C9-E75CD4AA4F37}"/>
          </ac:spMkLst>
        </pc:spChg>
        <pc:spChg chg="add mod ord">
          <ac:chgData name="Brett Dinner" userId="3fb81076b13fd42c" providerId="LiveId" clId="{4575245A-D58E-4558-BFFB-2A71FE9239C4}" dt="2020-06-15T23:57:15.723" v="37" actId="20577"/>
          <ac:spMkLst>
            <pc:docMk/>
            <pc:sldMk cId="1342067631" sldId="268"/>
            <ac:spMk id="5" creationId="{00BFCCFB-1C65-472D-9199-EBF01CB9E460}"/>
          </ac:spMkLst>
        </pc:spChg>
        <pc:spChg chg="add mod ord">
          <ac:chgData name="Brett Dinner" userId="3fb81076b13fd42c" providerId="LiveId" clId="{4575245A-D58E-4558-BFFB-2A71FE9239C4}" dt="2020-06-16T04:21:46.713" v="593" actId="255"/>
          <ac:spMkLst>
            <pc:docMk/>
            <pc:sldMk cId="1342067631" sldId="268"/>
            <ac:spMk id="6" creationId="{88BC8E37-BEB4-4A8E-A187-649F0E177B1E}"/>
          </ac:spMkLst>
        </pc:spChg>
      </pc:sldChg>
      <pc:sldChg chg="modSp new mod">
        <pc:chgData name="Brett Dinner" userId="3fb81076b13fd42c" providerId="LiveId" clId="{4575245A-D58E-4558-BFFB-2A71FE9239C4}" dt="2020-06-16T04:25:02.404" v="602" actId="20577"/>
        <pc:sldMkLst>
          <pc:docMk/>
          <pc:sldMk cId="868509025" sldId="269"/>
        </pc:sldMkLst>
        <pc:spChg chg="mod">
          <ac:chgData name="Brett Dinner" userId="3fb81076b13fd42c" providerId="LiveId" clId="{4575245A-D58E-4558-BFFB-2A71FE9239C4}" dt="2020-06-15T23:59:31.722" v="144" actId="27636"/>
          <ac:spMkLst>
            <pc:docMk/>
            <pc:sldMk cId="868509025" sldId="269"/>
            <ac:spMk id="2" creationId="{8BEABC53-7D0A-4D8E-852B-27A566110A80}"/>
          </ac:spMkLst>
        </pc:spChg>
        <pc:spChg chg="mod">
          <ac:chgData name="Brett Dinner" userId="3fb81076b13fd42c" providerId="LiveId" clId="{4575245A-D58E-4558-BFFB-2A71FE9239C4}" dt="2020-06-16T04:25:02.404" v="602" actId="20577"/>
          <ac:spMkLst>
            <pc:docMk/>
            <pc:sldMk cId="868509025" sldId="269"/>
            <ac:spMk id="3" creationId="{2C9A7C13-B660-4CC9-B8FB-89364F1D516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F4C5F-714D-4A4C-9A88-95CD372F2F5F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10AE4-C7A2-4DCF-B53D-258FABA75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8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710AE4-C7A2-4DCF-B53D-258FABA753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877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minimally invasive technique used to perform surgical procedures within the abdominal cavity, utilizing specialized instruments introduced through small incisions made on the abdominal wall</a:t>
            </a:r>
          </a:p>
          <a:p>
            <a:r>
              <a:rPr lang="en-US" dirty="0"/>
              <a:t>accessed using a trocar or a </a:t>
            </a:r>
            <a:r>
              <a:rPr lang="en-US" dirty="0" err="1"/>
              <a:t>veress</a:t>
            </a:r>
            <a:r>
              <a:rPr lang="en-US" dirty="0"/>
              <a:t> needle</a:t>
            </a:r>
          </a:p>
          <a:p>
            <a:r>
              <a:rPr lang="en-US" dirty="0"/>
              <a:t>peritoneal cavity is insufflated with CO</a:t>
            </a:r>
            <a:r>
              <a:rPr lang="en-US" baseline="-25000" dirty="0"/>
              <a:t>2</a:t>
            </a:r>
          </a:p>
          <a:p>
            <a:r>
              <a:rPr lang="en-US" dirty="0"/>
              <a:t>a fiber-optic instrument (laparoscope) is inserted into the first trocar to visualize the abdominal cavity and to allow for other ports to be created under direct vision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710AE4-C7A2-4DCF-B53D-258FABA753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38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Intra-operative and post-operative complications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710AE4-C7A2-4DCF-B53D-258FABA753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842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Mechanical effects relating to increased intraperitoneal pressure &gt;20 mm Hg</a:t>
            </a:r>
          </a:p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Kidneys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Compression of renal arteries → decreased GFR → decreased urine output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Heart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Compression of the IVC → decreased VR to the heart → decreased CO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Increased SVR (compression of arteries) and release of catecholamines → tachycardia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Stretching of peritoneum → vagal stimulation → bradycardia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Lungs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Upward pressure on diaphragm → decreased total lung volume and increased airway pressure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dirty="0"/>
              <a:t>Stomach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Increased intra-abdominal pressure </a:t>
            </a:r>
            <a:r>
              <a:rPr lang="en-US" dirty="0"/>
              <a:t>→ </a:t>
            </a:r>
            <a:r>
              <a:rPr lang="en-US" sz="1200" dirty="0"/>
              <a:t>gastric reflux </a:t>
            </a:r>
            <a:r>
              <a:rPr lang="en-US" dirty="0"/>
              <a:t>→ a</a:t>
            </a:r>
            <a:r>
              <a:rPr lang="en-US" sz="1200" dirty="0"/>
              <a:t>spiration of gastric contents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200" dirty="0"/>
              <a:t>Endotracheal intubation protects the airway and insertion of a nasogastric tube before initiating the surgery minimizes the risk of gastric reflux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lvl="0"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710AE4-C7A2-4DCF-B53D-258FABA753E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693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Inadvertent placement of trocar/</a:t>
            </a:r>
            <a:r>
              <a:rPr lang="en-US" dirty="0" err="1"/>
              <a:t>veress</a:t>
            </a:r>
            <a:r>
              <a:rPr lang="en-US" dirty="0"/>
              <a:t> needle</a:t>
            </a:r>
          </a:p>
          <a:p>
            <a:r>
              <a:rPr lang="en-US" dirty="0"/>
              <a:t>In the subcutaneous plane →  Subcutaneous emphysema </a:t>
            </a:r>
          </a:p>
          <a:p>
            <a:pPr lvl="1"/>
            <a:r>
              <a:rPr lang="en-US" dirty="0"/>
              <a:t>entrapment of air or gas into the subcutaneous tissues</a:t>
            </a:r>
          </a:p>
          <a:p>
            <a:pPr lvl="1"/>
            <a:r>
              <a:rPr lang="en-US" dirty="0"/>
              <a:t>Typically presents with sudden, painless soft tissue swelling, often around the upper chest, neck, and face</a:t>
            </a:r>
          </a:p>
          <a:p>
            <a:r>
              <a:rPr lang="en-US" dirty="0"/>
              <a:t>In a blood vessel </a:t>
            </a:r>
          </a:p>
          <a:p>
            <a:pPr lvl="1"/>
            <a:r>
              <a:rPr lang="en-US" dirty="0"/>
              <a:t>Venous air embolism (rare) 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710AE4-C7A2-4DCF-B53D-258FABA753E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192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laparotomy (open procedure)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710AE4-C7A2-4DCF-B53D-258FABA753E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56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000" dirty="0"/>
              <a:t>Port site metastasis</a:t>
            </a:r>
          </a:p>
          <a:p>
            <a:pPr lvl="1"/>
            <a:r>
              <a:rPr lang="en-US" sz="3000" dirty="0"/>
              <a:t>When laparoscopy is performed for cancer surgery, there is a risk of depositing cancer cells at the trocar sites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710AE4-C7A2-4DCF-B53D-258FABA753E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74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710AE4-C7A2-4DCF-B53D-258FABA753E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590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CA4F631-2A70-4055-ADF9-57DDBCFF1F36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E3D2AE8-69DA-4359-AE68-A6FE3FB92666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552227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F631-2A70-4055-ADF9-57DDBCFF1F36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D2AE8-69DA-4359-AE68-A6FE3FB92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95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F631-2A70-4055-ADF9-57DDBCFF1F36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D2AE8-69DA-4359-AE68-A6FE3FB92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8351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F631-2A70-4055-ADF9-57DDBCFF1F36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D2AE8-69DA-4359-AE68-A6FE3FB92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42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A4F631-2A70-4055-ADF9-57DDBCFF1F36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3D2AE8-69DA-4359-AE68-A6FE3FB9266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684462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F631-2A70-4055-ADF9-57DDBCFF1F36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D2AE8-69DA-4359-AE68-A6FE3FB92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47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F631-2A70-4055-ADF9-57DDBCFF1F36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D2AE8-69DA-4359-AE68-A6FE3FB92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120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F631-2A70-4055-ADF9-57DDBCFF1F36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D2AE8-69DA-4359-AE68-A6FE3FB92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72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F631-2A70-4055-ADF9-57DDBCFF1F36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D2AE8-69DA-4359-AE68-A6FE3FB92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13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A4F631-2A70-4055-ADF9-57DDBCFF1F36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3D2AE8-69DA-4359-AE68-A6FE3FB9266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66028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A4F631-2A70-4055-ADF9-57DDBCFF1F36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3D2AE8-69DA-4359-AE68-A6FE3FB9266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36616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CA4F631-2A70-4055-ADF9-57DDBCFF1F36}" type="datetimeFigureOut">
              <a:rPr lang="en-US" smtClean="0"/>
              <a:t>6/15/2020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E3D2AE8-69DA-4359-AE68-A6FE3FB9266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8533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EE57F-17D0-4AB0-A651-6A64BC185F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3363" y="425841"/>
            <a:ext cx="10756085" cy="4268965"/>
          </a:xfrm>
        </p:spPr>
        <p:txBody>
          <a:bodyPr>
            <a:normAutofit/>
          </a:bodyPr>
          <a:lstStyle/>
          <a:p>
            <a:r>
              <a:rPr lang="en-US" sz="7000" dirty="0">
                <a:latin typeface="+mn-lt"/>
              </a:rPr>
              <a:t>LAPAROSCOPIC SURGERY COMPLICATIONS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BEC1C2-DFEF-40A8-BBD3-01BBE94B2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913" y="5537925"/>
            <a:ext cx="9651769" cy="70635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493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DFC10-1AF7-4DB1-B0DF-5756420FC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postoperative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6E14E-8B7E-4687-B722-504C41390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15886"/>
            <a:ext cx="9601200" cy="3581400"/>
          </a:xfrm>
        </p:spPr>
        <p:txBody>
          <a:bodyPr>
            <a:noAutofit/>
          </a:bodyPr>
          <a:lstStyle/>
          <a:p>
            <a:r>
              <a:rPr lang="en-US" sz="3000" dirty="0"/>
              <a:t>Pneumonia</a:t>
            </a:r>
          </a:p>
          <a:p>
            <a:pPr lvl="1"/>
            <a:r>
              <a:rPr lang="en-US" sz="3000" dirty="0"/>
              <a:t>Elevated diaphragm and relatively </a:t>
            </a:r>
            <a:r>
              <a:rPr lang="en-US" sz="3000" dirty="0" err="1"/>
              <a:t>hypoperfused</a:t>
            </a:r>
            <a:r>
              <a:rPr lang="en-US" sz="3000" dirty="0"/>
              <a:t> lung bases</a:t>
            </a:r>
          </a:p>
          <a:p>
            <a:r>
              <a:rPr lang="en-US" sz="3000" dirty="0"/>
              <a:t>DVT</a:t>
            </a:r>
          </a:p>
          <a:p>
            <a:pPr lvl="1"/>
            <a:r>
              <a:rPr lang="en-US" sz="3000" dirty="0"/>
              <a:t>IVC compression decreases the VR</a:t>
            </a:r>
          </a:p>
        </p:txBody>
      </p:sp>
    </p:spTree>
    <p:extLst>
      <p:ext uri="{BB962C8B-B14F-4D97-AF65-F5344CB8AC3E}">
        <p14:creationId xmlns:p14="http://schemas.microsoft.com/office/powerpoint/2010/main" val="3970984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DB706-FD29-492E-9CAD-8EFA6C74E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 postoperative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ACF8A-5231-4A5D-92BE-61271EC4E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Incisional hernia </a:t>
            </a:r>
          </a:p>
          <a:p>
            <a:pPr lvl="1"/>
            <a:r>
              <a:rPr lang="en-US" sz="3000" dirty="0"/>
              <a:t>Port insertion sites &gt; 10 </a:t>
            </a:r>
          </a:p>
          <a:p>
            <a:r>
              <a:rPr lang="en-US" sz="3000" dirty="0"/>
              <a:t>Port site metastasis</a:t>
            </a:r>
          </a:p>
          <a:p>
            <a:pPr lvl="1"/>
            <a:r>
              <a:rPr lang="en-US" sz="3000" dirty="0"/>
              <a:t>When laparoscopy is performed for cancer surgery</a:t>
            </a:r>
          </a:p>
        </p:txBody>
      </p:sp>
    </p:spTree>
    <p:extLst>
      <p:ext uri="{BB962C8B-B14F-4D97-AF65-F5344CB8AC3E}">
        <p14:creationId xmlns:p14="http://schemas.microsoft.com/office/powerpoint/2010/main" val="4104485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8B271-D9C6-4855-AC6D-09D75516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 of laparoscopy over laparotomy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D97BB-9EBB-455A-9B43-37CFA6BB8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Less postoperative pain</a:t>
            </a:r>
          </a:p>
          <a:p>
            <a:pPr lvl="1"/>
            <a:r>
              <a:rPr lang="en-US" sz="3000" dirty="0"/>
              <a:t>Early mobilization → decreased risk of DVT, PE, pneumonia</a:t>
            </a:r>
          </a:p>
          <a:p>
            <a:pPr lvl="1"/>
            <a:r>
              <a:rPr lang="en-US" sz="3000" dirty="0"/>
              <a:t>Minimal use of analgesics</a:t>
            </a:r>
          </a:p>
          <a:p>
            <a:pPr lvl="1"/>
            <a:r>
              <a:rPr lang="en-US" sz="3000" dirty="0"/>
              <a:t>Shorter hospital stay</a:t>
            </a:r>
          </a:p>
          <a:p>
            <a:r>
              <a:rPr lang="en-US" sz="3000" dirty="0"/>
              <a:t>Shorter duration of postoperative ileus</a:t>
            </a:r>
          </a:p>
          <a:p>
            <a:r>
              <a:rPr lang="en-US" sz="3000" dirty="0"/>
              <a:t>Better cosmetic </a:t>
            </a:r>
            <a:r>
              <a:rPr lang="en-US" sz="3000"/>
              <a:t>outcome </a:t>
            </a:r>
          </a:p>
          <a:p>
            <a:r>
              <a:rPr lang="en-US" sz="3000"/>
              <a:t>Less </a:t>
            </a:r>
            <a:r>
              <a:rPr lang="en-US" sz="3000" dirty="0"/>
              <a:t>intra-abdominal adhesion formation</a:t>
            </a:r>
          </a:p>
        </p:txBody>
      </p:sp>
    </p:spTree>
    <p:extLst>
      <p:ext uri="{BB962C8B-B14F-4D97-AF65-F5344CB8AC3E}">
        <p14:creationId xmlns:p14="http://schemas.microsoft.com/office/powerpoint/2010/main" val="940005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58748-782C-4DF0-BED7-122587E0A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Laparoscopic surgery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71BE6-FDD9-4C56-B381-74A4D9814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Minimally invasive </a:t>
            </a:r>
          </a:p>
          <a:p>
            <a:r>
              <a:rPr lang="en-US" sz="3000" dirty="0"/>
              <a:t>Accessed using a trocar or a </a:t>
            </a:r>
            <a:r>
              <a:rPr lang="en-US" sz="3000" dirty="0" err="1"/>
              <a:t>veress</a:t>
            </a:r>
            <a:r>
              <a:rPr lang="en-US" sz="3000" dirty="0"/>
              <a:t> needle</a:t>
            </a:r>
          </a:p>
          <a:p>
            <a:r>
              <a:rPr lang="en-US" sz="3000" dirty="0"/>
              <a:t>Peritoneal cavity is insufflated with CO</a:t>
            </a:r>
            <a:r>
              <a:rPr lang="en-US" sz="3000" baseline="-25000" dirty="0"/>
              <a:t>2</a:t>
            </a:r>
          </a:p>
          <a:p>
            <a:r>
              <a:rPr lang="en-US" sz="3000" dirty="0"/>
              <a:t>Fiber-optic instrument insertion for visualization</a:t>
            </a:r>
          </a:p>
        </p:txBody>
      </p:sp>
    </p:spTree>
    <p:extLst>
      <p:ext uri="{BB962C8B-B14F-4D97-AF65-F5344CB8AC3E}">
        <p14:creationId xmlns:p14="http://schemas.microsoft.com/office/powerpoint/2010/main" val="2620861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DF1E6-D0A2-4DC9-B9CA-AD910C3AD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 CO</a:t>
            </a:r>
            <a:r>
              <a:rPr lang="en-US" baseline="-25000" dirty="0"/>
              <a:t>2</a:t>
            </a:r>
            <a:r>
              <a:rPr lang="en-US" dirty="0"/>
              <a:t>-induced pneumoperitoneum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9BE68-CCC7-41CE-816C-4D1A0C24A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Mechanical effects relating to increased intraperitoneal pressure</a:t>
            </a:r>
          </a:p>
          <a:p>
            <a:r>
              <a:rPr lang="en-US" sz="3000" dirty="0"/>
              <a:t>Chemical effect of CO</a:t>
            </a:r>
            <a:r>
              <a:rPr lang="en-US" sz="3000" baseline="-25000" dirty="0"/>
              <a:t>2</a:t>
            </a:r>
            <a:r>
              <a:rPr lang="en-US" sz="3000" dirty="0"/>
              <a:t> used for insufflation</a:t>
            </a:r>
          </a:p>
        </p:txBody>
      </p:sp>
    </p:spTree>
    <p:extLst>
      <p:ext uri="{BB962C8B-B14F-4D97-AF65-F5344CB8AC3E}">
        <p14:creationId xmlns:p14="http://schemas.microsoft.com/office/powerpoint/2010/main" val="1279548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0BFCCFB-1C65-472D-9199-EBF01CB9E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Monitoring during pneumoperitoneum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BC8E37-BEB4-4A8E-A187-649F0E177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Cardiac rhythm </a:t>
            </a:r>
          </a:p>
          <a:p>
            <a:r>
              <a:rPr lang="en-US" sz="3000" dirty="0"/>
              <a:t>Pulse oximetry</a:t>
            </a:r>
          </a:p>
          <a:p>
            <a:r>
              <a:rPr lang="en-US" sz="3000" dirty="0"/>
              <a:t>End tidal CO</a:t>
            </a:r>
            <a:r>
              <a:rPr lang="en-US" sz="3000" baseline="-25000" dirty="0"/>
              <a:t>2</a:t>
            </a:r>
            <a:r>
              <a:rPr lang="en-US" sz="3000" dirty="0"/>
              <a:t> </a:t>
            </a:r>
          </a:p>
          <a:p>
            <a:r>
              <a:rPr lang="en-US" sz="3000" dirty="0"/>
              <a:t>Heart rate</a:t>
            </a:r>
          </a:p>
          <a:p>
            <a:r>
              <a:rPr lang="en-US" sz="3000" dirty="0"/>
              <a:t>Blood pressure</a:t>
            </a:r>
          </a:p>
          <a:p>
            <a:r>
              <a:rPr lang="en-US" sz="3000" dirty="0"/>
              <a:t>Urine output</a:t>
            </a:r>
          </a:p>
        </p:txBody>
      </p:sp>
    </p:spTree>
    <p:extLst>
      <p:ext uri="{BB962C8B-B14F-4D97-AF65-F5344CB8AC3E}">
        <p14:creationId xmlns:p14="http://schemas.microsoft.com/office/powerpoint/2010/main" val="134206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ABC53-7D0A-4D8E-852B-27A566110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Chemical effect of CO</a:t>
            </a:r>
            <a:r>
              <a:rPr lang="en-US" baseline="-25000" dirty="0"/>
              <a:t>2</a:t>
            </a:r>
            <a:r>
              <a:rPr lang="en-US" dirty="0"/>
              <a:t> used for insufflation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A7C13-B660-4CC9-B8FB-89364F1D5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/>
              <a:t>Increase arterial CO</a:t>
            </a:r>
            <a:r>
              <a:rPr lang="en-US" sz="3000" baseline="-25000" dirty="0"/>
              <a:t>2</a:t>
            </a:r>
            <a:r>
              <a:rPr lang="en-US" sz="3000" dirty="0"/>
              <a:t> concentration </a:t>
            </a:r>
          </a:p>
          <a:p>
            <a:r>
              <a:rPr lang="en-US" sz="3000" dirty="0"/>
              <a:t>Increase end tidal CO</a:t>
            </a:r>
            <a:r>
              <a:rPr lang="en-US" sz="3000" baseline="-25000" dirty="0"/>
              <a:t>2</a:t>
            </a:r>
            <a:r>
              <a:rPr lang="en-US" sz="3000" dirty="0"/>
              <a:t> </a:t>
            </a:r>
          </a:p>
          <a:p>
            <a:r>
              <a:rPr lang="en-US" sz="3000" dirty="0"/>
              <a:t>Decrease serum pH</a:t>
            </a:r>
          </a:p>
          <a:p>
            <a:r>
              <a:rPr lang="en-US" sz="3000" dirty="0"/>
              <a:t>Vigilant monitoring in patients with severe cardiopulmonary disease </a:t>
            </a:r>
          </a:p>
          <a:p>
            <a:pPr lvl="1"/>
            <a:r>
              <a:rPr lang="en-US" sz="3000" dirty="0"/>
              <a:t>End-tidal CO</a:t>
            </a:r>
            <a:r>
              <a:rPr lang="en-US" sz="3000" baseline="-25000" dirty="0"/>
              <a:t>2</a:t>
            </a:r>
            <a:r>
              <a:rPr lang="en-US" sz="3000" dirty="0"/>
              <a:t> monitoring essential </a:t>
            </a:r>
          </a:p>
          <a:p>
            <a:pPr lvl="1"/>
            <a:r>
              <a:rPr lang="en-US" sz="3000" dirty="0"/>
              <a:t>Greatest change in first 20 minutes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868509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DB924-FB61-4088-9063-C52B3ADA1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Pressure-induced mechanical effects</a:t>
            </a:r>
            <a:endParaRPr lang="en-US" sz="33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DBB84C-A9F8-4383-8E76-16F9636659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1583872"/>
            <a:ext cx="10417629" cy="3690256"/>
          </a:xfrm>
        </p:spPr>
        <p:txBody>
          <a:bodyPr>
            <a:noAutofit/>
          </a:bodyPr>
          <a:lstStyle/>
          <a:p>
            <a:r>
              <a:rPr lang="en-US" sz="3000" dirty="0"/>
              <a:t>Compression</a:t>
            </a:r>
          </a:p>
          <a:p>
            <a:pPr lvl="1"/>
            <a:r>
              <a:rPr lang="en-US" sz="3000" dirty="0"/>
              <a:t>Diaphragm → decreased pulmonary compliance, FRC and TLV; increased airway pressure and minute ventilation to eliminate </a:t>
            </a:r>
            <a:r>
              <a:rPr lang="en-US" sz="3200" dirty="0"/>
              <a:t>CO</a:t>
            </a:r>
            <a:r>
              <a:rPr lang="en-US" sz="3200" baseline="-25000" dirty="0"/>
              <a:t>2</a:t>
            </a:r>
            <a:endParaRPr lang="en-US" sz="3000" dirty="0"/>
          </a:p>
          <a:p>
            <a:pPr lvl="1"/>
            <a:r>
              <a:rPr lang="en-US" sz="3000" dirty="0"/>
              <a:t>IVC → decreased CO</a:t>
            </a:r>
          </a:p>
          <a:p>
            <a:pPr lvl="1"/>
            <a:r>
              <a:rPr lang="en-US" sz="3000" dirty="0"/>
              <a:t>Renal arteries → decreased urine output</a:t>
            </a:r>
          </a:p>
          <a:p>
            <a:pPr lvl="1"/>
            <a:r>
              <a:rPr lang="en-US" sz="3000" dirty="0"/>
              <a:t>Arteries → tachycardia</a:t>
            </a:r>
          </a:p>
          <a:p>
            <a:pPr lvl="1"/>
            <a:r>
              <a:rPr lang="en-US" sz="3000" dirty="0"/>
              <a:t>Stomach → gastric reflux</a:t>
            </a:r>
          </a:p>
          <a:p>
            <a:r>
              <a:rPr lang="en-US" sz="3000" dirty="0"/>
              <a:t>Stretching</a:t>
            </a:r>
          </a:p>
          <a:p>
            <a:pPr lvl="1"/>
            <a:r>
              <a:rPr lang="en-US" sz="3000" dirty="0"/>
              <a:t>Peritoneum → bradycardia </a:t>
            </a:r>
          </a:p>
        </p:txBody>
      </p:sp>
    </p:spTree>
    <p:extLst>
      <p:ext uri="{BB962C8B-B14F-4D97-AF65-F5344CB8AC3E}">
        <p14:creationId xmlns:p14="http://schemas.microsoft.com/office/powerpoint/2010/main" val="1535515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A6C20-C5EF-46CE-A009-7BFA72ACF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3BD8A-C716-4C17-B2BD-C4736A0D5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0456" y="2275115"/>
            <a:ext cx="9873343" cy="4114800"/>
          </a:xfrm>
        </p:spPr>
        <p:txBody>
          <a:bodyPr>
            <a:noAutofit/>
          </a:bodyPr>
          <a:lstStyle/>
          <a:p>
            <a:r>
              <a:rPr lang="en-US" sz="3000" dirty="0"/>
              <a:t>Hypercarbia and respiratory acidosis </a:t>
            </a:r>
          </a:p>
          <a:p>
            <a:pPr lvl="1"/>
            <a:r>
              <a:rPr lang="en-US" sz="3000" dirty="0"/>
              <a:t>Decreased TV and diaphragmatic movement </a:t>
            </a:r>
          </a:p>
          <a:p>
            <a:pPr lvl="1"/>
            <a:r>
              <a:rPr lang="en-US" sz="3000" dirty="0"/>
              <a:t>Tissue absorption of CO</a:t>
            </a:r>
            <a:r>
              <a:rPr lang="en-US" sz="3000" baseline="-25000" dirty="0"/>
              <a:t>2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455705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B06E1-EDE6-4DAE-8B37-E1D4BA577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2409"/>
          </a:xfrm>
        </p:spPr>
        <p:txBody>
          <a:bodyPr/>
          <a:lstStyle/>
          <a:p>
            <a:r>
              <a:rPr lang="en-US" dirty="0"/>
              <a:t>Other intraoperative complications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3CF0E-B921-4531-97B3-9E7459136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498209"/>
            <a:ext cx="10613571" cy="4303877"/>
          </a:xfrm>
        </p:spPr>
        <p:txBody>
          <a:bodyPr>
            <a:noAutofit/>
          </a:bodyPr>
          <a:lstStyle/>
          <a:p>
            <a:r>
              <a:rPr lang="en-US" sz="3000" dirty="0"/>
              <a:t>Injury to adjacent organs (e.g., blood vessels, bowel, bladder, solid intra-abdominal organs)</a:t>
            </a:r>
          </a:p>
          <a:p>
            <a:r>
              <a:rPr lang="en-US" sz="3000" dirty="0"/>
              <a:t>Pneumothorax </a:t>
            </a:r>
          </a:p>
          <a:p>
            <a:pPr lvl="1"/>
            <a:r>
              <a:rPr lang="en-US" sz="3000" dirty="0"/>
              <a:t>Diaphragmatic injury </a:t>
            </a:r>
          </a:p>
          <a:p>
            <a:pPr lvl="1"/>
            <a:r>
              <a:rPr lang="en-US" sz="3000" dirty="0"/>
              <a:t>Gas seepage into the thorax through minor congenital defects in the diaphragm </a:t>
            </a:r>
          </a:p>
          <a:p>
            <a:r>
              <a:rPr lang="en-US" sz="3000" dirty="0"/>
              <a:t>Pneumomediastinum (rare) </a:t>
            </a:r>
          </a:p>
          <a:p>
            <a:r>
              <a:rPr lang="en-US" sz="3000" dirty="0"/>
              <a:t>Subcutaneous emphysema: trocar in subcutaneous plane</a:t>
            </a:r>
          </a:p>
          <a:p>
            <a:r>
              <a:rPr lang="en-US" sz="3000" dirty="0"/>
              <a:t>Venous air embolism (rare): trocar in blood vessel</a:t>
            </a:r>
          </a:p>
        </p:txBody>
      </p:sp>
    </p:spTree>
    <p:extLst>
      <p:ext uri="{BB962C8B-B14F-4D97-AF65-F5344CB8AC3E}">
        <p14:creationId xmlns:p14="http://schemas.microsoft.com/office/powerpoint/2010/main" val="3459250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1418FD2-223E-4686-B6A8-3ECF5613E3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6320" y="2808515"/>
            <a:ext cx="8361229" cy="2098226"/>
          </a:xfrm>
        </p:spPr>
        <p:txBody>
          <a:bodyPr>
            <a:noAutofit/>
          </a:bodyPr>
          <a:lstStyle/>
          <a:p>
            <a:r>
              <a:rPr lang="en-US" sz="3000" dirty="0"/>
              <a:t>Most intra-operative complications (pneumothorax, respiratory acidosis, air embolism) are indications to convert the procedure to a laparotomy</a:t>
            </a:r>
            <a:br>
              <a:rPr lang="en-US" sz="3000" dirty="0"/>
            </a:b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6014238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246</TotalTime>
  <Words>577</Words>
  <Application>Microsoft Office PowerPoint</Application>
  <PresentationFormat>Widescreen</PresentationFormat>
  <Paragraphs>101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Franklin Gothic Book</vt:lpstr>
      <vt:lpstr>Wingdings</vt:lpstr>
      <vt:lpstr>Crop</vt:lpstr>
      <vt:lpstr>LAPAROSCOPIC SURGERY COMPLICATIONS</vt:lpstr>
      <vt:lpstr>Laparoscopic surgery</vt:lpstr>
      <vt:lpstr> CO2-induced pneumoperitoneum physiology</vt:lpstr>
      <vt:lpstr>Monitoring during pneumoperitoneum</vt:lpstr>
      <vt:lpstr>Chemical effect of CO2 used for insufflation</vt:lpstr>
      <vt:lpstr>Pressure-induced mechanical effects</vt:lpstr>
      <vt:lpstr>Combined effects</vt:lpstr>
      <vt:lpstr>Other intraoperative complications</vt:lpstr>
      <vt:lpstr>Most intra-operative complications (pneumothorax, respiratory acidosis, air embolism) are indications to convert the procedure to a laparotomy </vt:lpstr>
      <vt:lpstr>Early postoperative complications</vt:lpstr>
      <vt:lpstr>Late postoperative complications</vt:lpstr>
      <vt:lpstr>Advantages of laparoscopy over laparotomy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LAPROSCOPIC SURGERY  Pneumoperitoneum Formation and complications</dc:title>
  <dc:creator>Brett Dinner</dc:creator>
  <cp:lastModifiedBy>Brett Dinner</cp:lastModifiedBy>
  <cp:revision>26</cp:revision>
  <dcterms:created xsi:type="dcterms:W3CDTF">2020-06-07T01:22:22Z</dcterms:created>
  <dcterms:modified xsi:type="dcterms:W3CDTF">2020-06-16T04:27:04Z</dcterms:modified>
</cp:coreProperties>
</file>