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65" r:id="rId6"/>
    <p:sldId id="259" r:id="rId7"/>
    <p:sldId id="260" r:id="rId8"/>
    <p:sldId id="269" r:id="rId9"/>
    <p:sldId id="261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8"/>
    <p:restoredTop sz="80556"/>
  </p:normalViewPr>
  <p:slideViewPr>
    <p:cSldViewPr snapToGrid="0" snapToObjects="1">
      <p:cViewPr varScale="1">
        <p:scale>
          <a:sx n="107" d="100"/>
          <a:sy n="10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4AE91-5111-457F-ABFB-866DA3566AEF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C08C77D-6C00-410D-AD95-4D2884DA9866}">
      <dgm:prSet/>
      <dgm:spPr/>
      <dgm:t>
        <a:bodyPr/>
        <a:lstStyle/>
        <a:p>
          <a:r>
            <a:rPr lang="en-US"/>
            <a:t>Infected necrosis</a:t>
          </a:r>
        </a:p>
      </dgm:t>
    </dgm:pt>
    <dgm:pt modelId="{4FDB3192-528C-4337-82FB-0D81048C5130}" type="parTrans" cxnId="{8CB62ACB-6E81-4421-A48E-6D6C283A0ED6}">
      <dgm:prSet/>
      <dgm:spPr/>
      <dgm:t>
        <a:bodyPr/>
        <a:lstStyle/>
        <a:p>
          <a:endParaRPr lang="en-US"/>
        </a:p>
      </dgm:t>
    </dgm:pt>
    <dgm:pt modelId="{6928A663-5D19-4F47-A722-FB64C8A328DA}" type="sibTrans" cxnId="{8CB62ACB-6E81-4421-A48E-6D6C283A0ED6}">
      <dgm:prSet/>
      <dgm:spPr/>
      <dgm:t>
        <a:bodyPr/>
        <a:lstStyle/>
        <a:p>
          <a:endParaRPr lang="en-US"/>
        </a:p>
      </dgm:t>
    </dgm:pt>
    <dgm:pt modelId="{7A92BCBF-3227-48AF-9183-E86D299D7440}">
      <dgm:prSet/>
      <dgm:spPr/>
      <dgm:t>
        <a:bodyPr/>
        <a:lstStyle/>
        <a:p>
          <a:r>
            <a:rPr lang="en-US"/>
            <a:t>Ongoing organ failure despite optimal medical management</a:t>
          </a:r>
        </a:p>
      </dgm:t>
    </dgm:pt>
    <dgm:pt modelId="{00E27CDE-F85E-480B-A299-8CF115CC603A}" type="parTrans" cxnId="{9D063E03-C0FD-4224-A244-7D9D9383FAE6}">
      <dgm:prSet/>
      <dgm:spPr/>
      <dgm:t>
        <a:bodyPr/>
        <a:lstStyle/>
        <a:p>
          <a:endParaRPr lang="en-US"/>
        </a:p>
      </dgm:t>
    </dgm:pt>
    <dgm:pt modelId="{2252A19C-9F64-452B-9AD8-F16763934F65}" type="sibTrans" cxnId="{9D063E03-C0FD-4224-A244-7D9D9383FAE6}">
      <dgm:prSet/>
      <dgm:spPr/>
      <dgm:t>
        <a:bodyPr/>
        <a:lstStyle/>
        <a:p>
          <a:endParaRPr lang="en-US"/>
        </a:p>
      </dgm:t>
    </dgm:pt>
    <dgm:pt modelId="{71E4D300-5DA0-43D1-B594-9288BAFD1F0B}">
      <dgm:prSet/>
      <dgm:spPr/>
      <dgm:t>
        <a:bodyPr/>
        <a:lstStyle/>
        <a:p>
          <a:r>
            <a:rPr lang="en-US"/>
            <a:t>Ongoing symptomatic gastric, intestinal or biliary obstruction with sterile necrosis</a:t>
          </a:r>
        </a:p>
      </dgm:t>
    </dgm:pt>
    <dgm:pt modelId="{3A951FC9-067D-4806-88B8-1E761779DDEA}" type="parTrans" cxnId="{A2DFBAD7-687B-464F-B45B-1DDE9FF18E7F}">
      <dgm:prSet/>
      <dgm:spPr/>
      <dgm:t>
        <a:bodyPr/>
        <a:lstStyle/>
        <a:p>
          <a:endParaRPr lang="en-US"/>
        </a:p>
      </dgm:t>
    </dgm:pt>
    <dgm:pt modelId="{46CD81EB-305B-482F-A1C9-A06605419D50}" type="sibTrans" cxnId="{A2DFBAD7-687B-464F-B45B-1DDE9FF18E7F}">
      <dgm:prSet/>
      <dgm:spPr/>
      <dgm:t>
        <a:bodyPr/>
        <a:lstStyle/>
        <a:p>
          <a:endParaRPr lang="en-US"/>
        </a:p>
      </dgm:t>
    </dgm:pt>
    <dgm:pt modelId="{4AC8914B-4155-4B73-BB49-2F17FA8A0A5E}">
      <dgm:prSet/>
      <dgm:spPr/>
      <dgm:t>
        <a:bodyPr/>
        <a:lstStyle/>
        <a:p>
          <a:r>
            <a:rPr lang="en-US"/>
            <a:t>Continued systemic illness, anorexia, and weight loss or intractable pain from mass effect</a:t>
          </a:r>
        </a:p>
      </dgm:t>
    </dgm:pt>
    <dgm:pt modelId="{08DD98A1-9A21-42BC-9B47-E6EB16A6DDF3}" type="parTrans" cxnId="{4252585C-7244-4F54-9EBA-F59B796AB8A6}">
      <dgm:prSet/>
      <dgm:spPr/>
      <dgm:t>
        <a:bodyPr/>
        <a:lstStyle/>
        <a:p>
          <a:endParaRPr lang="en-US"/>
        </a:p>
      </dgm:t>
    </dgm:pt>
    <dgm:pt modelId="{AAF81256-FBF9-4916-BE8A-5DE9E88FB4A4}" type="sibTrans" cxnId="{4252585C-7244-4F54-9EBA-F59B796AB8A6}">
      <dgm:prSet/>
      <dgm:spPr/>
      <dgm:t>
        <a:bodyPr/>
        <a:lstStyle/>
        <a:p>
          <a:endParaRPr lang="en-US"/>
        </a:p>
      </dgm:t>
    </dgm:pt>
    <dgm:pt modelId="{C69A0D89-4E72-4231-B3B1-CE6D69A65F58}">
      <dgm:prSet/>
      <dgm:spPr/>
      <dgm:t>
        <a:bodyPr/>
        <a:lstStyle/>
        <a:p>
          <a:r>
            <a:rPr lang="en-US"/>
            <a:t>Disconnected pancreatic duct syndrome</a:t>
          </a:r>
        </a:p>
      </dgm:t>
    </dgm:pt>
    <dgm:pt modelId="{7769692D-DD76-4A37-89BF-1585026A7FBB}" type="parTrans" cxnId="{3CFA8796-6F43-4024-A4D3-8FC016871367}">
      <dgm:prSet/>
      <dgm:spPr/>
      <dgm:t>
        <a:bodyPr/>
        <a:lstStyle/>
        <a:p>
          <a:endParaRPr lang="en-US"/>
        </a:p>
      </dgm:t>
    </dgm:pt>
    <dgm:pt modelId="{69AB584E-0289-4945-BBA4-6773F1B8FA56}" type="sibTrans" cxnId="{3CFA8796-6F43-4024-A4D3-8FC016871367}">
      <dgm:prSet/>
      <dgm:spPr/>
      <dgm:t>
        <a:bodyPr/>
        <a:lstStyle/>
        <a:p>
          <a:endParaRPr lang="en-US"/>
        </a:p>
      </dgm:t>
    </dgm:pt>
    <dgm:pt modelId="{9B40053F-F64C-41B4-9D93-4EEC533A2AF9}">
      <dgm:prSet/>
      <dgm:spPr/>
      <dgm:t>
        <a:bodyPr/>
        <a:lstStyle/>
        <a:p>
          <a:r>
            <a:rPr lang="en-US"/>
            <a:t>Rare: abd compartment syndrome, acute bleeding, bowel ischemia</a:t>
          </a:r>
        </a:p>
      </dgm:t>
    </dgm:pt>
    <dgm:pt modelId="{2B1B98F5-2037-49D5-B056-D59A82C913DE}" type="parTrans" cxnId="{3CC6DD7A-A891-49F9-8C40-D56AFF112D37}">
      <dgm:prSet/>
      <dgm:spPr/>
      <dgm:t>
        <a:bodyPr/>
        <a:lstStyle/>
        <a:p>
          <a:endParaRPr lang="en-US"/>
        </a:p>
      </dgm:t>
    </dgm:pt>
    <dgm:pt modelId="{43BC8034-6DE0-464D-BBE2-2E4F3AC3A2B2}" type="sibTrans" cxnId="{3CC6DD7A-A891-49F9-8C40-D56AFF112D37}">
      <dgm:prSet/>
      <dgm:spPr/>
      <dgm:t>
        <a:bodyPr/>
        <a:lstStyle/>
        <a:p>
          <a:endParaRPr lang="en-US"/>
        </a:p>
      </dgm:t>
    </dgm:pt>
    <dgm:pt modelId="{E5C959C8-D3FA-FE48-8562-C28AD7452EE9}" type="pres">
      <dgm:prSet presAssocID="{9E24AE91-5111-457F-ABFB-866DA3566AEF}" presName="vert0" presStyleCnt="0">
        <dgm:presLayoutVars>
          <dgm:dir/>
          <dgm:animOne val="branch"/>
          <dgm:animLvl val="lvl"/>
        </dgm:presLayoutVars>
      </dgm:prSet>
      <dgm:spPr/>
    </dgm:pt>
    <dgm:pt modelId="{B139CDA5-ABC5-A045-963B-F59E4159AE49}" type="pres">
      <dgm:prSet presAssocID="{6C08C77D-6C00-410D-AD95-4D2884DA9866}" presName="thickLine" presStyleLbl="alignNode1" presStyleIdx="0" presStyleCnt="6"/>
      <dgm:spPr/>
    </dgm:pt>
    <dgm:pt modelId="{0890DB3D-0EC0-DE4C-9FEA-325778D9A03C}" type="pres">
      <dgm:prSet presAssocID="{6C08C77D-6C00-410D-AD95-4D2884DA9866}" presName="horz1" presStyleCnt="0"/>
      <dgm:spPr/>
    </dgm:pt>
    <dgm:pt modelId="{5EBE2D28-FC09-1243-A195-BCDC5F7CB85B}" type="pres">
      <dgm:prSet presAssocID="{6C08C77D-6C00-410D-AD95-4D2884DA9866}" presName="tx1" presStyleLbl="revTx" presStyleIdx="0" presStyleCnt="6"/>
      <dgm:spPr/>
    </dgm:pt>
    <dgm:pt modelId="{B719415B-4399-FB4B-94EB-25BF6222EC8C}" type="pres">
      <dgm:prSet presAssocID="{6C08C77D-6C00-410D-AD95-4D2884DA9866}" presName="vert1" presStyleCnt="0"/>
      <dgm:spPr/>
    </dgm:pt>
    <dgm:pt modelId="{E39BA9A8-865A-F846-8833-8AC168E29D48}" type="pres">
      <dgm:prSet presAssocID="{7A92BCBF-3227-48AF-9183-E86D299D7440}" presName="thickLine" presStyleLbl="alignNode1" presStyleIdx="1" presStyleCnt="6"/>
      <dgm:spPr/>
    </dgm:pt>
    <dgm:pt modelId="{A8E849ED-8262-C54A-B45D-44CC52A3FC2B}" type="pres">
      <dgm:prSet presAssocID="{7A92BCBF-3227-48AF-9183-E86D299D7440}" presName="horz1" presStyleCnt="0"/>
      <dgm:spPr/>
    </dgm:pt>
    <dgm:pt modelId="{3D58323A-ADF4-FD48-AB85-DD1D323ED807}" type="pres">
      <dgm:prSet presAssocID="{7A92BCBF-3227-48AF-9183-E86D299D7440}" presName="tx1" presStyleLbl="revTx" presStyleIdx="1" presStyleCnt="6"/>
      <dgm:spPr/>
    </dgm:pt>
    <dgm:pt modelId="{47442BBC-EF9D-8740-B578-DA49B724D597}" type="pres">
      <dgm:prSet presAssocID="{7A92BCBF-3227-48AF-9183-E86D299D7440}" presName="vert1" presStyleCnt="0"/>
      <dgm:spPr/>
    </dgm:pt>
    <dgm:pt modelId="{E40E4CBC-607A-C542-BE7E-8C129E20167E}" type="pres">
      <dgm:prSet presAssocID="{71E4D300-5DA0-43D1-B594-9288BAFD1F0B}" presName="thickLine" presStyleLbl="alignNode1" presStyleIdx="2" presStyleCnt="6"/>
      <dgm:spPr/>
    </dgm:pt>
    <dgm:pt modelId="{1F4387FE-FFF8-2B49-A7EF-D5EF5A5BC0E4}" type="pres">
      <dgm:prSet presAssocID="{71E4D300-5DA0-43D1-B594-9288BAFD1F0B}" presName="horz1" presStyleCnt="0"/>
      <dgm:spPr/>
    </dgm:pt>
    <dgm:pt modelId="{04E22B87-4CBF-9A44-BD67-C62612C167DE}" type="pres">
      <dgm:prSet presAssocID="{71E4D300-5DA0-43D1-B594-9288BAFD1F0B}" presName="tx1" presStyleLbl="revTx" presStyleIdx="2" presStyleCnt="6"/>
      <dgm:spPr/>
    </dgm:pt>
    <dgm:pt modelId="{C48D13EF-C640-5A42-A3C5-B14D0AD37AD5}" type="pres">
      <dgm:prSet presAssocID="{71E4D300-5DA0-43D1-B594-9288BAFD1F0B}" presName="vert1" presStyleCnt="0"/>
      <dgm:spPr/>
    </dgm:pt>
    <dgm:pt modelId="{FBCFB537-F1AB-8C41-AE14-81ADB1EF9C2D}" type="pres">
      <dgm:prSet presAssocID="{4AC8914B-4155-4B73-BB49-2F17FA8A0A5E}" presName="thickLine" presStyleLbl="alignNode1" presStyleIdx="3" presStyleCnt="6"/>
      <dgm:spPr/>
    </dgm:pt>
    <dgm:pt modelId="{1F01DCB1-30DA-7741-8BDB-0ED5F9C40CA4}" type="pres">
      <dgm:prSet presAssocID="{4AC8914B-4155-4B73-BB49-2F17FA8A0A5E}" presName="horz1" presStyleCnt="0"/>
      <dgm:spPr/>
    </dgm:pt>
    <dgm:pt modelId="{35D2D797-A8DA-2540-A05D-9F881B34314C}" type="pres">
      <dgm:prSet presAssocID="{4AC8914B-4155-4B73-BB49-2F17FA8A0A5E}" presName="tx1" presStyleLbl="revTx" presStyleIdx="3" presStyleCnt="6"/>
      <dgm:spPr/>
    </dgm:pt>
    <dgm:pt modelId="{2FC795B1-7380-9E4C-8A33-1EBB225A060E}" type="pres">
      <dgm:prSet presAssocID="{4AC8914B-4155-4B73-BB49-2F17FA8A0A5E}" presName="vert1" presStyleCnt="0"/>
      <dgm:spPr/>
    </dgm:pt>
    <dgm:pt modelId="{E60CF6FF-5A86-B74C-A204-8921A267D625}" type="pres">
      <dgm:prSet presAssocID="{C69A0D89-4E72-4231-B3B1-CE6D69A65F58}" presName="thickLine" presStyleLbl="alignNode1" presStyleIdx="4" presStyleCnt="6"/>
      <dgm:spPr/>
    </dgm:pt>
    <dgm:pt modelId="{C2A0246F-DFA4-D84F-84EF-4CE74F4FF3E6}" type="pres">
      <dgm:prSet presAssocID="{C69A0D89-4E72-4231-B3B1-CE6D69A65F58}" presName="horz1" presStyleCnt="0"/>
      <dgm:spPr/>
    </dgm:pt>
    <dgm:pt modelId="{4D6C07DC-7F33-0947-92CA-21BE0A2C4816}" type="pres">
      <dgm:prSet presAssocID="{C69A0D89-4E72-4231-B3B1-CE6D69A65F58}" presName="tx1" presStyleLbl="revTx" presStyleIdx="4" presStyleCnt="6"/>
      <dgm:spPr/>
    </dgm:pt>
    <dgm:pt modelId="{3D161F73-38B3-174D-BCDC-740E46C01B17}" type="pres">
      <dgm:prSet presAssocID="{C69A0D89-4E72-4231-B3B1-CE6D69A65F58}" presName="vert1" presStyleCnt="0"/>
      <dgm:spPr/>
    </dgm:pt>
    <dgm:pt modelId="{6F610740-DF00-8546-945A-EF8766E3A95E}" type="pres">
      <dgm:prSet presAssocID="{9B40053F-F64C-41B4-9D93-4EEC533A2AF9}" presName="thickLine" presStyleLbl="alignNode1" presStyleIdx="5" presStyleCnt="6"/>
      <dgm:spPr/>
    </dgm:pt>
    <dgm:pt modelId="{46312363-50BC-7741-BF9E-B5536DE81AD0}" type="pres">
      <dgm:prSet presAssocID="{9B40053F-F64C-41B4-9D93-4EEC533A2AF9}" presName="horz1" presStyleCnt="0"/>
      <dgm:spPr/>
    </dgm:pt>
    <dgm:pt modelId="{3B6D602B-3FBA-484E-89AE-622F5F6656CF}" type="pres">
      <dgm:prSet presAssocID="{9B40053F-F64C-41B4-9D93-4EEC533A2AF9}" presName="tx1" presStyleLbl="revTx" presStyleIdx="5" presStyleCnt="6"/>
      <dgm:spPr/>
    </dgm:pt>
    <dgm:pt modelId="{2AB395CF-4335-9441-93B3-112C6BC95DE6}" type="pres">
      <dgm:prSet presAssocID="{9B40053F-F64C-41B4-9D93-4EEC533A2AF9}" presName="vert1" presStyleCnt="0"/>
      <dgm:spPr/>
    </dgm:pt>
  </dgm:ptLst>
  <dgm:cxnLst>
    <dgm:cxn modelId="{9D063E03-C0FD-4224-A244-7D9D9383FAE6}" srcId="{9E24AE91-5111-457F-ABFB-866DA3566AEF}" destId="{7A92BCBF-3227-48AF-9183-E86D299D7440}" srcOrd="1" destOrd="0" parTransId="{00E27CDE-F85E-480B-A299-8CF115CC603A}" sibTransId="{2252A19C-9F64-452B-9AD8-F16763934F65}"/>
    <dgm:cxn modelId="{19EFC909-E27B-8743-93FB-EBB0DDDD5C1A}" type="presOf" srcId="{C69A0D89-4E72-4231-B3B1-CE6D69A65F58}" destId="{4D6C07DC-7F33-0947-92CA-21BE0A2C4816}" srcOrd="0" destOrd="0" presId="urn:microsoft.com/office/officeart/2008/layout/LinedList"/>
    <dgm:cxn modelId="{4252585C-7244-4F54-9EBA-F59B796AB8A6}" srcId="{9E24AE91-5111-457F-ABFB-866DA3566AEF}" destId="{4AC8914B-4155-4B73-BB49-2F17FA8A0A5E}" srcOrd="3" destOrd="0" parTransId="{08DD98A1-9A21-42BC-9B47-E6EB16A6DDF3}" sibTransId="{AAF81256-FBF9-4916-BE8A-5DE9E88FB4A4}"/>
    <dgm:cxn modelId="{3CC6DD7A-A891-49F9-8C40-D56AFF112D37}" srcId="{9E24AE91-5111-457F-ABFB-866DA3566AEF}" destId="{9B40053F-F64C-41B4-9D93-4EEC533A2AF9}" srcOrd="5" destOrd="0" parTransId="{2B1B98F5-2037-49D5-B056-D59A82C913DE}" sibTransId="{43BC8034-6DE0-464D-BBE2-2E4F3AC3A2B2}"/>
    <dgm:cxn modelId="{8CEFA495-9C77-B247-8452-4810B4A0A3C4}" type="presOf" srcId="{4AC8914B-4155-4B73-BB49-2F17FA8A0A5E}" destId="{35D2D797-A8DA-2540-A05D-9F881B34314C}" srcOrd="0" destOrd="0" presId="urn:microsoft.com/office/officeart/2008/layout/LinedList"/>
    <dgm:cxn modelId="{3CFA8796-6F43-4024-A4D3-8FC016871367}" srcId="{9E24AE91-5111-457F-ABFB-866DA3566AEF}" destId="{C69A0D89-4E72-4231-B3B1-CE6D69A65F58}" srcOrd="4" destOrd="0" parTransId="{7769692D-DD76-4A37-89BF-1585026A7FBB}" sibTransId="{69AB584E-0289-4945-BBA4-6773F1B8FA56}"/>
    <dgm:cxn modelId="{CB88BB98-F5CA-9E43-9A2C-E08F3ACB4C66}" type="presOf" srcId="{9B40053F-F64C-41B4-9D93-4EEC533A2AF9}" destId="{3B6D602B-3FBA-484E-89AE-622F5F6656CF}" srcOrd="0" destOrd="0" presId="urn:microsoft.com/office/officeart/2008/layout/LinedList"/>
    <dgm:cxn modelId="{D35E26AD-781D-6E44-8B46-D400BAE10F10}" type="presOf" srcId="{9E24AE91-5111-457F-ABFB-866DA3566AEF}" destId="{E5C959C8-D3FA-FE48-8562-C28AD7452EE9}" srcOrd="0" destOrd="0" presId="urn:microsoft.com/office/officeart/2008/layout/LinedList"/>
    <dgm:cxn modelId="{1A137DCA-A159-3F49-B9E6-23E2E86825F8}" type="presOf" srcId="{7A92BCBF-3227-48AF-9183-E86D299D7440}" destId="{3D58323A-ADF4-FD48-AB85-DD1D323ED807}" srcOrd="0" destOrd="0" presId="urn:microsoft.com/office/officeart/2008/layout/LinedList"/>
    <dgm:cxn modelId="{8CB62ACB-6E81-4421-A48E-6D6C283A0ED6}" srcId="{9E24AE91-5111-457F-ABFB-866DA3566AEF}" destId="{6C08C77D-6C00-410D-AD95-4D2884DA9866}" srcOrd="0" destOrd="0" parTransId="{4FDB3192-528C-4337-82FB-0D81048C5130}" sibTransId="{6928A663-5D19-4F47-A722-FB64C8A328DA}"/>
    <dgm:cxn modelId="{7C5C06D3-8312-7D4F-ABC0-60FD3C6FADD6}" type="presOf" srcId="{71E4D300-5DA0-43D1-B594-9288BAFD1F0B}" destId="{04E22B87-4CBF-9A44-BD67-C62612C167DE}" srcOrd="0" destOrd="0" presId="urn:microsoft.com/office/officeart/2008/layout/LinedList"/>
    <dgm:cxn modelId="{0BCD52D3-D645-0E42-9241-3A28A0A08CBD}" type="presOf" srcId="{6C08C77D-6C00-410D-AD95-4D2884DA9866}" destId="{5EBE2D28-FC09-1243-A195-BCDC5F7CB85B}" srcOrd="0" destOrd="0" presId="urn:microsoft.com/office/officeart/2008/layout/LinedList"/>
    <dgm:cxn modelId="{A2DFBAD7-687B-464F-B45B-1DDE9FF18E7F}" srcId="{9E24AE91-5111-457F-ABFB-866DA3566AEF}" destId="{71E4D300-5DA0-43D1-B594-9288BAFD1F0B}" srcOrd="2" destOrd="0" parTransId="{3A951FC9-067D-4806-88B8-1E761779DDEA}" sibTransId="{46CD81EB-305B-482F-A1C9-A06605419D50}"/>
    <dgm:cxn modelId="{D748E909-7FC4-8246-BA28-25F2C2AD5BC4}" type="presParOf" srcId="{E5C959C8-D3FA-FE48-8562-C28AD7452EE9}" destId="{B139CDA5-ABC5-A045-963B-F59E4159AE49}" srcOrd="0" destOrd="0" presId="urn:microsoft.com/office/officeart/2008/layout/LinedList"/>
    <dgm:cxn modelId="{9003D1E7-4F6E-AE41-981B-780648010495}" type="presParOf" srcId="{E5C959C8-D3FA-FE48-8562-C28AD7452EE9}" destId="{0890DB3D-0EC0-DE4C-9FEA-325778D9A03C}" srcOrd="1" destOrd="0" presId="urn:microsoft.com/office/officeart/2008/layout/LinedList"/>
    <dgm:cxn modelId="{F7F8A615-51F7-DB4B-9A25-15CDF440DBC5}" type="presParOf" srcId="{0890DB3D-0EC0-DE4C-9FEA-325778D9A03C}" destId="{5EBE2D28-FC09-1243-A195-BCDC5F7CB85B}" srcOrd="0" destOrd="0" presId="urn:microsoft.com/office/officeart/2008/layout/LinedList"/>
    <dgm:cxn modelId="{DD9A1340-0BD5-0C43-AE2F-95527E2D3E17}" type="presParOf" srcId="{0890DB3D-0EC0-DE4C-9FEA-325778D9A03C}" destId="{B719415B-4399-FB4B-94EB-25BF6222EC8C}" srcOrd="1" destOrd="0" presId="urn:microsoft.com/office/officeart/2008/layout/LinedList"/>
    <dgm:cxn modelId="{638CA7A9-FEF5-EF4C-B959-C3036494E76C}" type="presParOf" srcId="{E5C959C8-D3FA-FE48-8562-C28AD7452EE9}" destId="{E39BA9A8-865A-F846-8833-8AC168E29D48}" srcOrd="2" destOrd="0" presId="urn:microsoft.com/office/officeart/2008/layout/LinedList"/>
    <dgm:cxn modelId="{D99F4507-5168-0441-8B0B-6F0DEB715351}" type="presParOf" srcId="{E5C959C8-D3FA-FE48-8562-C28AD7452EE9}" destId="{A8E849ED-8262-C54A-B45D-44CC52A3FC2B}" srcOrd="3" destOrd="0" presId="urn:microsoft.com/office/officeart/2008/layout/LinedList"/>
    <dgm:cxn modelId="{5AC2DD22-2F69-794C-A5A8-0262016C184F}" type="presParOf" srcId="{A8E849ED-8262-C54A-B45D-44CC52A3FC2B}" destId="{3D58323A-ADF4-FD48-AB85-DD1D323ED807}" srcOrd="0" destOrd="0" presId="urn:microsoft.com/office/officeart/2008/layout/LinedList"/>
    <dgm:cxn modelId="{24D7E503-BD55-F746-9418-3E44B70DDB93}" type="presParOf" srcId="{A8E849ED-8262-C54A-B45D-44CC52A3FC2B}" destId="{47442BBC-EF9D-8740-B578-DA49B724D597}" srcOrd="1" destOrd="0" presId="urn:microsoft.com/office/officeart/2008/layout/LinedList"/>
    <dgm:cxn modelId="{E864ED26-C650-2244-A94A-C3DF45C9608C}" type="presParOf" srcId="{E5C959C8-D3FA-FE48-8562-C28AD7452EE9}" destId="{E40E4CBC-607A-C542-BE7E-8C129E20167E}" srcOrd="4" destOrd="0" presId="urn:microsoft.com/office/officeart/2008/layout/LinedList"/>
    <dgm:cxn modelId="{AC774E3A-6E05-0D4C-916B-7624BF0E9375}" type="presParOf" srcId="{E5C959C8-D3FA-FE48-8562-C28AD7452EE9}" destId="{1F4387FE-FFF8-2B49-A7EF-D5EF5A5BC0E4}" srcOrd="5" destOrd="0" presId="urn:microsoft.com/office/officeart/2008/layout/LinedList"/>
    <dgm:cxn modelId="{0FDEC9E3-EFB4-9F41-8EA6-07DA4C6F93FF}" type="presParOf" srcId="{1F4387FE-FFF8-2B49-A7EF-D5EF5A5BC0E4}" destId="{04E22B87-4CBF-9A44-BD67-C62612C167DE}" srcOrd="0" destOrd="0" presId="urn:microsoft.com/office/officeart/2008/layout/LinedList"/>
    <dgm:cxn modelId="{EF3E2DC6-31DA-ED4D-BBA0-E61030B88EE8}" type="presParOf" srcId="{1F4387FE-FFF8-2B49-A7EF-D5EF5A5BC0E4}" destId="{C48D13EF-C640-5A42-A3C5-B14D0AD37AD5}" srcOrd="1" destOrd="0" presId="urn:microsoft.com/office/officeart/2008/layout/LinedList"/>
    <dgm:cxn modelId="{E9E88202-4AFD-F04F-8140-48C1B3108A9C}" type="presParOf" srcId="{E5C959C8-D3FA-FE48-8562-C28AD7452EE9}" destId="{FBCFB537-F1AB-8C41-AE14-81ADB1EF9C2D}" srcOrd="6" destOrd="0" presId="urn:microsoft.com/office/officeart/2008/layout/LinedList"/>
    <dgm:cxn modelId="{6B294D61-878E-F542-95AD-20035301B094}" type="presParOf" srcId="{E5C959C8-D3FA-FE48-8562-C28AD7452EE9}" destId="{1F01DCB1-30DA-7741-8BDB-0ED5F9C40CA4}" srcOrd="7" destOrd="0" presId="urn:microsoft.com/office/officeart/2008/layout/LinedList"/>
    <dgm:cxn modelId="{725E3082-5E8E-A548-86E5-4C26F6EE49A5}" type="presParOf" srcId="{1F01DCB1-30DA-7741-8BDB-0ED5F9C40CA4}" destId="{35D2D797-A8DA-2540-A05D-9F881B34314C}" srcOrd="0" destOrd="0" presId="urn:microsoft.com/office/officeart/2008/layout/LinedList"/>
    <dgm:cxn modelId="{FB9868CB-A1B4-4E46-838A-110EFFE2454C}" type="presParOf" srcId="{1F01DCB1-30DA-7741-8BDB-0ED5F9C40CA4}" destId="{2FC795B1-7380-9E4C-8A33-1EBB225A060E}" srcOrd="1" destOrd="0" presId="urn:microsoft.com/office/officeart/2008/layout/LinedList"/>
    <dgm:cxn modelId="{EB9BED84-F4B2-B545-B791-8C3DF699BD56}" type="presParOf" srcId="{E5C959C8-D3FA-FE48-8562-C28AD7452EE9}" destId="{E60CF6FF-5A86-B74C-A204-8921A267D625}" srcOrd="8" destOrd="0" presId="urn:microsoft.com/office/officeart/2008/layout/LinedList"/>
    <dgm:cxn modelId="{27873230-22D5-CC4E-B0F9-DAD809D05BC4}" type="presParOf" srcId="{E5C959C8-D3FA-FE48-8562-C28AD7452EE9}" destId="{C2A0246F-DFA4-D84F-84EF-4CE74F4FF3E6}" srcOrd="9" destOrd="0" presId="urn:microsoft.com/office/officeart/2008/layout/LinedList"/>
    <dgm:cxn modelId="{70507EF5-1548-C74A-AEB2-1A56FF0A42F6}" type="presParOf" srcId="{C2A0246F-DFA4-D84F-84EF-4CE74F4FF3E6}" destId="{4D6C07DC-7F33-0947-92CA-21BE0A2C4816}" srcOrd="0" destOrd="0" presId="urn:microsoft.com/office/officeart/2008/layout/LinedList"/>
    <dgm:cxn modelId="{3B548751-15AD-0249-B09A-818289680456}" type="presParOf" srcId="{C2A0246F-DFA4-D84F-84EF-4CE74F4FF3E6}" destId="{3D161F73-38B3-174D-BCDC-740E46C01B17}" srcOrd="1" destOrd="0" presId="urn:microsoft.com/office/officeart/2008/layout/LinedList"/>
    <dgm:cxn modelId="{97ED7E67-27CC-AB42-B448-71EE154B2F1F}" type="presParOf" srcId="{E5C959C8-D3FA-FE48-8562-C28AD7452EE9}" destId="{6F610740-DF00-8546-945A-EF8766E3A95E}" srcOrd="10" destOrd="0" presId="urn:microsoft.com/office/officeart/2008/layout/LinedList"/>
    <dgm:cxn modelId="{B75F6046-CAC3-DF42-8E30-29F5400400CA}" type="presParOf" srcId="{E5C959C8-D3FA-FE48-8562-C28AD7452EE9}" destId="{46312363-50BC-7741-BF9E-B5536DE81AD0}" srcOrd="11" destOrd="0" presId="urn:microsoft.com/office/officeart/2008/layout/LinedList"/>
    <dgm:cxn modelId="{169485D6-7C51-B144-93DA-7C07827EF46D}" type="presParOf" srcId="{46312363-50BC-7741-BF9E-B5536DE81AD0}" destId="{3B6D602B-3FBA-484E-89AE-622F5F6656CF}" srcOrd="0" destOrd="0" presId="urn:microsoft.com/office/officeart/2008/layout/LinedList"/>
    <dgm:cxn modelId="{AF070F94-1B19-F947-AAE6-D2416CBA0A90}" type="presParOf" srcId="{46312363-50BC-7741-BF9E-B5536DE81AD0}" destId="{2AB395CF-4335-9441-93B3-112C6BC95D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90E30-4596-4BEC-BC69-AB31771023BD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E4FDFB-21FB-406E-A253-0E21B0C106AC}">
      <dgm:prSet/>
      <dgm:spPr/>
      <dgm:t>
        <a:bodyPr/>
        <a:lstStyle/>
        <a:p>
          <a:r>
            <a:rPr lang="en-US"/>
            <a:t>PENGUIN Trial</a:t>
          </a:r>
        </a:p>
      </dgm:t>
    </dgm:pt>
    <dgm:pt modelId="{564795D6-30D8-4700-83E2-D6BB947C61FF}" type="parTrans" cxnId="{7F878E80-1B62-4E67-AB25-E404649B223F}">
      <dgm:prSet/>
      <dgm:spPr/>
      <dgm:t>
        <a:bodyPr/>
        <a:lstStyle/>
        <a:p>
          <a:endParaRPr lang="en-US"/>
        </a:p>
      </dgm:t>
    </dgm:pt>
    <dgm:pt modelId="{7459C1E4-20B2-49FB-BF22-EBF900CFA0DD}" type="sibTrans" cxnId="{7F878E80-1B62-4E67-AB25-E404649B223F}">
      <dgm:prSet/>
      <dgm:spPr/>
      <dgm:t>
        <a:bodyPr/>
        <a:lstStyle/>
        <a:p>
          <a:endParaRPr lang="en-US"/>
        </a:p>
      </dgm:t>
    </dgm:pt>
    <dgm:pt modelId="{1DD90BE9-4B8E-400E-AAAF-40762CF8DCD2}">
      <dgm:prSet/>
      <dgm:spPr/>
      <dgm:t>
        <a:bodyPr/>
        <a:lstStyle/>
        <a:p>
          <a:r>
            <a:rPr lang="en-US"/>
            <a:t>Reduced inflammatory response</a:t>
          </a:r>
        </a:p>
      </dgm:t>
    </dgm:pt>
    <dgm:pt modelId="{9F069BBC-A7E4-4393-ABD9-4A76E6120344}" type="parTrans" cxnId="{6B79F919-7124-4293-B909-0AFC15CBA166}">
      <dgm:prSet/>
      <dgm:spPr/>
      <dgm:t>
        <a:bodyPr/>
        <a:lstStyle/>
        <a:p>
          <a:endParaRPr lang="en-US"/>
        </a:p>
      </dgm:t>
    </dgm:pt>
    <dgm:pt modelId="{9B2DC44B-4A6E-47C5-8AE2-5CE543B4E6A6}" type="sibTrans" cxnId="{6B79F919-7124-4293-B909-0AFC15CBA166}">
      <dgm:prSet/>
      <dgm:spPr/>
      <dgm:t>
        <a:bodyPr/>
        <a:lstStyle/>
        <a:p>
          <a:endParaRPr lang="en-US"/>
        </a:p>
      </dgm:t>
    </dgm:pt>
    <dgm:pt modelId="{068DEB70-F21E-47CB-880D-9739A252BB5E}">
      <dgm:prSet/>
      <dgm:spPr/>
      <dgm:t>
        <a:bodyPr/>
        <a:lstStyle/>
        <a:p>
          <a:r>
            <a:rPr lang="en-US"/>
            <a:t>Decreased occurrence of new-onset multi-organ failure</a:t>
          </a:r>
        </a:p>
      </dgm:t>
    </dgm:pt>
    <dgm:pt modelId="{DB34E05C-D21A-48CB-B9A6-A365080B0CDB}" type="parTrans" cxnId="{37F4C777-AA60-4E03-A942-0B85ECB543CE}">
      <dgm:prSet/>
      <dgm:spPr/>
      <dgm:t>
        <a:bodyPr/>
        <a:lstStyle/>
        <a:p>
          <a:endParaRPr lang="en-US"/>
        </a:p>
      </dgm:t>
    </dgm:pt>
    <dgm:pt modelId="{66F45385-7F72-4CA5-9E64-EF574BD13EB7}" type="sibTrans" cxnId="{37F4C777-AA60-4E03-A942-0B85ECB543CE}">
      <dgm:prSet/>
      <dgm:spPr/>
      <dgm:t>
        <a:bodyPr/>
        <a:lstStyle/>
        <a:p>
          <a:endParaRPr lang="en-US"/>
        </a:p>
      </dgm:t>
    </dgm:pt>
    <dgm:pt modelId="{9EEED63C-FAE2-4C4A-B07E-AEFD449B133D}">
      <dgm:prSet/>
      <dgm:spPr/>
      <dgm:t>
        <a:bodyPr/>
        <a:lstStyle/>
        <a:p>
          <a:r>
            <a:rPr lang="en-US" dirty="0"/>
            <a:t>TENSION Trial</a:t>
          </a:r>
        </a:p>
      </dgm:t>
    </dgm:pt>
    <dgm:pt modelId="{C10EE1FF-BFC5-4DC9-9633-300F41A425E5}" type="parTrans" cxnId="{0C3965C3-D9F7-4F1B-ACF4-866F20DDF629}">
      <dgm:prSet/>
      <dgm:spPr/>
      <dgm:t>
        <a:bodyPr/>
        <a:lstStyle/>
        <a:p>
          <a:endParaRPr lang="en-US"/>
        </a:p>
      </dgm:t>
    </dgm:pt>
    <dgm:pt modelId="{898A242F-C88C-4BEB-A61E-B83ECB522D7E}" type="sibTrans" cxnId="{0C3965C3-D9F7-4F1B-ACF4-866F20DDF629}">
      <dgm:prSet/>
      <dgm:spPr/>
      <dgm:t>
        <a:bodyPr/>
        <a:lstStyle/>
        <a:p>
          <a:endParaRPr lang="en-US"/>
        </a:p>
      </dgm:t>
    </dgm:pt>
    <dgm:pt modelId="{F5DB44A9-A084-44B8-93C8-02FB665E7254}">
      <dgm:prSet/>
      <dgm:spPr/>
      <dgm:t>
        <a:bodyPr/>
        <a:lstStyle/>
        <a:p>
          <a:r>
            <a:rPr lang="en-US"/>
            <a:t>No difference of morbidity and mortality between endoscopic step-up vs surgical step-up approach</a:t>
          </a:r>
        </a:p>
      </dgm:t>
    </dgm:pt>
    <dgm:pt modelId="{76634BE8-C2A3-4D83-A81B-898AAAC30783}" type="parTrans" cxnId="{0E0FF6F4-25C9-4ACF-8C13-C627DCB7ED8E}">
      <dgm:prSet/>
      <dgm:spPr/>
      <dgm:t>
        <a:bodyPr/>
        <a:lstStyle/>
        <a:p>
          <a:endParaRPr lang="en-US"/>
        </a:p>
      </dgm:t>
    </dgm:pt>
    <dgm:pt modelId="{ABE8C444-C789-485A-AABC-81AE397F0596}" type="sibTrans" cxnId="{0E0FF6F4-25C9-4ACF-8C13-C627DCB7ED8E}">
      <dgm:prSet/>
      <dgm:spPr/>
      <dgm:t>
        <a:bodyPr/>
        <a:lstStyle/>
        <a:p>
          <a:endParaRPr lang="en-US"/>
        </a:p>
      </dgm:t>
    </dgm:pt>
    <dgm:pt modelId="{75049FDF-6EB0-4662-BD00-A22C3DAE6FD4}">
      <dgm:prSet/>
      <dgm:spPr/>
      <dgm:t>
        <a:bodyPr/>
        <a:lstStyle/>
        <a:p>
          <a:r>
            <a:rPr lang="en-US"/>
            <a:t>Shorter hospital stay, lower indirect cost, decrease incidence of pancreatic fistulae</a:t>
          </a:r>
        </a:p>
      </dgm:t>
    </dgm:pt>
    <dgm:pt modelId="{05708BF8-E2B8-4DE5-A8CA-99FC3FA46B96}" type="parTrans" cxnId="{02F98B09-13E1-46C5-8F5A-3D57CDCC8901}">
      <dgm:prSet/>
      <dgm:spPr/>
      <dgm:t>
        <a:bodyPr/>
        <a:lstStyle/>
        <a:p>
          <a:endParaRPr lang="en-US"/>
        </a:p>
      </dgm:t>
    </dgm:pt>
    <dgm:pt modelId="{8AF49D55-047F-40F2-98FD-04AC8B7881AE}" type="sibTrans" cxnId="{02F98B09-13E1-46C5-8F5A-3D57CDCC8901}">
      <dgm:prSet/>
      <dgm:spPr/>
      <dgm:t>
        <a:bodyPr/>
        <a:lstStyle/>
        <a:p>
          <a:endParaRPr lang="en-US"/>
        </a:p>
      </dgm:t>
    </dgm:pt>
    <dgm:pt modelId="{E0EA2AC0-EF3E-42B5-B30F-80F11B49768D}">
      <dgm:prSet/>
      <dgm:spPr/>
      <dgm:t>
        <a:bodyPr/>
        <a:lstStyle/>
        <a:p>
          <a:r>
            <a:rPr lang="en-US"/>
            <a:t>MISER Trial</a:t>
          </a:r>
        </a:p>
      </dgm:t>
    </dgm:pt>
    <dgm:pt modelId="{0776F0B9-6CCA-44A9-992E-58FEADCC7425}" type="parTrans" cxnId="{CB6BC42D-416C-4C6A-80FA-21E572DA2F95}">
      <dgm:prSet/>
      <dgm:spPr/>
      <dgm:t>
        <a:bodyPr/>
        <a:lstStyle/>
        <a:p>
          <a:endParaRPr lang="en-US"/>
        </a:p>
      </dgm:t>
    </dgm:pt>
    <dgm:pt modelId="{6F98F22F-0B6F-4B85-8D05-01276A168F5F}" type="sibTrans" cxnId="{CB6BC42D-416C-4C6A-80FA-21E572DA2F95}">
      <dgm:prSet/>
      <dgm:spPr/>
      <dgm:t>
        <a:bodyPr/>
        <a:lstStyle/>
        <a:p>
          <a:endParaRPr lang="en-US"/>
        </a:p>
      </dgm:t>
    </dgm:pt>
    <dgm:pt modelId="{065DECAD-9E52-422A-98DE-64B439F4B7ED}">
      <dgm:prSet/>
      <dgm:spPr/>
      <dgm:t>
        <a:bodyPr/>
        <a:lstStyle/>
        <a:p>
          <a:r>
            <a:rPr lang="en-US"/>
            <a:t>No difference of mortality between minimally invasive surgery vs endoscopic</a:t>
          </a:r>
        </a:p>
      </dgm:t>
    </dgm:pt>
    <dgm:pt modelId="{28DAC0B4-5198-4E5F-8A92-84FF545DA110}" type="parTrans" cxnId="{3389D497-1CF4-43BD-9045-9700EC4BB8FA}">
      <dgm:prSet/>
      <dgm:spPr/>
      <dgm:t>
        <a:bodyPr/>
        <a:lstStyle/>
        <a:p>
          <a:endParaRPr lang="en-US"/>
        </a:p>
      </dgm:t>
    </dgm:pt>
    <dgm:pt modelId="{41B4CD93-DFA3-4D8C-AD56-1FB004EC4C27}" type="sibTrans" cxnId="{3389D497-1CF4-43BD-9045-9700EC4BB8FA}">
      <dgm:prSet/>
      <dgm:spPr/>
      <dgm:t>
        <a:bodyPr/>
        <a:lstStyle/>
        <a:p>
          <a:endParaRPr lang="en-US"/>
        </a:p>
      </dgm:t>
    </dgm:pt>
    <dgm:pt modelId="{554C9664-2219-4837-9A14-23780DD930D2}">
      <dgm:prSet/>
      <dgm:spPr/>
      <dgm:t>
        <a:bodyPr/>
        <a:lstStyle/>
        <a:p>
          <a:r>
            <a:rPr lang="en-US" dirty="0"/>
            <a:t>No development of </a:t>
          </a:r>
          <a:r>
            <a:rPr lang="en-US" dirty="0" err="1"/>
            <a:t>pancreastic</a:t>
          </a:r>
          <a:r>
            <a:rPr lang="en-US" dirty="0"/>
            <a:t>-cutaneous fistulae</a:t>
          </a:r>
        </a:p>
      </dgm:t>
    </dgm:pt>
    <dgm:pt modelId="{35BA7880-7AE1-44D3-9B88-D773B52D565C}" type="parTrans" cxnId="{105EB422-32C5-4D15-BFA3-1C57B0E79C8D}">
      <dgm:prSet/>
      <dgm:spPr/>
      <dgm:t>
        <a:bodyPr/>
        <a:lstStyle/>
        <a:p>
          <a:endParaRPr lang="en-US"/>
        </a:p>
      </dgm:t>
    </dgm:pt>
    <dgm:pt modelId="{0CECA0E2-56F0-44FF-A60A-23D1726C5584}" type="sibTrans" cxnId="{105EB422-32C5-4D15-BFA3-1C57B0E79C8D}">
      <dgm:prSet/>
      <dgm:spPr/>
      <dgm:t>
        <a:bodyPr/>
        <a:lstStyle/>
        <a:p>
          <a:endParaRPr lang="en-US"/>
        </a:p>
      </dgm:t>
    </dgm:pt>
    <dgm:pt modelId="{2F04D3FC-F71A-334E-A707-61CDD21C5679}" type="pres">
      <dgm:prSet presAssocID="{AD490E30-4596-4BEC-BC69-AB31771023BD}" presName="Name0" presStyleCnt="0">
        <dgm:presLayoutVars>
          <dgm:dir/>
          <dgm:animLvl val="lvl"/>
          <dgm:resizeHandles val="exact"/>
        </dgm:presLayoutVars>
      </dgm:prSet>
      <dgm:spPr/>
    </dgm:pt>
    <dgm:pt modelId="{C1E909CA-59A3-4345-BCA2-D66842C3446C}" type="pres">
      <dgm:prSet presAssocID="{6EE4FDFB-21FB-406E-A253-0E21B0C106AC}" presName="linNode" presStyleCnt="0"/>
      <dgm:spPr/>
    </dgm:pt>
    <dgm:pt modelId="{A542B09D-0F5D-F046-9F6C-3F4299B24360}" type="pres">
      <dgm:prSet presAssocID="{6EE4FDFB-21FB-406E-A253-0E21B0C106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6533AB4-76F2-6643-83A1-8260F693A7AF}" type="pres">
      <dgm:prSet presAssocID="{6EE4FDFB-21FB-406E-A253-0E21B0C106AC}" presName="descendantText" presStyleLbl="alignAccFollowNode1" presStyleIdx="0" presStyleCnt="3">
        <dgm:presLayoutVars>
          <dgm:bulletEnabled val="1"/>
        </dgm:presLayoutVars>
      </dgm:prSet>
      <dgm:spPr/>
    </dgm:pt>
    <dgm:pt modelId="{79FAEADE-B0A4-D84E-8AC6-DB851376F367}" type="pres">
      <dgm:prSet presAssocID="{7459C1E4-20B2-49FB-BF22-EBF900CFA0DD}" presName="sp" presStyleCnt="0"/>
      <dgm:spPr/>
    </dgm:pt>
    <dgm:pt modelId="{8F102D57-54BF-6B40-AAE4-AE68844DC2F1}" type="pres">
      <dgm:prSet presAssocID="{9EEED63C-FAE2-4C4A-B07E-AEFD449B133D}" presName="linNode" presStyleCnt="0"/>
      <dgm:spPr/>
    </dgm:pt>
    <dgm:pt modelId="{E239E494-451E-BE44-B218-7D952AB6B855}" type="pres">
      <dgm:prSet presAssocID="{9EEED63C-FAE2-4C4A-B07E-AEFD449B133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58D32CC-78C8-944A-B0C9-4CBBDB222A04}" type="pres">
      <dgm:prSet presAssocID="{9EEED63C-FAE2-4C4A-B07E-AEFD449B133D}" presName="descendantText" presStyleLbl="alignAccFollowNode1" presStyleIdx="1" presStyleCnt="3">
        <dgm:presLayoutVars>
          <dgm:bulletEnabled val="1"/>
        </dgm:presLayoutVars>
      </dgm:prSet>
      <dgm:spPr/>
    </dgm:pt>
    <dgm:pt modelId="{C7624E71-5DF1-B34D-9FEE-DBA7949BFDB6}" type="pres">
      <dgm:prSet presAssocID="{898A242F-C88C-4BEB-A61E-B83ECB522D7E}" presName="sp" presStyleCnt="0"/>
      <dgm:spPr/>
    </dgm:pt>
    <dgm:pt modelId="{34929F51-0CB3-8D4D-B65E-BEE03C652A3D}" type="pres">
      <dgm:prSet presAssocID="{E0EA2AC0-EF3E-42B5-B30F-80F11B49768D}" presName="linNode" presStyleCnt="0"/>
      <dgm:spPr/>
    </dgm:pt>
    <dgm:pt modelId="{AED44C80-1612-4F45-A91F-D889F800E7D6}" type="pres">
      <dgm:prSet presAssocID="{E0EA2AC0-EF3E-42B5-B30F-80F11B49768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093CC7E-7F3D-2140-A9F2-0048048327C3}" type="pres">
      <dgm:prSet presAssocID="{E0EA2AC0-EF3E-42B5-B30F-80F11B49768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C722000-26C5-6A48-9FA4-346019BA329E}" type="presOf" srcId="{554C9664-2219-4837-9A14-23780DD930D2}" destId="{4093CC7E-7F3D-2140-A9F2-0048048327C3}" srcOrd="0" destOrd="1" presId="urn:microsoft.com/office/officeart/2005/8/layout/vList5"/>
    <dgm:cxn modelId="{2F63A804-C7DD-A44F-A492-579A3E9FAE72}" type="presOf" srcId="{AD490E30-4596-4BEC-BC69-AB31771023BD}" destId="{2F04D3FC-F71A-334E-A707-61CDD21C5679}" srcOrd="0" destOrd="0" presId="urn:microsoft.com/office/officeart/2005/8/layout/vList5"/>
    <dgm:cxn modelId="{02F98B09-13E1-46C5-8F5A-3D57CDCC8901}" srcId="{9EEED63C-FAE2-4C4A-B07E-AEFD449B133D}" destId="{75049FDF-6EB0-4662-BD00-A22C3DAE6FD4}" srcOrd="1" destOrd="0" parTransId="{05708BF8-E2B8-4DE5-A8CA-99FC3FA46B96}" sibTransId="{8AF49D55-047F-40F2-98FD-04AC8B7881AE}"/>
    <dgm:cxn modelId="{A8B4EF17-E890-DF41-B97C-B98BEFCC5527}" type="presOf" srcId="{068DEB70-F21E-47CB-880D-9739A252BB5E}" destId="{A6533AB4-76F2-6643-83A1-8260F693A7AF}" srcOrd="0" destOrd="1" presId="urn:microsoft.com/office/officeart/2005/8/layout/vList5"/>
    <dgm:cxn modelId="{B82EAF19-1F76-0248-B3EA-3DABDFD007C9}" type="presOf" srcId="{E0EA2AC0-EF3E-42B5-B30F-80F11B49768D}" destId="{AED44C80-1612-4F45-A91F-D889F800E7D6}" srcOrd="0" destOrd="0" presId="urn:microsoft.com/office/officeart/2005/8/layout/vList5"/>
    <dgm:cxn modelId="{6B79F919-7124-4293-B909-0AFC15CBA166}" srcId="{6EE4FDFB-21FB-406E-A253-0E21B0C106AC}" destId="{1DD90BE9-4B8E-400E-AAAF-40762CF8DCD2}" srcOrd="0" destOrd="0" parTransId="{9F069BBC-A7E4-4393-ABD9-4A76E6120344}" sibTransId="{9B2DC44B-4A6E-47C5-8AE2-5CE543B4E6A6}"/>
    <dgm:cxn modelId="{105EB422-32C5-4D15-BFA3-1C57B0E79C8D}" srcId="{E0EA2AC0-EF3E-42B5-B30F-80F11B49768D}" destId="{554C9664-2219-4837-9A14-23780DD930D2}" srcOrd="1" destOrd="0" parTransId="{35BA7880-7AE1-44D3-9B88-D773B52D565C}" sibTransId="{0CECA0E2-56F0-44FF-A60A-23D1726C5584}"/>
    <dgm:cxn modelId="{CB6BC42D-416C-4C6A-80FA-21E572DA2F95}" srcId="{AD490E30-4596-4BEC-BC69-AB31771023BD}" destId="{E0EA2AC0-EF3E-42B5-B30F-80F11B49768D}" srcOrd="2" destOrd="0" parTransId="{0776F0B9-6CCA-44A9-992E-58FEADCC7425}" sibTransId="{6F98F22F-0B6F-4B85-8D05-01276A168F5F}"/>
    <dgm:cxn modelId="{6208733A-0E55-9247-9828-6472F6B753FE}" type="presOf" srcId="{75049FDF-6EB0-4662-BD00-A22C3DAE6FD4}" destId="{258D32CC-78C8-944A-B0C9-4CBBDB222A04}" srcOrd="0" destOrd="1" presId="urn:microsoft.com/office/officeart/2005/8/layout/vList5"/>
    <dgm:cxn modelId="{DF0CD44A-6E53-1D43-9C74-AFF7A3B325C0}" type="presOf" srcId="{F5DB44A9-A084-44B8-93C8-02FB665E7254}" destId="{258D32CC-78C8-944A-B0C9-4CBBDB222A04}" srcOrd="0" destOrd="0" presId="urn:microsoft.com/office/officeart/2005/8/layout/vList5"/>
    <dgm:cxn modelId="{E340244B-A0F9-E64B-AE91-968AB23F0E09}" type="presOf" srcId="{1DD90BE9-4B8E-400E-AAAF-40762CF8DCD2}" destId="{A6533AB4-76F2-6643-83A1-8260F693A7AF}" srcOrd="0" destOrd="0" presId="urn:microsoft.com/office/officeart/2005/8/layout/vList5"/>
    <dgm:cxn modelId="{37F4C777-AA60-4E03-A942-0B85ECB543CE}" srcId="{6EE4FDFB-21FB-406E-A253-0E21B0C106AC}" destId="{068DEB70-F21E-47CB-880D-9739A252BB5E}" srcOrd="1" destOrd="0" parTransId="{DB34E05C-D21A-48CB-B9A6-A365080B0CDB}" sibTransId="{66F45385-7F72-4CA5-9E64-EF574BD13EB7}"/>
    <dgm:cxn modelId="{7F878E80-1B62-4E67-AB25-E404649B223F}" srcId="{AD490E30-4596-4BEC-BC69-AB31771023BD}" destId="{6EE4FDFB-21FB-406E-A253-0E21B0C106AC}" srcOrd="0" destOrd="0" parTransId="{564795D6-30D8-4700-83E2-D6BB947C61FF}" sibTransId="{7459C1E4-20B2-49FB-BF22-EBF900CFA0DD}"/>
    <dgm:cxn modelId="{9660C882-F176-5440-8D91-F896D64E8145}" type="presOf" srcId="{065DECAD-9E52-422A-98DE-64B439F4B7ED}" destId="{4093CC7E-7F3D-2140-A9F2-0048048327C3}" srcOrd="0" destOrd="0" presId="urn:microsoft.com/office/officeart/2005/8/layout/vList5"/>
    <dgm:cxn modelId="{3389D497-1CF4-43BD-9045-9700EC4BB8FA}" srcId="{E0EA2AC0-EF3E-42B5-B30F-80F11B49768D}" destId="{065DECAD-9E52-422A-98DE-64B439F4B7ED}" srcOrd="0" destOrd="0" parTransId="{28DAC0B4-5198-4E5F-8A92-84FF545DA110}" sibTransId="{41B4CD93-DFA3-4D8C-AD56-1FB004EC4C27}"/>
    <dgm:cxn modelId="{0C3965C3-D9F7-4F1B-ACF4-866F20DDF629}" srcId="{AD490E30-4596-4BEC-BC69-AB31771023BD}" destId="{9EEED63C-FAE2-4C4A-B07E-AEFD449B133D}" srcOrd="1" destOrd="0" parTransId="{C10EE1FF-BFC5-4DC9-9633-300F41A425E5}" sibTransId="{898A242F-C88C-4BEB-A61E-B83ECB522D7E}"/>
    <dgm:cxn modelId="{1B64D2E4-FCEB-454D-8C43-039EA0D3FD9B}" type="presOf" srcId="{9EEED63C-FAE2-4C4A-B07E-AEFD449B133D}" destId="{E239E494-451E-BE44-B218-7D952AB6B855}" srcOrd="0" destOrd="0" presId="urn:microsoft.com/office/officeart/2005/8/layout/vList5"/>
    <dgm:cxn modelId="{E90106F0-4637-4E4A-B80A-50617096A4B6}" type="presOf" srcId="{6EE4FDFB-21FB-406E-A253-0E21B0C106AC}" destId="{A542B09D-0F5D-F046-9F6C-3F4299B24360}" srcOrd="0" destOrd="0" presId="urn:microsoft.com/office/officeart/2005/8/layout/vList5"/>
    <dgm:cxn modelId="{0E0FF6F4-25C9-4ACF-8C13-C627DCB7ED8E}" srcId="{9EEED63C-FAE2-4C4A-B07E-AEFD449B133D}" destId="{F5DB44A9-A084-44B8-93C8-02FB665E7254}" srcOrd="0" destOrd="0" parTransId="{76634BE8-C2A3-4D83-A81B-898AAAC30783}" sibTransId="{ABE8C444-C789-485A-AABC-81AE397F0596}"/>
    <dgm:cxn modelId="{DA842BB1-E34F-3C4E-82A7-69CF96714DF3}" type="presParOf" srcId="{2F04D3FC-F71A-334E-A707-61CDD21C5679}" destId="{C1E909CA-59A3-4345-BCA2-D66842C3446C}" srcOrd="0" destOrd="0" presId="urn:microsoft.com/office/officeart/2005/8/layout/vList5"/>
    <dgm:cxn modelId="{46119C1F-894B-1642-B2B0-EF7664EBF13C}" type="presParOf" srcId="{C1E909CA-59A3-4345-BCA2-D66842C3446C}" destId="{A542B09D-0F5D-F046-9F6C-3F4299B24360}" srcOrd="0" destOrd="0" presId="urn:microsoft.com/office/officeart/2005/8/layout/vList5"/>
    <dgm:cxn modelId="{B0B14B84-BBFD-AF43-9C70-C7395D29BF65}" type="presParOf" srcId="{C1E909CA-59A3-4345-BCA2-D66842C3446C}" destId="{A6533AB4-76F2-6643-83A1-8260F693A7AF}" srcOrd="1" destOrd="0" presId="urn:microsoft.com/office/officeart/2005/8/layout/vList5"/>
    <dgm:cxn modelId="{F314A5B0-5A6B-CB43-A07A-25D7060D38A1}" type="presParOf" srcId="{2F04D3FC-F71A-334E-A707-61CDD21C5679}" destId="{79FAEADE-B0A4-D84E-8AC6-DB851376F367}" srcOrd="1" destOrd="0" presId="urn:microsoft.com/office/officeart/2005/8/layout/vList5"/>
    <dgm:cxn modelId="{7E254B9F-8C99-C544-A322-1CABB1857EA9}" type="presParOf" srcId="{2F04D3FC-F71A-334E-A707-61CDD21C5679}" destId="{8F102D57-54BF-6B40-AAE4-AE68844DC2F1}" srcOrd="2" destOrd="0" presId="urn:microsoft.com/office/officeart/2005/8/layout/vList5"/>
    <dgm:cxn modelId="{4470530F-B7FC-A349-B443-25D1CE8E2907}" type="presParOf" srcId="{8F102D57-54BF-6B40-AAE4-AE68844DC2F1}" destId="{E239E494-451E-BE44-B218-7D952AB6B855}" srcOrd="0" destOrd="0" presId="urn:microsoft.com/office/officeart/2005/8/layout/vList5"/>
    <dgm:cxn modelId="{E60CF0A6-FEF4-0047-B3B8-63D15C6A1598}" type="presParOf" srcId="{8F102D57-54BF-6B40-AAE4-AE68844DC2F1}" destId="{258D32CC-78C8-944A-B0C9-4CBBDB222A04}" srcOrd="1" destOrd="0" presId="urn:microsoft.com/office/officeart/2005/8/layout/vList5"/>
    <dgm:cxn modelId="{D49ECC86-96F9-3E46-813B-AF8E8FF5B59F}" type="presParOf" srcId="{2F04D3FC-F71A-334E-A707-61CDD21C5679}" destId="{C7624E71-5DF1-B34D-9FEE-DBA7949BFDB6}" srcOrd="3" destOrd="0" presId="urn:microsoft.com/office/officeart/2005/8/layout/vList5"/>
    <dgm:cxn modelId="{554EEB03-C2D3-1349-B75C-1D8A77FAF502}" type="presParOf" srcId="{2F04D3FC-F71A-334E-A707-61CDD21C5679}" destId="{34929F51-0CB3-8D4D-B65E-BEE03C652A3D}" srcOrd="4" destOrd="0" presId="urn:microsoft.com/office/officeart/2005/8/layout/vList5"/>
    <dgm:cxn modelId="{C1C0F17E-B900-3C49-9069-AFA58AFCAADE}" type="presParOf" srcId="{34929F51-0CB3-8D4D-B65E-BEE03C652A3D}" destId="{AED44C80-1612-4F45-A91F-D889F800E7D6}" srcOrd="0" destOrd="0" presId="urn:microsoft.com/office/officeart/2005/8/layout/vList5"/>
    <dgm:cxn modelId="{08F7D201-FE19-E24B-AE81-2BC1821DE189}" type="presParOf" srcId="{34929F51-0CB3-8D4D-B65E-BEE03C652A3D}" destId="{4093CC7E-7F3D-2140-A9F2-0048048327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8CF41-FAF6-4F09-9B56-2FC321055C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9A84A5-DA85-402B-A68B-CCFF088E1C6D}">
      <dgm:prSet/>
      <dgm:spPr/>
      <dgm:t>
        <a:bodyPr/>
        <a:lstStyle/>
        <a:p>
          <a:r>
            <a:rPr lang="en-US" dirty="0"/>
            <a:t>Systemic Review: no additional </a:t>
          </a:r>
          <a:r>
            <a:rPr lang="en-US" dirty="0" err="1"/>
            <a:t>necrosectomy</a:t>
          </a:r>
          <a:r>
            <a:rPr lang="en-US" dirty="0"/>
            <a:t> in 56% of pts</a:t>
          </a:r>
        </a:p>
      </dgm:t>
    </dgm:pt>
    <dgm:pt modelId="{256EF19F-8237-492C-84AE-2B443E89B1E2}" type="parTrans" cxnId="{D3CFB9A4-6145-4F08-A97B-EC1485732C28}">
      <dgm:prSet/>
      <dgm:spPr/>
      <dgm:t>
        <a:bodyPr/>
        <a:lstStyle/>
        <a:p>
          <a:endParaRPr lang="en-US"/>
        </a:p>
      </dgm:t>
    </dgm:pt>
    <dgm:pt modelId="{54B3610A-9E12-4F84-95A2-9DFD9E1BB4D6}" type="sibTrans" cxnId="{D3CFB9A4-6145-4F08-A97B-EC1485732C28}">
      <dgm:prSet/>
      <dgm:spPr/>
      <dgm:t>
        <a:bodyPr/>
        <a:lstStyle/>
        <a:p>
          <a:endParaRPr lang="en-US"/>
        </a:p>
      </dgm:t>
    </dgm:pt>
    <dgm:pt modelId="{91AD251D-4F0F-473B-BCC9-5FD981F825EC}">
      <dgm:prSet/>
      <dgm:spPr/>
      <dgm:t>
        <a:bodyPr/>
        <a:lstStyle/>
        <a:p>
          <a:r>
            <a:rPr lang="en-US"/>
            <a:t>High risk(up to 35%) of external pancreatico-cutaneous on enterocutaneous fistulae</a:t>
          </a:r>
        </a:p>
      </dgm:t>
    </dgm:pt>
    <dgm:pt modelId="{69AB6A49-8C2D-4AF3-ACFA-D98AF32F9B15}" type="parTrans" cxnId="{E649F514-B0E7-450A-99AE-D53D79DA5C24}">
      <dgm:prSet/>
      <dgm:spPr/>
      <dgm:t>
        <a:bodyPr/>
        <a:lstStyle/>
        <a:p>
          <a:endParaRPr lang="en-US"/>
        </a:p>
      </dgm:t>
    </dgm:pt>
    <dgm:pt modelId="{D6435BC0-298D-4708-8390-FCA424451E62}" type="sibTrans" cxnId="{E649F514-B0E7-450A-99AE-D53D79DA5C24}">
      <dgm:prSet/>
      <dgm:spPr/>
      <dgm:t>
        <a:bodyPr/>
        <a:lstStyle/>
        <a:p>
          <a:endParaRPr lang="en-US"/>
        </a:p>
      </dgm:t>
    </dgm:pt>
    <dgm:pt modelId="{B6E9CC1A-3404-FD4D-8B02-3FCA76074ABC}" type="pres">
      <dgm:prSet presAssocID="{8F08CF41-FAF6-4F09-9B56-2FC321055C9C}" presName="linear" presStyleCnt="0">
        <dgm:presLayoutVars>
          <dgm:animLvl val="lvl"/>
          <dgm:resizeHandles val="exact"/>
        </dgm:presLayoutVars>
      </dgm:prSet>
      <dgm:spPr/>
    </dgm:pt>
    <dgm:pt modelId="{262A13BC-EB86-9E46-A002-D9C093D7090D}" type="pres">
      <dgm:prSet presAssocID="{AE9A84A5-DA85-402B-A68B-CCFF088E1C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022E4A-F6E8-3242-BF52-E054D2C03DC9}" type="pres">
      <dgm:prSet presAssocID="{54B3610A-9E12-4F84-95A2-9DFD9E1BB4D6}" presName="spacer" presStyleCnt="0"/>
      <dgm:spPr/>
    </dgm:pt>
    <dgm:pt modelId="{1D44D368-0245-0B4E-A185-2BEBCC78FE46}" type="pres">
      <dgm:prSet presAssocID="{91AD251D-4F0F-473B-BCC9-5FD981F825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649F514-B0E7-450A-99AE-D53D79DA5C24}" srcId="{8F08CF41-FAF6-4F09-9B56-2FC321055C9C}" destId="{91AD251D-4F0F-473B-BCC9-5FD981F825EC}" srcOrd="1" destOrd="0" parTransId="{69AB6A49-8C2D-4AF3-ACFA-D98AF32F9B15}" sibTransId="{D6435BC0-298D-4708-8390-FCA424451E62}"/>
    <dgm:cxn modelId="{6A4B2641-5543-9D40-91BE-335C539238C9}" type="presOf" srcId="{AE9A84A5-DA85-402B-A68B-CCFF088E1C6D}" destId="{262A13BC-EB86-9E46-A002-D9C093D7090D}" srcOrd="0" destOrd="0" presId="urn:microsoft.com/office/officeart/2005/8/layout/vList2"/>
    <dgm:cxn modelId="{061C285D-4CF8-EB4C-8CA4-7EF4F78764C5}" type="presOf" srcId="{8F08CF41-FAF6-4F09-9B56-2FC321055C9C}" destId="{B6E9CC1A-3404-FD4D-8B02-3FCA76074ABC}" srcOrd="0" destOrd="0" presId="urn:microsoft.com/office/officeart/2005/8/layout/vList2"/>
    <dgm:cxn modelId="{D3CFB9A4-6145-4F08-A97B-EC1485732C28}" srcId="{8F08CF41-FAF6-4F09-9B56-2FC321055C9C}" destId="{AE9A84A5-DA85-402B-A68B-CCFF088E1C6D}" srcOrd="0" destOrd="0" parTransId="{256EF19F-8237-492C-84AE-2B443E89B1E2}" sibTransId="{54B3610A-9E12-4F84-95A2-9DFD9E1BB4D6}"/>
    <dgm:cxn modelId="{D65CA7CA-ED33-8B4A-93B9-DCEC1775DADC}" type="presOf" srcId="{91AD251D-4F0F-473B-BCC9-5FD981F825EC}" destId="{1D44D368-0245-0B4E-A185-2BEBCC78FE46}" srcOrd="0" destOrd="0" presId="urn:microsoft.com/office/officeart/2005/8/layout/vList2"/>
    <dgm:cxn modelId="{09839A45-E1FB-974C-B4EF-100ABD68D5C2}" type="presParOf" srcId="{B6E9CC1A-3404-FD4D-8B02-3FCA76074ABC}" destId="{262A13BC-EB86-9E46-A002-D9C093D7090D}" srcOrd="0" destOrd="0" presId="urn:microsoft.com/office/officeart/2005/8/layout/vList2"/>
    <dgm:cxn modelId="{EA7475E4-4717-1D45-89D3-74AECAA0465E}" type="presParOf" srcId="{B6E9CC1A-3404-FD4D-8B02-3FCA76074ABC}" destId="{9B022E4A-F6E8-3242-BF52-E054D2C03DC9}" srcOrd="1" destOrd="0" presId="urn:microsoft.com/office/officeart/2005/8/layout/vList2"/>
    <dgm:cxn modelId="{4DCA33FB-4102-3F41-8B10-E321ED258CEB}" type="presParOf" srcId="{B6E9CC1A-3404-FD4D-8B02-3FCA76074ABC}" destId="{1D44D368-0245-0B4E-A185-2BEBCC78FE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38584-C826-4F0F-8B4E-72EBF075AD8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C87CB4-CB18-43E6-9E5A-C447BA3777F2}">
      <dgm:prSet/>
      <dgm:spPr/>
      <dgm:t>
        <a:bodyPr/>
        <a:lstStyle/>
        <a:p>
          <a:r>
            <a:rPr lang="en-US"/>
            <a:t>Perforation</a:t>
          </a:r>
        </a:p>
      </dgm:t>
    </dgm:pt>
    <dgm:pt modelId="{A39CBE5D-A43E-4AA1-8335-66E4A02D8C06}" type="parTrans" cxnId="{CEF870EB-3DAD-492B-9FFE-B5188A14439F}">
      <dgm:prSet/>
      <dgm:spPr/>
      <dgm:t>
        <a:bodyPr/>
        <a:lstStyle/>
        <a:p>
          <a:endParaRPr lang="en-US"/>
        </a:p>
      </dgm:t>
    </dgm:pt>
    <dgm:pt modelId="{1388E37A-8B84-4B77-A4F0-BC04F07661AB}" type="sibTrans" cxnId="{CEF870EB-3DAD-492B-9FFE-B5188A14439F}">
      <dgm:prSet/>
      <dgm:spPr/>
      <dgm:t>
        <a:bodyPr/>
        <a:lstStyle/>
        <a:p>
          <a:endParaRPr lang="en-US"/>
        </a:p>
      </dgm:t>
    </dgm:pt>
    <dgm:pt modelId="{7EDEDA17-434F-44EA-A2F4-00F3D9C1CB4E}">
      <dgm:prSet/>
      <dgm:spPr/>
      <dgm:t>
        <a:bodyPr/>
        <a:lstStyle/>
        <a:p>
          <a:r>
            <a:rPr lang="en-US"/>
            <a:t>Splanchnic vein thrombosis</a:t>
          </a:r>
        </a:p>
      </dgm:t>
    </dgm:pt>
    <dgm:pt modelId="{2FAFA20D-89DE-43E8-952C-56FB2870EEE6}" type="parTrans" cxnId="{47ADB887-5299-4C5F-9AC3-B308BEE7429C}">
      <dgm:prSet/>
      <dgm:spPr/>
      <dgm:t>
        <a:bodyPr/>
        <a:lstStyle/>
        <a:p>
          <a:endParaRPr lang="en-US"/>
        </a:p>
      </dgm:t>
    </dgm:pt>
    <dgm:pt modelId="{ECCBD7E1-DDF9-4A8E-B78D-FEC3DF60B50F}" type="sibTrans" cxnId="{47ADB887-5299-4C5F-9AC3-B308BEE7429C}">
      <dgm:prSet/>
      <dgm:spPr/>
      <dgm:t>
        <a:bodyPr/>
        <a:lstStyle/>
        <a:p>
          <a:endParaRPr lang="en-US"/>
        </a:p>
      </dgm:t>
    </dgm:pt>
    <dgm:pt modelId="{EA65D8B2-EFCD-4BB0-A00F-AC3B4FD7EFF4}">
      <dgm:prSet/>
      <dgm:spPr/>
      <dgm:t>
        <a:bodyPr/>
        <a:lstStyle/>
        <a:p>
          <a:r>
            <a:rPr lang="en-US"/>
            <a:t>Pseudoaneurysmal bleeding</a:t>
          </a:r>
        </a:p>
      </dgm:t>
    </dgm:pt>
    <dgm:pt modelId="{62992FA0-E565-4FBA-9C67-7001E6E4D036}" type="parTrans" cxnId="{11617835-07FF-4438-9157-C7284A503C74}">
      <dgm:prSet/>
      <dgm:spPr/>
      <dgm:t>
        <a:bodyPr/>
        <a:lstStyle/>
        <a:p>
          <a:endParaRPr lang="en-US"/>
        </a:p>
      </dgm:t>
    </dgm:pt>
    <dgm:pt modelId="{215CBED0-80DE-43B1-85EF-FD444CB6063C}" type="sibTrans" cxnId="{11617835-07FF-4438-9157-C7284A503C74}">
      <dgm:prSet/>
      <dgm:spPr/>
      <dgm:t>
        <a:bodyPr/>
        <a:lstStyle/>
        <a:p>
          <a:endParaRPr lang="en-US"/>
        </a:p>
      </dgm:t>
    </dgm:pt>
    <dgm:pt modelId="{D3B3E96C-48EF-41D9-ABE9-83985262638C}">
      <dgm:prSet/>
      <dgm:spPr/>
      <dgm:t>
        <a:bodyPr/>
        <a:lstStyle/>
        <a:p>
          <a:r>
            <a:rPr lang="en-US"/>
            <a:t>Pancreatic, enterocutaneous, and cystenteric fistulae</a:t>
          </a:r>
        </a:p>
      </dgm:t>
    </dgm:pt>
    <dgm:pt modelId="{E82D1FD7-11F1-4986-8C70-4F7FE0DAE044}" type="parTrans" cxnId="{463254F8-7EFE-4F2F-B1C5-8E1C8E12075E}">
      <dgm:prSet/>
      <dgm:spPr/>
      <dgm:t>
        <a:bodyPr/>
        <a:lstStyle/>
        <a:p>
          <a:endParaRPr lang="en-US"/>
        </a:p>
      </dgm:t>
    </dgm:pt>
    <dgm:pt modelId="{9F4A035E-DF31-4FC5-A070-4635F5BF9CD0}" type="sibTrans" cxnId="{463254F8-7EFE-4F2F-B1C5-8E1C8E12075E}">
      <dgm:prSet/>
      <dgm:spPr/>
      <dgm:t>
        <a:bodyPr/>
        <a:lstStyle/>
        <a:p>
          <a:endParaRPr lang="en-US"/>
        </a:p>
      </dgm:t>
    </dgm:pt>
    <dgm:pt modelId="{F97EE658-2A49-4628-8421-2591381FF4B6}">
      <dgm:prSet/>
      <dgm:spPr/>
      <dgm:t>
        <a:bodyPr/>
        <a:lstStyle/>
        <a:p>
          <a:r>
            <a:rPr lang="en-US"/>
            <a:t>Disconnected pancreatic duct</a:t>
          </a:r>
        </a:p>
      </dgm:t>
    </dgm:pt>
    <dgm:pt modelId="{81CA323B-E217-4DE3-A401-E6675160D8E2}" type="parTrans" cxnId="{9503B1A9-431A-486B-89C0-7AF4C833771E}">
      <dgm:prSet/>
      <dgm:spPr/>
      <dgm:t>
        <a:bodyPr/>
        <a:lstStyle/>
        <a:p>
          <a:endParaRPr lang="en-US"/>
        </a:p>
      </dgm:t>
    </dgm:pt>
    <dgm:pt modelId="{1657BB7F-B76E-4C2F-8A09-B259900F0BD8}" type="sibTrans" cxnId="{9503B1A9-431A-486B-89C0-7AF4C833771E}">
      <dgm:prSet/>
      <dgm:spPr/>
      <dgm:t>
        <a:bodyPr/>
        <a:lstStyle/>
        <a:p>
          <a:endParaRPr lang="en-US"/>
        </a:p>
      </dgm:t>
    </dgm:pt>
    <dgm:pt modelId="{F7D184B6-3C03-1849-B8BC-336E1806305E}" type="pres">
      <dgm:prSet presAssocID="{8FB38584-C826-4F0F-8B4E-72EBF075AD83}" presName="vert0" presStyleCnt="0">
        <dgm:presLayoutVars>
          <dgm:dir/>
          <dgm:animOne val="branch"/>
          <dgm:animLvl val="lvl"/>
        </dgm:presLayoutVars>
      </dgm:prSet>
      <dgm:spPr/>
    </dgm:pt>
    <dgm:pt modelId="{6F1E79E0-D1CB-3549-9C73-40C0FB5A9F72}" type="pres">
      <dgm:prSet presAssocID="{57C87CB4-CB18-43E6-9E5A-C447BA3777F2}" presName="thickLine" presStyleLbl="alignNode1" presStyleIdx="0" presStyleCnt="5"/>
      <dgm:spPr/>
    </dgm:pt>
    <dgm:pt modelId="{020D3F71-71C9-A144-A2CE-D0A49AE04113}" type="pres">
      <dgm:prSet presAssocID="{57C87CB4-CB18-43E6-9E5A-C447BA3777F2}" presName="horz1" presStyleCnt="0"/>
      <dgm:spPr/>
    </dgm:pt>
    <dgm:pt modelId="{6B9A8094-6658-884A-A249-3D955C719BA5}" type="pres">
      <dgm:prSet presAssocID="{57C87CB4-CB18-43E6-9E5A-C447BA3777F2}" presName="tx1" presStyleLbl="revTx" presStyleIdx="0" presStyleCnt="5"/>
      <dgm:spPr/>
    </dgm:pt>
    <dgm:pt modelId="{D2936CFD-2BC2-7E48-9CEF-6DA1D4815BC1}" type="pres">
      <dgm:prSet presAssocID="{57C87CB4-CB18-43E6-9E5A-C447BA3777F2}" presName="vert1" presStyleCnt="0"/>
      <dgm:spPr/>
    </dgm:pt>
    <dgm:pt modelId="{C8D9892C-11BE-EA40-968B-6C1ABE6150ED}" type="pres">
      <dgm:prSet presAssocID="{7EDEDA17-434F-44EA-A2F4-00F3D9C1CB4E}" presName="thickLine" presStyleLbl="alignNode1" presStyleIdx="1" presStyleCnt="5"/>
      <dgm:spPr/>
    </dgm:pt>
    <dgm:pt modelId="{D46B6987-814D-A142-B28D-B8F56B725694}" type="pres">
      <dgm:prSet presAssocID="{7EDEDA17-434F-44EA-A2F4-00F3D9C1CB4E}" presName="horz1" presStyleCnt="0"/>
      <dgm:spPr/>
    </dgm:pt>
    <dgm:pt modelId="{DE594215-7114-1441-AA96-8405837EDBCC}" type="pres">
      <dgm:prSet presAssocID="{7EDEDA17-434F-44EA-A2F4-00F3D9C1CB4E}" presName="tx1" presStyleLbl="revTx" presStyleIdx="1" presStyleCnt="5"/>
      <dgm:spPr/>
    </dgm:pt>
    <dgm:pt modelId="{0477A47B-E6AD-C444-B86F-847D44780577}" type="pres">
      <dgm:prSet presAssocID="{7EDEDA17-434F-44EA-A2F4-00F3D9C1CB4E}" presName="vert1" presStyleCnt="0"/>
      <dgm:spPr/>
    </dgm:pt>
    <dgm:pt modelId="{2F127AC6-E36D-414E-81F1-29CEFFD386C8}" type="pres">
      <dgm:prSet presAssocID="{EA65D8B2-EFCD-4BB0-A00F-AC3B4FD7EFF4}" presName="thickLine" presStyleLbl="alignNode1" presStyleIdx="2" presStyleCnt="5"/>
      <dgm:spPr/>
    </dgm:pt>
    <dgm:pt modelId="{0C5A5B4E-AD05-4944-86A7-6F8BF0AB4234}" type="pres">
      <dgm:prSet presAssocID="{EA65D8B2-EFCD-4BB0-A00F-AC3B4FD7EFF4}" presName="horz1" presStyleCnt="0"/>
      <dgm:spPr/>
    </dgm:pt>
    <dgm:pt modelId="{5728F565-7E74-B143-985B-3C0B49520C37}" type="pres">
      <dgm:prSet presAssocID="{EA65D8B2-EFCD-4BB0-A00F-AC3B4FD7EFF4}" presName="tx1" presStyleLbl="revTx" presStyleIdx="2" presStyleCnt="5"/>
      <dgm:spPr/>
    </dgm:pt>
    <dgm:pt modelId="{ABC5B894-C126-4E44-82F1-03B355B67893}" type="pres">
      <dgm:prSet presAssocID="{EA65D8B2-EFCD-4BB0-A00F-AC3B4FD7EFF4}" presName="vert1" presStyleCnt="0"/>
      <dgm:spPr/>
    </dgm:pt>
    <dgm:pt modelId="{F417291B-7C48-8544-A8C0-4AED48B5D378}" type="pres">
      <dgm:prSet presAssocID="{D3B3E96C-48EF-41D9-ABE9-83985262638C}" presName="thickLine" presStyleLbl="alignNode1" presStyleIdx="3" presStyleCnt="5"/>
      <dgm:spPr/>
    </dgm:pt>
    <dgm:pt modelId="{8F289953-E20A-9D47-AFD0-225EEC9CE6FA}" type="pres">
      <dgm:prSet presAssocID="{D3B3E96C-48EF-41D9-ABE9-83985262638C}" presName="horz1" presStyleCnt="0"/>
      <dgm:spPr/>
    </dgm:pt>
    <dgm:pt modelId="{99DC8A4E-044D-5D4F-9317-B02218B5CF6F}" type="pres">
      <dgm:prSet presAssocID="{D3B3E96C-48EF-41D9-ABE9-83985262638C}" presName="tx1" presStyleLbl="revTx" presStyleIdx="3" presStyleCnt="5"/>
      <dgm:spPr/>
    </dgm:pt>
    <dgm:pt modelId="{5B173F42-F2F5-C248-9BAF-957B4EFEE314}" type="pres">
      <dgm:prSet presAssocID="{D3B3E96C-48EF-41D9-ABE9-83985262638C}" presName="vert1" presStyleCnt="0"/>
      <dgm:spPr/>
    </dgm:pt>
    <dgm:pt modelId="{FFA51053-97B0-5245-88A5-D8B4B931E93B}" type="pres">
      <dgm:prSet presAssocID="{F97EE658-2A49-4628-8421-2591381FF4B6}" presName="thickLine" presStyleLbl="alignNode1" presStyleIdx="4" presStyleCnt="5"/>
      <dgm:spPr/>
    </dgm:pt>
    <dgm:pt modelId="{5E07CB8D-8146-7F48-BC42-B975AEEF3B03}" type="pres">
      <dgm:prSet presAssocID="{F97EE658-2A49-4628-8421-2591381FF4B6}" presName="horz1" presStyleCnt="0"/>
      <dgm:spPr/>
    </dgm:pt>
    <dgm:pt modelId="{BE0A3EEA-651D-4A43-8DFE-CBA9A5670BFF}" type="pres">
      <dgm:prSet presAssocID="{F97EE658-2A49-4628-8421-2591381FF4B6}" presName="tx1" presStyleLbl="revTx" presStyleIdx="4" presStyleCnt="5"/>
      <dgm:spPr/>
    </dgm:pt>
    <dgm:pt modelId="{1E09EA38-EED6-7C44-90DF-E4D989303A72}" type="pres">
      <dgm:prSet presAssocID="{F97EE658-2A49-4628-8421-2591381FF4B6}" presName="vert1" presStyleCnt="0"/>
      <dgm:spPr/>
    </dgm:pt>
  </dgm:ptLst>
  <dgm:cxnLst>
    <dgm:cxn modelId="{2DC8F62D-4610-7E49-9435-E0AD720E5EBC}" type="presOf" srcId="{57C87CB4-CB18-43E6-9E5A-C447BA3777F2}" destId="{6B9A8094-6658-884A-A249-3D955C719BA5}" srcOrd="0" destOrd="0" presId="urn:microsoft.com/office/officeart/2008/layout/LinedList"/>
    <dgm:cxn modelId="{11617835-07FF-4438-9157-C7284A503C74}" srcId="{8FB38584-C826-4F0F-8B4E-72EBF075AD83}" destId="{EA65D8B2-EFCD-4BB0-A00F-AC3B4FD7EFF4}" srcOrd="2" destOrd="0" parTransId="{62992FA0-E565-4FBA-9C67-7001E6E4D036}" sibTransId="{215CBED0-80DE-43B1-85EF-FD444CB6063C}"/>
    <dgm:cxn modelId="{DF47FC3B-A9F8-534F-A383-64C897F0B517}" type="presOf" srcId="{F97EE658-2A49-4628-8421-2591381FF4B6}" destId="{BE0A3EEA-651D-4A43-8DFE-CBA9A5670BFF}" srcOrd="0" destOrd="0" presId="urn:microsoft.com/office/officeart/2008/layout/LinedList"/>
    <dgm:cxn modelId="{22204E4F-B131-414D-B5EC-0EE433332442}" type="presOf" srcId="{EA65D8B2-EFCD-4BB0-A00F-AC3B4FD7EFF4}" destId="{5728F565-7E74-B143-985B-3C0B49520C37}" srcOrd="0" destOrd="0" presId="urn:microsoft.com/office/officeart/2008/layout/LinedList"/>
    <dgm:cxn modelId="{47ADB887-5299-4C5F-9AC3-B308BEE7429C}" srcId="{8FB38584-C826-4F0F-8B4E-72EBF075AD83}" destId="{7EDEDA17-434F-44EA-A2F4-00F3D9C1CB4E}" srcOrd="1" destOrd="0" parTransId="{2FAFA20D-89DE-43E8-952C-56FB2870EEE6}" sibTransId="{ECCBD7E1-DDF9-4A8E-B78D-FEC3DF60B50F}"/>
    <dgm:cxn modelId="{E329758F-92DC-624F-88EB-27825AB4FF92}" type="presOf" srcId="{8FB38584-C826-4F0F-8B4E-72EBF075AD83}" destId="{F7D184B6-3C03-1849-B8BC-336E1806305E}" srcOrd="0" destOrd="0" presId="urn:microsoft.com/office/officeart/2008/layout/LinedList"/>
    <dgm:cxn modelId="{9503B1A9-431A-486B-89C0-7AF4C833771E}" srcId="{8FB38584-C826-4F0F-8B4E-72EBF075AD83}" destId="{F97EE658-2A49-4628-8421-2591381FF4B6}" srcOrd="4" destOrd="0" parTransId="{81CA323B-E217-4DE3-A401-E6675160D8E2}" sibTransId="{1657BB7F-B76E-4C2F-8A09-B259900F0BD8}"/>
    <dgm:cxn modelId="{B5D2BFD8-E11C-9A4A-8F53-4B19B219039A}" type="presOf" srcId="{D3B3E96C-48EF-41D9-ABE9-83985262638C}" destId="{99DC8A4E-044D-5D4F-9317-B02218B5CF6F}" srcOrd="0" destOrd="0" presId="urn:microsoft.com/office/officeart/2008/layout/LinedList"/>
    <dgm:cxn modelId="{CEF870EB-3DAD-492B-9FFE-B5188A14439F}" srcId="{8FB38584-C826-4F0F-8B4E-72EBF075AD83}" destId="{57C87CB4-CB18-43E6-9E5A-C447BA3777F2}" srcOrd="0" destOrd="0" parTransId="{A39CBE5D-A43E-4AA1-8335-66E4A02D8C06}" sibTransId="{1388E37A-8B84-4B77-A4F0-BC04F07661AB}"/>
    <dgm:cxn modelId="{463254F8-7EFE-4F2F-B1C5-8E1C8E12075E}" srcId="{8FB38584-C826-4F0F-8B4E-72EBF075AD83}" destId="{D3B3E96C-48EF-41D9-ABE9-83985262638C}" srcOrd="3" destOrd="0" parTransId="{E82D1FD7-11F1-4986-8C70-4F7FE0DAE044}" sibTransId="{9F4A035E-DF31-4FC5-A070-4635F5BF9CD0}"/>
    <dgm:cxn modelId="{F35E05FE-D2A7-064C-BC3E-6DCB9196B132}" type="presOf" srcId="{7EDEDA17-434F-44EA-A2F4-00F3D9C1CB4E}" destId="{DE594215-7114-1441-AA96-8405837EDBCC}" srcOrd="0" destOrd="0" presId="urn:microsoft.com/office/officeart/2008/layout/LinedList"/>
    <dgm:cxn modelId="{7D9D8CF3-5FD9-2948-BD59-CFD1FE7A5FA8}" type="presParOf" srcId="{F7D184B6-3C03-1849-B8BC-336E1806305E}" destId="{6F1E79E0-D1CB-3549-9C73-40C0FB5A9F72}" srcOrd="0" destOrd="0" presId="urn:microsoft.com/office/officeart/2008/layout/LinedList"/>
    <dgm:cxn modelId="{42B6DE25-5D83-014D-9502-225C4E65D56C}" type="presParOf" srcId="{F7D184B6-3C03-1849-B8BC-336E1806305E}" destId="{020D3F71-71C9-A144-A2CE-D0A49AE04113}" srcOrd="1" destOrd="0" presId="urn:microsoft.com/office/officeart/2008/layout/LinedList"/>
    <dgm:cxn modelId="{5393D7C7-39C5-7043-ABDA-521B9942A4D9}" type="presParOf" srcId="{020D3F71-71C9-A144-A2CE-D0A49AE04113}" destId="{6B9A8094-6658-884A-A249-3D955C719BA5}" srcOrd="0" destOrd="0" presId="urn:microsoft.com/office/officeart/2008/layout/LinedList"/>
    <dgm:cxn modelId="{2A438D50-4FCD-4E45-83BB-900A8D21D0F5}" type="presParOf" srcId="{020D3F71-71C9-A144-A2CE-D0A49AE04113}" destId="{D2936CFD-2BC2-7E48-9CEF-6DA1D4815BC1}" srcOrd="1" destOrd="0" presId="urn:microsoft.com/office/officeart/2008/layout/LinedList"/>
    <dgm:cxn modelId="{B910C9AF-55CD-2D46-AA54-3780A7BD8D04}" type="presParOf" srcId="{F7D184B6-3C03-1849-B8BC-336E1806305E}" destId="{C8D9892C-11BE-EA40-968B-6C1ABE6150ED}" srcOrd="2" destOrd="0" presId="urn:microsoft.com/office/officeart/2008/layout/LinedList"/>
    <dgm:cxn modelId="{12078F13-0BB4-F346-9E67-FBAAB9720014}" type="presParOf" srcId="{F7D184B6-3C03-1849-B8BC-336E1806305E}" destId="{D46B6987-814D-A142-B28D-B8F56B725694}" srcOrd="3" destOrd="0" presId="urn:microsoft.com/office/officeart/2008/layout/LinedList"/>
    <dgm:cxn modelId="{D012C919-6A0C-F348-B2F6-9BC0474FFB10}" type="presParOf" srcId="{D46B6987-814D-A142-B28D-B8F56B725694}" destId="{DE594215-7114-1441-AA96-8405837EDBCC}" srcOrd="0" destOrd="0" presId="urn:microsoft.com/office/officeart/2008/layout/LinedList"/>
    <dgm:cxn modelId="{30B0DCB3-0E69-4F42-853A-769FFAEABC89}" type="presParOf" srcId="{D46B6987-814D-A142-B28D-B8F56B725694}" destId="{0477A47B-E6AD-C444-B86F-847D44780577}" srcOrd="1" destOrd="0" presId="urn:microsoft.com/office/officeart/2008/layout/LinedList"/>
    <dgm:cxn modelId="{F9A3E19A-03E1-EC41-B817-04091EBC19D7}" type="presParOf" srcId="{F7D184B6-3C03-1849-B8BC-336E1806305E}" destId="{2F127AC6-E36D-414E-81F1-29CEFFD386C8}" srcOrd="4" destOrd="0" presId="urn:microsoft.com/office/officeart/2008/layout/LinedList"/>
    <dgm:cxn modelId="{040F66FC-4065-364E-8B56-C3C1DDF5BA41}" type="presParOf" srcId="{F7D184B6-3C03-1849-B8BC-336E1806305E}" destId="{0C5A5B4E-AD05-4944-86A7-6F8BF0AB4234}" srcOrd="5" destOrd="0" presId="urn:microsoft.com/office/officeart/2008/layout/LinedList"/>
    <dgm:cxn modelId="{6F238845-329E-1247-9D1F-E8277F3111B4}" type="presParOf" srcId="{0C5A5B4E-AD05-4944-86A7-6F8BF0AB4234}" destId="{5728F565-7E74-B143-985B-3C0B49520C37}" srcOrd="0" destOrd="0" presId="urn:microsoft.com/office/officeart/2008/layout/LinedList"/>
    <dgm:cxn modelId="{964DB0A8-2821-9A40-B4DC-85C685AB7D22}" type="presParOf" srcId="{0C5A5B4E-AD05-4944-86A7-6F8BF0AB4234}" destId="{ABC5B894-C126-4E44-82F1-03B355B67893}" srcOrd="1" destOrd="0" presId="urn:microsoft.com/office/officeart/2008/layout/LinedList"/>
    <dgm:cxn modelId="{8B876EA9-B74A-9140-A891-27FED49A92BD}" type="presParOf" srcId="{F7D184B6-3C03-1849-B8BC-336E1806305E}" destId="{F417291B-7C48-8544-A8C0-4AED48B5D378}" srcOrd="6" destOrd="0" presId="urn:microsoft.com/office/officeart/2008/layout/LinedList"/>
    <dgm:cxn modelId="{C4445FF3-F716-5049-B691-81BE1338393F}" type="presParOf" srcId="{F7D184B6-3C03-1849-B8BC-336E1806305E}" destId="{8F289953-E20A-9D47-AFD0-225EEC9CE6FA}" srcOrd="7" destOrd="0" presId="urn:microsoft.com/office/officeart/2008/layout/LinedList"/>
    <dgm:cxn modelId="{143A762C-2824-7B49-9B62-22E4F59AB302}" type="presParOf" srcId="{8F289953-E20A-9D47-AFD0-225EEC9CE6FA}" destId="{99DC8A4E-044D-5D4F-9317-B02218B5CF6F}" srcOrd="0" destOrd="0" presId="urn:microsoft.com/office/officeart/2008/layout/LinedList"/>
    <dgm:cxn modelId="{AAB230B2-2D29-B64D-A80C-33A1B556A1C2}" type="presParOf" srcId="{8F289953-E20A-9D47-AFD0-225EEC9CE6FA}" destId="{5B173F42-F2F5-C248-9BAF-957B4EFEE314}" srcOrd="1" destOrd="0" presId="urn:microsoft.com/office/officeart/2008/layout/LinedList"/>
    <dgm:cxn modelId="{8C0498E3-3D71-CA46-9BA4-76535C64D0DE}" type="presParOf" srcId="{F7D184B6-3C03-1849-B8BC-336E1806305E}" destId="{FFA51053-97B0-5245-88A5-D8B4B931E93B}" srcOrd="8" destOrd="0" presId="urn:microsoft.com/office/officeart/2008/layout/LinedList"/>
    <dgm:cxn modelId="{E3FB6173-AD07-5643-97DC-54B22C2B1DDA}" type="presParOf" srcId="{F7D184B6-3C03-1849-B8BC-336E1806305E}" destId="{5E07CB8D-8146-7F48-BC42-B975AEEF3B03}" srcOrd="9" destOrd="0" presId="urn:microsoft.com/office/officeart/2008/layout/LinedList"/>
    <dgm:cxn modelId="{C7187F9A-AA01-E043-AA2C-D6BF76D2C7D6}" type="presParOf" srcId="{5E07CB8D-8146-7F48-BC42-B975AEEF3B03}" destId="{BE0A3EEA-651D-4A43-8DFE-CBA9A5670BFF}" srcOrd="0" destOrd="0" presId="urn:microsoft.com/office/officeart/2008/layout/LinedList"/>
    <dgm:cxn modelId="{98C0DF17-420B-3149-836C-B9E2F954ACB5}" type="presParOf" srcId="{5E07CB8D-8146-7F48-BC42-B975AEEF3B03}" destId="{1E09EA38-EED6-7C44-90DF-E4D989303A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9CDA5-ABC5-A045-963B-F59E4159AE49}">
      <dsp:nvSpPr>
        <dsp:cNvPr id="0" name=""/>
        <dsp:cNvSpPr/>
      </dsp:nvSpPr>
      <dsp:spPr>
        <a:xfrm>
          <a:off x="0" y="1723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E2D28-FC09-1243-A195-BCDC5F7CB85B}">
      <dsp:nvSpPr>
        <dsp:cNvPr id="0" name=""/>
        <dsp:cNvSpPr/>
      </dsp:nvSpPr>
      <dsp:spPr>
        <a:xfrm>
          <a:off x="0" y="1723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Infected necrosis</a:t>
          </a:r>
        </a:p>
      </dsp:txBody>
      <dsp:txXfrm>
        <a:off x="0" y="1723"/>
        <a:ext cx="10820400" cy="587769"/>
      </dsp:txXfrm>
    </dsp:sp>
    <dsp:sp modelId="{E39BA9A8-865A-F846-8833-8AC168E29D48}">
      <dsp:nvSpPr>
        <dsp:cNvPr id="0" name=""/>
        <dsp:cNvSpPr/>
      </dsp:nvSpPr>
      <dsp:spPr>
        <a:xfrm>
          <a:off x="0" y="589492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465509"/>
                <a:satOff val="1551"/>
                <a:lumOff val="176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465509"/>
                <a:satOff val="1551"/>
                <a:lumOff val="176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465509"/>
              <a:satOff val="1551"/>
              <a:lumOff val="176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8323A-ADF4-FD48-AB85-DD1D323ED807}">
      <dsp:nvSpPr>
        <dsp:cNvPr id="0" name=""/>
        <dsp:cNvSpPr/>
      </dsp:nvSpPr>
      <dsp:spPr>
        <a:xfrm>
          <a:off x="0" y="589492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Ongoing organ failure despite optimal medical management</a:t>
          </a:r>
        </a:p>
      </dsp:txBody>
      <dsp:txXfrm>
        <a:off x="0" y="589492"/>
        <a:ext cx="10820400" cy="587769"/>
      </dsp:txXfrm>
    </dsp:sp>
    <dsp:sp modelId="{E40E4CBC-607A-C542-BE7E-8C129E20167E}">
      <dsp:nvSpPr>
        <dsp:cNvPr id="0" name=""/>
        <dsp:cNvSpPr/>
      </dsp:nvSpPr>
      <dsp:spPr>
        <a:xfrm>
          <a:off x="0" y="1177261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931018"/>
                <a:satOff val="3102"/>
                <a:lumOff val="352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931018"/>
                <a:satOff val="3102"/>
                <a:lumOff val="352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931018"/>
              <a:satOff val="3102"/>
              <a:lumOff val="352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22B87-4CBF-9A44-BD67-C62612C167DE}">
      <dsp:nvSpPr>
        <dsp:cNvPr id="0" name=""/>
        <dsp:cNvSpPr/>
      </dsp:nvSpPr>
      <dsp:spPr>
        <a:xfrm>
          <a:off x="0" y="1177261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Ongoing symptomatic gastric, intestinal or biliary obstruction with sterile necrosis</a:t>
          </a:r>
        </a:p>
      </dsp:txBody>
      <dsp:txXfrm>
        <a:off x="0" y="1177261"/>
        <a:ext cx="10820400" cy="587769"/>
      </dsp:txXfrm>
    </dsp:sp>
    <dsp:sp modelId="{FBCFB537-F1AB-8C41-AE14-81ADB1EF9C2D}">
      <dsp:nvSpPr>
        <dsp:cNvPr id="0" name=""/>
        <dsp:cNvSpPr/>
      </dsp:nvSpPr>
      <dsp:spPr>
        <a:xfrm>
          <a:off x="0" y="1765031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1396527"/>
                <a:satOff val="4653"/>
                <a:lumOff val="52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396527"/>
                <a:satOff val="4653"/>
                <a:lumOff val="52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396527"/>
              <a:satOff val="4653"/>
              <a:lumOff val="529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2D797-A8DA-2540-A05D-9F881B34314C}">
      <dsp:nvSpPr>
        <dsp:cNvPr id="0" name=""/>
        <dsp:cNvSpPr/>
      </dsp:nvSpPr>
      <dsp:spPr>
        <a:xfrm>
          <a:off x="0" y="1765031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Continued systemic illness, anorexia, and weight loss or intractable pain from mass effect</a:t>
          </a:r>
        </a:p>
      </dsp:txBody>
      <dsp:txXfrm>
        <a:off x="0" y="1765031"/>
        <a:ext cx="10820400" cy="587769"/>
      </dsp:txXfrm>
    </dsp:sp>
    <dsp:sp modelId="{E60CF6FF-5A86-B74C-A204-8921A267D625}">
      <dsp:nvSpPr>
        <dsp:cNvPr id="0" name=""/>
        <dsp:cNvSpPr/>
      </dsp:nvSpPr>
      <dsp:spPr>
        <a:xfrm>
          <a:off x="0" y="2352800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1862036"/>
                <a:satOff val="6204"/>
                <a:lumOff val="705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862036"/>
                <a:satOff val="6204"/>
                <a:lumOff val="705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862036"/>
              <a:satOff val="6204"/>
              <a:lumOff val="705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6C07DC-7F33-0947-92CA-21BE0A2C4816}">
      <dsp:nvSpPr>
        <dsp:cNvPr id="0" name=""/>
        <dsp:cNvSpPr/>
      </dsp:nvSpPr>
      <dsp:spPr>
        <a:xfrm>
          <a:off x="0" y="2352800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Disconnected pancreatic duct syndrome</a:t>
          </a:r>
        </a:p>
      </dsp:txBody>
      <dsp:txXfrm>
        <a:off x="0" y="2352800"/>
        <a:ext cx="10820400" cy="587769"/>
      </dsp:txXfrm>
    </dsp:sp>
    <dsp:sp modelId="{6F610740-DF00-8546-945A-EF8766E3A95E}">
      <dsp:nvSpPr>
        <dsp:cNvPr id="0" name=""/>
        <dsp:cNvSpPr/>
      </dsp:nvSpPr>
      <dsp:spPr>
        <a:xfrm>
          <a:off x="0" y="2940569"/>
          <a:ext cx="10820400" cy="0"/>
        </a:xfrm>
        <a:prstGeom prst="line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D602B-3FBA-484E-89AE-622F5F6656CF}">
      <dsp:nvSpPr>
        <dsp:cNvPr id="0" name=""/>
        <dsp:cNvSpPr/>
      </dsp:nvSpPr>
      <dsp:spPr>
        <a:xfrm>
          <a:off x="0" y="2940569"/>
          <a:ext cx="10820400" cy="58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Rare: abd compartment syndrome, acute bleeding, bowel ischemia</a:t>
          </a:r>
        </a:p>
      </dsp:txBody>
      <dsp:txXfrm>
        <a:off x="0" y="2940569"/>
        <a:ext cx="10820400" cy="587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33AB4-76F2-6643-83A1-8260F693A7AF}">
      <dsp:nvSpPr>
        <dsp:cNvPr id="0" name=""/>
        <dsp:cNvSpPr/>
      </dsp:nvSpPr>
      <dsp:spPr>
        <a:xfrm rot="5400000">
          <a:off x="6902824" y="-2891995"/>
          <a:ext cx="910094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Reduced inflammatory response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Decreased occurrence of new-onset multi-organ failure</a:t>
          </a:r>
        </a:p>
      </dsp:txBody>
      <dsp:txXfrm rot="-5400000">
        <a:off x="3895344" y="159912"/>
        <a:ext cx="6880629" cy="821240"/>
      </dsp:txXfrm>
    </dsp:sp>
    <dsp:sp modelId="{A542B09D-0F5D-F046-9F6C-3F4299B24360}">
      <dsp:nvSpPr>
        <dsp:cNvPr id="0" name=""/>
        <dsp:cNvSpPr/>
      </dsp:nvSpPr>
      <dsp:spPr>
        <a:xfrm>
          <a:off x="0" y="1723"/>
          <a:ext cx="3895344" cy="11376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PENGUIN Trial</a:t>
          </a:r>
        </a:p>
      </dsp:txBody>
      <dsp:txXfrm>
        <a:off x="55534" y="57257"/>
        <a:ext cx="3784276" cy="1026549"/>
      </dsp:txXfrm>
    </dsp:sp>
    <dsp:sp modelId="{258D32CC-78C8-944A-B0C9-4CBBDB222A04}">
      <dsp:nvSpPr>
        <dsp:cNvPr id="0" name=""/>
        <dsp:cNvSpPr/>
      </dsp:nvSpPr>
      <dsp:spPr>
        <a:xfrm rot="5400000">
          <a:off x="6902824" y="-1697497"/>
          <a:ext cx="910094" cy="69250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difference of morbidity and mortality between endoscopic step-up vs surgical step-up approach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Shorter hospital stay, lower indirect cost, decrease incidence of pancreatic fistulae</a:t>
          </a:r>
        </a:p>
      </dsp:txBody>
      <dsp:txXfrm rot="-5400000">
        <a:off x="3895344" y="1354410"/>
        <a:ext cx="6880629" cy="821240"/>
      </dsp:txXfrm>
    </dsp:sp>
    <dsp:sp modelId="{E239E494-451E-BE44-B218-7D952AB6B855}">
      <dsp:nvSpPr>
        <dsp:cNvPr id="0" name=""/>
        <dsp:cNvSpPr/>
      </dsp:nvSpPr>
      <dsp:spPr>
        <a:xfrm>
          <a:off x="0" y="1196222"/>
          <a:ext cx="3895344" cy="11376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TENSION Trial</a:t>
          </a:r>
        </a:p>
      </dsp:txBody>
      <dsp:txXfrm>
        <a:off x="55534" y="1251756"/>
        <a:ext cx="3784276" cy="1026549"/>
      </dsp:txXfrm>
    </dsp:sp>
    <dsp:sp modelId="{4093CC7E-7F3D-2140-A9F2-0048048327C3}">
      <dsp:nvSpPr>
        <dsp:cNvPr id="0" name=""/>
        <dsp:cNvSpPr/>
      </dsp:nvSpPr>
      <dsp:spPr>
        <a:xfrm rot="5400000">
          <a:off x="6902824" y="-502998"/>
          <a:ext cx="910094" cy="69250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difference of mortality between minimally invasive surgery vs endoscopic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No development of </a:t>
          </a:r>
          <a:r>
            <a:rPr lang="en-US" sz="1300" kern="1200" dirty="0" err="1"/>
            <a:t>pancreastic</a:t>
          </a:r>
          <a:r>
            <a:rPr lang="en-US" sz="1300" kern="1200" dirty="0"/>
            <a:t>-cutaneous fistulae</a:t>
          </a:r>
        </a:p>
      </dsp:txBody>
      <dsp:txXfrm rot="-5400000">
        <a:off x="3895344" y="2548909"/>
        <a:ext cx="6880629" cy="821240"/>
      </dsp:txXfrm>
    </dsp:sp>
    <dsp:sp modelId="{AED44C80-1612-4F45-A91F-D889F800E7D6}">
      <dsp:nvSpPr>
        <dsp:cNvPr id="0" name=""/>
        <dsp:cNvSpPr/>
      </dsp:nvSpPr>
      <dsp:spPr>
        <a:xfrm>
          <a:off x="0" y="2390720"/>
          <a:ext cx="3895344" cy="11376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MISER Trial</a:t>
          </a:r>
        </a:p>
      </dsp:txBody>
      <dsp:txXfrm>
        <a:off x="55534" y="2446254"/>
        <a:ext cx="3784276" cy="1026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A13BC-EB86-9E46-A002-D9C093D7090D}">
      <dsp:nvSpPr>
        <dsp:cNvPr id="0" name=""/>
        <dsp:cNvSpPr/>
      </dsp:nvSpPr>
      <dsp:spPr>
        <a:xfrm>
          <a:off x="0" y="273134"/>
          <a:ext cx="5274732" cy="14544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Systemic Review: no additional </a:t>
          </a:r>
          <a:r>
            <a:rPr lang="en-US" sz="2600" kern="1200" dirty="0" err="1"/>
            <a:t>necrosectomy</a:t>
          </a:r>
          <a:r>
            <a:rPr lang="en-US" sz="2600" kern="1200" dirty="0"/>
            <a:t> in 56% of pts</a:t>
          </a:r>
        </a:p>
      </dsp:txBody>
      <dsp:txXfrm>
        <a:off x="71001" y="344135"/>
        <a:ext cx="5132730" cy="1312454"/>
      </dsp:txXfrm>
    </dsp:sp>
    <dsp:sp modelId="{1D44D368-0245-0B4E-A185-2BEBCC78FE46}">
      <dsp:nvSpPr>
        <dsp:cNvPr id="0" name=""/>
        <dsp:cNvSpPr/>
      </dsp:nvSpPr>
      <dsp:spPr>
        <a:xfrm>
          <a:off x="0" y="1802471"/>
          <a:ext cx="5274732" cy="1454456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High risk(up to 35%) of external pancreatico-cutaneous on enterocutaneous fistulae</a:t>
          </a:r>
        </a:p>
      </dsp:txBody>
      <dsp:txXfrm>
        <a:off x="71001" y="1873472"/>
        <a:ext cx="5132730" cy="1312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79E0-D1CB-3549-9C73-40C0FB5A9F72}">
      <dsp:nvSpPr>
        <dsp:cNvPr id="0" name=""/>
        <dsp:cNvSpPr/>
      </dsp:nvSpPr>
      <dsp:spPr>
        <a:xfrm>
          <a:off x="0" y="665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A8094-6658-884A-A249-3D955C719BA5}">
      <dsp:nvSpPr>
        <dsp:cNvPr id="0" name=""/>
        <dsp:cNvSpPr/>
      </dsp:nvSpPr>
      <dsp:spPr>
        <a:xfrm>
          <a:off x="0" y="665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Perforation</a:t>
          </a:r>
        </a:p>
      </dsp:txBody>
      <dsp:txXfrm>
        <a:off x="0" y="665"/>
        <a:ext cx="6290226" cy="1089282"/>
      </dsp:txXfrm>
    </dsp:sp>
    <dsp:sp modelId="{C8D9892C-11BE-EA40-968B-6C1ABE6150ED}">
      <dsp:nvSpPr>
        <dsp:cNvPr id="0" name=""/>
        <dsp:cNvSpPr/>
      </dsp:nvSpPr>
      <dsp:spPr>
        <a:xfrm>
          <a:off x="0" y="1089948"/>
          <a:ext cx="6290226" cy="0"/>
        </a:xfrm>
        <a:prstGeom prst="line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accent2">
              <a:hueOff val="287373"/>
              <a:satOff val="-469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94215-7114-1441-AA96-8405837EDBCC}">
      <dsp:nvSpPr>
        <dsp:cNvPr id="0" name=""/>
        <dsp:cNvSpPr/>
      </dsp:nvSpPr>
      <dsp:spPr>
        <a:xfrm>
          <a:off x="0" y="1089948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Splanchnic vein thrombosis</a:t>
          </a:r>
        </a:p>
      </dsp:txBody>
      <dsp:txXfrm>
        <a:off x="0" y="1089948"/>
        <a:ext cx="6290226" cy="1089282"/>
      </dsp:txXfrm>
    </dsp:sp>
    <dsp:sp modelId="{2F127AC6-E36D-414E-81F1-29CEFFD386C8}">
      <dsp:nvSpPr>
        <dsp:cNvPr id="0" name=""/>
        <dsp:cNvSpPr/>
      </dsp:nvSpPr>
      <dsp:spPr>
        <a:xfrm>
          <a:off x="0" y="217923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8F565-7E74-B143-985B-3C0B49520C37}">
      <dsp:nvSpPr>
        <dsp:cNvPr id="0" name=""/>
        <dsp:cNvSpPr/>
      </dsp:nvSpPr>
      <dsp:spPr>
        <a:xfrm>
          <a:off x="0" y="2179231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Pseudoaneurysmal bleeding</a:t>
          </a:r>
        </a:p>
      </dsp:txBody>
      <dsp:txXfrm>
        <a:off x="0" y="2179231"/>
        <a:ext cx="6290226" cy="1089282"/>
      </dsp:txXfrm>
    </dsp:sp>
    <dsp:sp modelId="{F417291B-7C48-8544-A8C0-4AED48B5D378}">
      <dsp:nvSpPr>
        <dsp:cNvPr id="0" name=""/>
        <dsp:cNvSpPr/>
      </dsp:nvSpPr>
      <dsp:spPr>
        <a:xfrm>
          <a:off x="0" y="3268513"/>
          <a:ext cx="6290226" cy="0"/>
        </a:xfrm>
        <a:prstGeom prst="line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accent2">
              <a:hueOff val="862118"/>
              <a:satOff val="-14079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C8A4E-044D-5D4F-9317-B02218B5CF6F}">
      <dsp:nvSpPr>
        <dsp:cNvPr id="0" name=""/>
        <dsp:cNvSpPr/>
      </dsp:nvSpPr>
      <dsp:spPr>
        <a:xfrm>
          <a:off x="0" y="3268513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Pancreatic, enterocutaneous, and cystenteric fistulae</a:t>
          </a:r>
        </a:p>
      </dsp:txBody>
      <dsp:txXfrm>
        <a:off x="0" y="3268513"/>
        <a:ext cx="6290226" cy="1089282"/>
      </dsp:txXfrm>
    </dsp:sp>
    <dsp:sp modelId="{FFA51053-97B0-5245-88A5-D8B4B931E93B}">
      <dsp:nvSpPr>
        <dsp:cNvPr id="0" name=""/>
        <dsp:cNvSpPr/>
      </dsp:nvSpPr>
      <dsp:spPr>
        <a:xfrm>
          <a:off x="0" y="4357796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A3EEA-651D-4A43-8DFE-CBA9A5670BFF}">
      <dsp:nvSpPr>
        <dsp:cNvPr id="0" name=""/>
        <dsp:cNvSpPr/>
      </dsp:nvSpPr>
      <dsp:spPr>
        <a:xfrm>
          <a:off x="0" y="4357796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Disconnected pancreatic duct</a:t>
          </a:r>
        </a:p>
      </dsp:txBody>
      <dsp:txXfrm>
        <a:off x="0" y="4357796"/>
        <a:ext cx="6290226" cy="108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6795-47F8-9541-AB37-BF2F10BA4E0E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D292-35A0-784B-8A20-4DD694F4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Revised Atlanta Classification for acute pancreatitis</a:t>
            </a:r>
          </a:p>
          <a:p>
            <a:r>
              <a:rPr lang="en-US" dirty="0"/>
              <a:t>Contrast enhanced CT</a:t>
            </a:r>
          </a:p>
          <a:p>
            <a:r>
              <a:rPr lang="en-US" dirty="0"/>
              <a:t>25y/o male with idiopathic pancreatitis</a:t>
            </a:r>
          </a:p>
          <a:p>
            <a:pPr marL="228600" indent="-228600">
              <a:buAutoNum type="arabicPeriod"/>
            </a:pPr>
            <a:r>
              <a:rPr lang="en-US" dirty="0"/>
              <a:t>ANC is at 7 days after symptoms onset</a:t>
            </a:r>
          </a:p>
          <a:p>
            <a:pPr marL="685800" lvl="1" indent="-228600">
              <a:buAutoNum type="arabicPeriod"/>
            </a:pPr>
            <a:r>
              <a:rPr lang="en-US" dirty="0"/>
              <a:t>Demonstrate heterogeneous fluid attenuation and contain non-liquefied debris, including fat globules</a:t>
            </a:r>
          </a:p>
          <a:p>
            <a:pPr marL="228600" indent="-228600">
              <a:buAutoNum type="arabicPeriod"/>
            </a:pPr>
            <a:r>
              <a:rPr lang="en-US" dirty="0"/>
              <a:t>WON is at 42 days after readmission for sepsis</a:t>
            </a:r>
          </a:p>
          <a:p>
            <a:pPr marL="685800" lvl="1" indent="-228600">
              <a:buAutoNum type="arabicPeriod"/>
            </a:pPr>
            <a:r>
              <a:rPr lang="en-US" dirty="0"/>
              <a:t>Organized, heterogeneous, gas-containing collections with thick enhancing walls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Infection of necrosis typically occurs after 3-4 weeks</a:t>
            </a:r>
          </a:p>
          <a:p>
            <a:endParaRPr lang="en-US" dirty="0"/>
          </a:p>
          <a:p>
            <a:r>
              <a:rPr lang="en-US" dirty="0"/>
              <a:t>Central necrosis at the neck of the pancreas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CECT is inaccurate for detection of solid or necrotic content of collections within and outside the pancreas</a:t>
            </a:r>
          </a:p>
          <a:p>
            <a:r>
              <a:rPr lang="en-US" dirty="0"/>
              <a:t>MRI and EUS are superior to CECT for assessment of necrotic material within a fluid predominant collection</a:t>
            </a:r>
          </a:p>
          <a:p>
            <a:endParaRPr lang="en-US" dirty="0"/>
          </a:p>
          <a:p>
            <a:r>
              <a:rPr lang="en-US" dirty="0"/>
              <a:t>47y/o male at 16wks of persistent symptoms</a:t>
            </a:r>
          </a:p>
          <a:p>
            <a:r>
              <a:rPr lang="en-US" dirty="0"/>
              <a:t>Left image is NECT-and make it appear to contain fluid</a:t>
            </a:r>
          </a:p>
          <a:p>
            <a:r>
              <a:rPr lang="en-US" dirty="0"/>
              <a:t>Right is T2 weighted MR image-shows the </a:t>
            </a:r>
            <a:r>
              <a:rPr lang="en-US" dirty="0" err="1"/>
              <a:t>nonliquefied</a:t>
            </a:r>
            <a:r>
              <a:rPr lang="en-US" dirty="0"/>
              <a:t> debris and necrosis</a:t>
            </a:r>
          </a:p>
          <a:p>
            <a:endParaRPr lang="en-US" dirty="0"/>
          </a:p>
          <a:p>
            <a:r>
              <a:rPr lang="en-US" dirty="0" err="1"/>
              <a:t>Dx</a:t>
            </a:r>
            <a:r>
              <a:rPr lang="en-US" dirty="0"/>
              <a:t> of </a:t>
            </a:r>
            <a:r>
              <a:rPr lang="en-US" dirty="0" err="1"/>
              <a:t>infxd</a:t>
            </a:r>
            <a:r>
              <a:rPr lang="en-US" dirty="0"/>
              <a:t> necrosis can be made with presence of gas on CECT or + cx from FNA</a:t>
            </a:r>
          </a:p>
          <a:p>
            <a:r>
              <a:rPr lang="en-US" dirty="0"/>
              <a:t>Presumptive dx of infected necrosis can be made in the context of clinical deterioration or fever &gt;38.5 in the absence of other explanations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entail? Access to necrotic cavities using EUS or by transmural drainage using endoscope</a:t>
            </a:r>
          </a:p>
          <a:p>
            <a:r>
              <a:rPr lang="en-US" dirty="0"/>
              <a:t>Complete endoscopic route can only be used in 2/3</a:t>
            </a:r>
            <a:r>
              <a:rPr lang="en-US" baseline="30000" dirty="0"/>
              <a:t>rd</a:t>
            </a:r>
            <a:r>
              <a:rPr lang="en-US" dirty="0"/>
              <a:t> of pts</a:t>
            </a:r>
          </a:p>
          <a:p>
            <a:endParaRPr lang="en-US" dirty="0"/>
          </a:p>
          <a:p>
            <a:r>
              <a:rPr lang="en-US" dirty="0"/>
              <a:t>PENGUIN Trial:</a:t>
            </a:r>
          </a:p>
          <a:p>
            <a:r>
              <a:rPr lang="en-US" dirty="0"/>
              <a:t>-compared endoscopic transluminal </a:t>
            </a:r>
            <a:r>
              <a:rPr lang="en-US" dirty="0" err="1"/>
              <a:t>necrosectomy</a:t>
            </a:r>
            <a:r>
              <a:rPr lang="en-US" dirty="0"/>
              <a:t> vs variety of surgical </a:t>
            </a:r>
            <a:r>
              <a:rPr lang="en-US" dirty="0" err="1"/>
              <a:t>necrosectomy</a:t>
            </a:r>
            <a:endParaRPr lang="en-US" dirty="0"/>
          </a:p>
          <a:p>
            <a:r>
              <a:rPr lang="en-US" dirty="0"/>
              <a:t>-Small (20pts)</a:t>
            </a:r>
          </a:p>
          <a:p>
            <a:endParaRPr lang="en-US" dirty="0"/>
          </a:p>
          <a:p>
            <a:r>
              <a:rPr lang="en-US" dirty="0"/>
              <a:t>TENSION Trial:</a:t>
            </a:r>
          </a:p>
          <a:p>
            <a:r>
              <a:rPr lang="en-US" dirty="0"/>
              <a:t>-compared endoscopic step-up vs surgical step-up</a:t>
            </a:r>
          </a:p>
          <a:p>
            <a:r>
              <a:rPr lang="en-US" dirty="0"/>
              <a:t>-larger (about 100pts)</a:t>
            </a:r>
          </a:p>
          <a:p>
            <a:endParaRPr lang="en-US" dirty="0"/>
          </a:p>
          <a:p>
            <a:r>
              <a:rPr lang="en-US" dirty="0"/>
              <a:t>MISER:</a:t>
            </a:r>
          </a:p>
          <a:p>
            <a:r>
              <a:rPr lang="en-US" dirty="0"/>
              <a:t>-Compared minimally invasive surgery (</a:t>
            </a:r>
            <a:r>
              <a:rPr lang="en-US" dirty="0" err="1"/>
              <a:t>laproscopic</a:t>
            </a:r>
            <a:r>
              <a:rPr lang="en-US" dirty="0"/>
              <a:t> or video-assisted retroperitoneal debridement) vs. endoscopic approach</a:t>
            </a:r>
          </a:p>
          <a:p>
            <a:endParaRPr lang="en-US" dirty="0"/>
          </a:p>
          <a:p>
            <a:r>
              <a:rPr lang="en-US" dirty="0"/>
              <a:t>International Trial</a:t>
            </a:r>
          </a:p>
          <a:p>
            <a:r>
              <a:rPr lang="en-US" dirty="0"/>
              <a:t>-1980 pts from 51 hospitals across 8 countries</a:t>
            </a:r>
          </a:p>
          <a:p>
            <a:r>
              <a:rPr lang="en-US" dirty="0"/>
              <a:t>-decreased mortality among high risk pts undergoing minimally invasive surgical or endoscopic management vs open</a:t>
            </a:r>
          </a:p>
          <a:p>
            <a:endParaRPr lang="en-US" dirty="0"/>
          </a:p>
          <a:p>
            <a:r>
              <a:rPr lang="en-US" dirty="0"/>
              <a:t>Systemic review</a:t>
            </a:r>
          </a:p>
          <a:p>
            <a:r>
              <a:rPr lang="en-US" dirty="0"/>
              <a:t>-13 </a:t>
            </a:r>
            <a:r>
              <a:rPr lang="en-US" dirty="0" err="1"/>
              <a:t>obs</a:t>
            </a:r>
            <a:r>
              <a:rPr lang="en-US" dirty="0"/>
              <a:t> studies with 455 pts</a:t>
            </a:r>
          </a:p>
          <a:p>
            <a:r>
              <a:rPr lang="en-US" dirty="0"/>
              <a:t>-complication rate of ETD is 36% and procedure related mortality of 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to use it? Flank or pelvic collections with deep retroperitoneal extension, used more as a bridge to minimally invasive</a:t>
            </a:r>
          </a:p>
          <a:p>
            <a:endParaRPr lang="en-US" dirty="0"/>
          </a:p>
          <a:p>
            <a:r>
              <a:rPr lang="en-US" dirty="0"/>
              <a:t>What does it entail? Placement of single or multiple catheters under real time U/S or CT guidance</a:t>
            </a:r>
          </a:p>
          <a:p>
            <a:endParaRPr lang="en-US" dirty="0"/>
          </a:p>
          <a:p>
            <a:r>
              <a:rPr lang="en-US" dirty="0"/>
              <a:t>Systemic review:</a:t>
            </a:r>
          </a:p>
          <a:p>
            <a:r>
              <a:rPr lang="en-US" dirty="0"/>
              <a:t>-10 retrospective series and 1 RCT of 384 pts</a:t>
            </a:r>
          </a:p>
          <a:p>
            <a:r>
              <a:rPr lang="en-US" dirty="0"/>
              <a:t>-No additional surgical </a:t>
            </a:r>
            <a:r>
              <a:rPr lang="en-US" dirty="0" err="1"/>
              <a:t>necrosectomy</a:t>
            </a:r>
            <a:r>
              <a:rPr lang="en-US" dirty="0"/>
              <a:t> in 56% of pts</a:t>
            </a:r>
          </a:p>
          <a:p>
            <a:endParaRPr lang="en-US" dirty="0"/>
          </a:p>
          <a:p>
            <a:r>
              <a:rPr lang="en-US" dirty="0"/>
              <a:t>DMD:</a:t>
            </a:r>
          </a:p>
          <a:p>
            <a:r>
              <a:rPr lang="en-US" dirty="0"/>
              <a:t>-decreased hospitalization</a:t>
            </a:r>
          </a:p>
          <a:p>
            <a:r>
              <a:rPr lang="en-US" dirty="0"/>
              <a:t>-decreased duration of external drainage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8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1% still required surgery in delayed intervention &gt;4wks</a:t>
            </a:r>
          </a:p>
          <a:p>
            <a:r>
              <a:rPr lang="en-US" dirty="0"/>
              <a:t>7% still required surgery in earlier intervention &lt;4wks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Fistulae: in one study the median interval was 70 days for closure</a:t>
            </a:r>
          </a:p>
          <a:p>
            <a:r>
              <a:rPr lang="en-US" dirty="0"/>
              <a:t>-Another study found that pts undergoing conservative management vs pts where stents were placed had similar rates of fistula closure (75-84%), but with stent there was a shorter time frame for the closure</a:t>
            </a:r>
          </a:p>
          <a:p>
            <a:endParaRPr lang="en-US" dirty="0"/>
          </a:p>
          <a:p>
            <a:r>
              <a:rPr lang="en-US" dirty="0"/>
              <a:t>Vein Thrombosis: splenic (most common), portal, or superior mesenteric</a:t>
            </a:r>
          </a:p>
          <a:p>
            <a:r>
              <a:rPr lang="en-US" dirty="0"/>
              <a:t>-16-18% of pts</a:t>
            </a:r>
          </a:p>
          <a:p>
            <a:r>
              <a:rPr lang="en-US" dirty="0"/>
              <a:t>-don’t recommend </a:t>
            </a:r>
            <a:r>
              <a:rPr lang="en-US" dirty="0" err="1"/>
              <a:t>anticoag</a:t>
            </a:r>
            <a:r>
              <a:rPr lang="en-US" dirty="0"/>
              <a:t> in pts with splenic vein thrombosis alone</a:t>
            </a:r>
          </a:p>
          <a:p>
            <a:endParaRPr lang="en-US" dirty="0"/>
          </a:p>
          <a:p>
            <a:r>
              <a:rPr lang="en-US" dirty="0"/>
              <a:t>Pseudoaneurysm:</a:t>
            </a:r>
          </a:p>
          <a:p>
            <a:r>
              <a:rPr lang="en-US" dirty="0"/>
              <a:t>-most common site is splenic artery (35-50%)</a:t>
            </a:r>
          </a:p>
          <a:p>
            <a:r>
              <a:rPr lang="en-US" dirty="0"/>
              <a:t>-</a:t>
            </a:r>
            <a:r>
              <a:rPr lang="en-US" dirty="0" err="1"/>
              <a:t>gastroduidenal</a:t>
            </a:r>
            <a:r>
              <a:rPr lang="en-US" dirty="0"/>
              <a:t> and pancreaticoduodenal arteries(20-25%)</a:t>
            </a:r>
          </a:p>
          <a:p>
            <a:endParaRPr lang="en-US" dirty="0"/>
          </a:p>
          <a:p>
            <a:r>
              <a:rPr lang="en-US" dirty="0"/>
              <a:t>Disconnected pancreatic duct syndrome:30-50% of pts with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panc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D292-35A0-784B-8A20-4DD694F4F1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C4DB-6D4F-7C4E-8CBB-98CD566F8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Interventions </a:t>
            </a:r>
            <a:r>
              <a:rPr lang="en-US" dirty="0" err="1"/>
              <a:t>fOR</a:t>
            </a:r>
            <a:r>
              <a:rPr lang="en-US" dirty="0"/>
              <a:t> Necrotizing Pancreatitis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F6124-8A81-F24B-A5C7-FFDA47748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Dawn Bowling MS3</a:t>
            </a:r>
          </a:p>
        </p:txBody>
      </p:sp>
    </p:spTree>
    <p:extLst>
      <p:ext uri="{BB962C8B-B14F-4D97-AF65-F5344CB8AC3E}">
        <p14:creationId xmlns:p14="http://schemas.microsoft.com/office/powerpoint/2010/main" val="77803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87739-903A-B344-B01F-8E7135C8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AC54A1-B6F1-4684-9AEF-1DAF03E7C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778018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262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2F141-0FBB-EB4E-8333-4FCEC3E6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The End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4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703D-ACDC-E442-B205-F9EF269D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4DFE-7697-2C41-8D26-DB71A3B2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Trikudanathan</a:t>
            </a:r>
            <a:r>
              <a:rPr lang="en-US" dirty="0"/>
              <a:t> G, </a:t>
            </a:r>
            <a:r>
              <a:rPr lang="en-US" dirty="0" err="1"/>
              <a:t>Wolbrink</a:t>
            </a:r>
            <a:r>
              <a:rPr lang="en-US" dirty="0"/>
              <a:t> D, van </a:t>
            </a:r>
            <a:r>
              <a:rPr lang="en-US" dirty="0" err="1"/>
              <a:t>Santvoort</a:t>
            </a:r>
            <a:r>
              <a:rPr lang="en-US" dirty="0"/>
              <a:t> H, Mallery S, Freeman M, </a:t>
            </a:r>
            <a:r>
              <a:rPr lang="en-US" dirty="0" err="1"/>
              <a:t>Besselink</a:t>
            </a:r>
            <a:r>
              <a:rPr lang="en-US" dirty="0"/>
              <a:t> M, Current concepts in severe acute and necrotizing pancreatitis: an evidence-based approach, Gastroenterology (2019), </a:t>
            </a:r>
            <a:r>
              <a:rPr lang="en-US" dirty="0" err="1"/>
              <a:t>doi</a:t>
            </a:r>
            <a:r>
              <a:rPr lang="en-US" dirty="0"/>
              <a:t>: https://</a:t>
            </a:r>
            <a:r>
              <a:rPr lang="en-US" dirty="0" err="1"/>
              <a:t>doi.org</a:t>
            </a:r>
            <a:r>
              <a:rPr lang="en-US" dirty="0"/>
              <a:t>/10.1053/j.gastro.2019.01.269. </a:t>
            </a:r>
          </a:p>
          <a:p>
            <a:r>
              <a:rPr lang="en-US" dirty="0"/>
              <a:t>Van </a:t>
            </a:r>
            <a:r>
              <a:rPr lang="en-US" dirty="0" err="1"/>
              <a:t>Santroort</a:t>
            </a:r>
            <a:r>
              <a:rPr lang="en-US" dirty="0"/>
              <a:t> HC, et al. “A Step-up Approach or Open </a:t>
            </a:r>
            <a:r>
              <a:rPr lang="en-US" dirty="0" err="1"/>
              <a:t>Necrosectomy</a:t>
            </a:r>
            <a:r>
              <a:rPr lang="en-US" dirty="0"/>
              <a:t> for Necrotizing Pancreatitis”. The New England Journal of Medicine. 2010. 362(16):1491-502.</a:t>
            </a:r>
          </a:p>
          <a:p>
            <a:r>
              <a:rPr lang="en-US" dirty="0"/>
              <a:t>Foster, et al. “Revised Atlanta Classification for Acute Pancreatitis: A Pictorial Essay”. </a:t>
            </a:r>
            <a:r>
              <a:rPr lang="en-US" dirty="0" err="1"/>
              <a:t>Radiographics</a:t>
            </a:r>
            <a:r>
              <a:rPr lang="en-US" dirty="0"/>
              <a:t>. 2016. DOI: 10.1148/rg.2016150097 </a:t>
            </a:r>
          </a:p>
          <a:p>
            <a:r>
              <a:rPr lang="en-US" dirty="0"/>
              <a:t>Garg, et al. “Infected Necrotizing Pancreatitis: Evolving Interventional Strategies From Minimally Invasive Surgery to Endoscopic Therapy-Evidence Mounts, But One Size Does Not Fit All”. Gastroenterology. 2019. https://</a:t>
            </a:r>
            <a:r>
              <a:rPr lang="en-US" dirty="0" err="1"/>
              <a:t>doi.org</a:t>
            </a:r>
            <a:r>
              <a:rPr lang="en-US" dirty="0"/>
              <a:t>/10.1053/j.gastro.2019.02.015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8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D560-34ED-3F47-8F04-FA2817C8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necrotizing pancreatitis?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50800-113A-5B40-81CA-614CFA4E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Acute Necrotizing Pancreatitis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0482-277E-5D44-8F2B-5266BA68CE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&lt;4wks</a:t>
            </a:r>
          </a:p>
          <a:p>
            <a:r>
              <a:rPr lang="en-US" dirty="0"/>
              <a:t>Intra- and/or extra-pancreatic</a:t>
            </a:r>
          </a:p>
          <a:p>
            <a:r>
              <a:rPr lang="en-US" dirty="0"/>
              <a:t>Inhomogeneous, non-liquefied component</a:t>
            </a:r>
          </a:p>
          <a:p>
            <a:r>
              <a:rPr lang="en-US" dirty="0"/>
              <a:t>no wall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89E8A-C076-9540-ACDB-DA4D82C17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Walled Off Necrosis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826C2-6264-7743-9261-0C3CA233A0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&gt;4wks</a:t>
            </a:r>
          </a:p>
          <a:p>
            <a:r>
              <a:rPr lang="en-US" dirty="0"/>
              <a:t>Intra- and/or extra-pancreatic</a:t>
            </a:r>
          </a:p>
          <a:p>
            <a:r>
              <a:rPr lang="en-US" dirty="0"/>
              <a:t>Inhomogeneous, non-liquefied components</a:t>
            </a:r>
          </a:p>
          <a:p>
            <a:r>
              <a:rPr lang="en-US" dirty="0"/>
              <a:t>Encapsulated with wall</a:t>
            </a:r>
          </a:p>
        </p:txBody>
      </p:sp>
      <p:pic>
        <p:nvPicPr>
          <p:cNvPr id="8" name="Picture 7" descr="A picture containing photo, black&#10;&#10;Description automatically generated">
            <a:extLst>
              <a:ext uri="{FF2B5EF4-FFF2-40B4-BE49-F238E27FC236}">
                <a16:creationId xmlns:a16="http://schemas.microsoft.com/office/drawing/2014/main" id="{262D7A14-38C6-6F42-8630-41E986FA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2" y="3086018"/>
            <a:ext cx="3306233" cy="331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EE08E-B6B0-3D46-B5E8-F43C7B9AC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117" y="3090169"/>
            <a:ext cx="3306233" cy="33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3087-469E-5E40-9597-3CE08450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Indications for Interventions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88D2E8-8796-4B52-B92F-8AFFD7398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748131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2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3B11-E86D-D84A-B491-9DBB282D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4CB8-DDBA-5C4F-9A22-745D92D2A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with contrast is current standard imaging</a:t>
            </a:r>
          </a:p>
          <a:p>
            <a:r>
              <a:rPr lang="en-US" dirty="0"/>
              <a:t>MRI</a:t>
            </a:r>
          </a:p>
          <a:p>
            <a:r>
              <a:rPr lang="en-US" dirty="0"/>
              <a:t>EUS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10654-F2EA-E745-B2DD-08553FA9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04900"/>
            <a:ext cx="9448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162F0F-A9B7-409A-AD12-ADD441861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10342-2E67-2A45-8721-32BAC1F4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4334"/>
            <a:ext cx="3471333" cy="524933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D06B-0D39-1A46-8FAC-E9E7AC92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22" y="804334"/>
            <a:ext cx="6271477" cy="52493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First Line:</a:t>
            </a: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Percutaneous catheter drainage or endoscopic transluminal drainage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Second Line:</a:t>
            </a: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Endoscopic or minimally invasive surgical necrosectomy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Third Line:</a:t>
            </a: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Open necrosectomy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7575-E3FB-6D4C-A028-85CBBA42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Endoscopic transluminal drainage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DDEF8B-1263-4935-B4C5-9DB26BFB0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46629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7AD770-172E-7844-8DBC-A0B53979D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15A72-47B5-454F-A806-DF82D2127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300" y="2351095"/>
            <a:ext cx="4495800" cy="340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E2E99-117D-604E-A471-829C28F68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7450" y="2351094"/>
            <a:ext cx="4495800" cy="34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1C24-A5FE-E446-A50F-38BA7F10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Percutaneous catheter drainage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B2982D-C6FC-404C-A608-027FFED00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00819"/>
              </p:ext>
            </p:extLst>
          </p:nvPr>
        </p:nvGraphicFramePr>
        <p:xfrm>
          <a:off x="5867400" y="2305584"/>
          <a:ext cx="5274733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61D1CDD-5258-5644-ACAB-99880193C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050" y="2389714"/>
            <a:ext cx="4483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751B-9462-C140-94F8-12D6D4CF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err="1"/>
              <a:t>Videoscopic</a:t>
            </a:r>
            <a:r>
              <a:rPr lang="en-US" dirty="0"/>
              <a:t> assisted Retroperitoneal Debridement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BE41-98FB-6E40-A69B-D9F07239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PANTER Trial:</a:t>
            </a:r>
          </a:p>
          <a:p>
            <a:pPr lvl="1"/>
            <a:r>
              <a:rPr lang="en-US" dirty="0"/>
              <a:t>Major complications or death was seen in 40% of pts using step-up approach with VARD vs 69% with open </a:t>
            </a:r>
            <a:r>
              <a:rPr lang="en-US" dirty="0" err="1"/>
              <a:t>necrosectomy</a:t>
            </a:r>
            <a:endParaRPr lang="en-US" dirty="0"/>
          </a:p>
          <a:p>
            <a:pPr lvl="1"/>
            <a:r>
              <a:rPr lang="en-US" dirty="0"/>
              <a:t>Decreases in Pancreatic fistulas, incisional hernias, diabetes, and use of pancreatic enzymes.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C9E2-5EE8-1444-8CF1-9F3D7DD8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374361"/>
            <a:ext cx="4521200" cy="34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A1A58-DD4A-3A4A-A5E2-74F5F547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8200-6E6E-A94B-85A4-0F1B91AD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965200"/>
            <a:ext cx="3367361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dirty="0"/>
              <a:t>Some will still required surgery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157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972</Words>
  <Application>Microsoft Macintosh PowerPoint</Application>
  <PresentationFormat>Widescreen</PresentationFormat>
  <Paragraphs>137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Interventions fOR Necrotizing Pancreatitis</vt:lpstr>
      <vt:lpstr>What is necrotizing pancreatitis?</vt:lpstr>
      <vt:lpstr>Indications for Interventions</vt:lpstr>
      <vt:lpstr>Imaging</vt:lpstr>
      <vt:lpstr>InterveNtions</vt:lpstr>
      <vt:lpstr>Endoscopic transluminal drainage</vt:lpstr>
      <vt:lpstr>Percutaneous catheter drainage</vt:lpstr>
      <vt:lpstr>Videoscopic assisted Retroperitoneal Debridement</vt:lpstr>
      <vt:lpstr>Open</vt:lpstr>
      <vt:lpstr>Complications</vt:lpstr>
      <vt:lpstr>The End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fOR Necrotizing Pancreatitis</dc:title>
  <dc:creator>Dawn Bowling</dc:creator>
  <cp:lastModifiedBy>Dawn Bowling</cp:lastModifiedBy>
  <cp:revision>1</cp:revision>
  <dcterms:created xsi:type="dcterms:W3CDTF">2019-03-26T11:47:12Z</dcterms:created>
  <dcterms:modified xsi:type="dcterms:W3CDTF">2019-03-26T21:44:59Z</dcterms:modified>
</cp:coreProperties>
</file>