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E21BED6-C638-4033-947F-8E51DE3B920B}">
  <a:tblStyle styleId="{7E21BED6-C638-4033-947F-8E51DE3B920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Average-regular.fntdata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ad10e65f6_2_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4ad10e65f6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ad10e65f6_2_10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4ad10e65f6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ad10e65f6_2_10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4ad10e65f6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ad10e65f6_2_1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4ad10e65f6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ad10e65f6_2_1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4ad10e65f6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ad10e65f6_2_1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4ad10e65f6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ad10e65f6_2_1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4ad10e65f6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ad10e65f6_2_1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4ad10e65f6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ad10e65f6_2_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4ad10e65f6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ad10e65f6_2_6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4ad10e65f6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ad10e65f6_2_6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4ad10e65f6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ad10e65f6_2_7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4ad10e65f6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ad10e65f6_2_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4ad10e65f6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ad10e65f6_2_8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4ad10e65f6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ad10e65f6_2_9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4ad10e65f6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ad10e65f6_2_9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4ad10e65f6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1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16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mc.ncbi.nlm.nih.gov/articles/PMC3461768/" TargetMode="External"/><Relationship Id="rId4" Type="http://schemas.openxmlformats.org/officeDocument/2006/relationships/hyperlink" Target="https://www.uptodate.com/contents/inguinal-hernia-in-children?search=&amp;source=mostViewed_widget&amp;graphicRef=82091#graphicRef82091" TargetMode="External"/><Relationship Id="rId5" Type="http://schemas.openxmlformats.org/officeDocument/2006/relationships/hyperlink" Target="https://emedicine.medscape.com/article/932680-workup#c5" TargetMode="External"/><Relationship Id="rId6" Type="http://schemas.openxmlformats.org/officeDocument/2006/relationships/hyperlink" Target="https://www.facs.org/for-patients/the-day-of-your-surgery/pediatric-inguinal-and-femoral-groin-hernia-repair/" TargetMode="External"/><Relationship Id="rId7" Type="http://schemas.openxmlformats.org/officeDocument/2006/relationships/hyperlink" Target="https://publications.aap.org/pediatrics/article/152/1/e2023062510/192151/Assessment-and-Management-of-Inguinal-Hernias-in?autologincheck=redirected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Indications for Pediatric Hernia Surgery</a:t>
            </a:r>
            <a:endParaRPr/>
          </a:p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671250" y="3174874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Esteban Ureña, MS3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UACOM-T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990"/>
              <a:buNone/>
            </a:pPr>
            <a:r>
              <a:rPr lang="en" sz="2730"/>
              <a:t>Epigastric Hernias</a:t>
            </a:r>
            <a:endParaRPr sz="2730"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990"/>
              <a:buNone/>
            </a:pPr>
            <a:r>
              <a:t/>
            </a:r>
            <a:endParaRPr sz="2730"/>
          </a:p>
        </p:txBody>
      </p:sp>
      <p:sp>
        <p:nvSpPr>
          <p:cNvPr id="166" name="Google Shape;166;p34"/>
          <p:cNvSpPr txBox="1"/>
          <p:nvPr/>
        </p:nvSpPr>
        <p:spPr>
          <a:xfrm>
            <a:off x="247000" y="88200"/>
            <a:ext cx="8336100" cy="49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b="0" i="0" lang="en" sz="1700" u="none" cap="none" strike="noStrike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Symptomatic Cases (urgent repair):</a:t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b="0" i="0" lang="en" sz="1700" u="none" cap="none" strike="noStrike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Pain/tenderness at hernia site</a:t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b="0" i="0" lang="en" sz="1700" u="none" cap="none" strike="noStrike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Erythema or signs of incarceration (emergency surgery)</a:t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b="0" i="0" lang="en" sz="1700" u="none" cap="none" strike="noStrike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Elective Repair (recommended):</a:t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b="0" i="0" lang="en" sz="1700" u="none" cap="none" strike="noStrike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Asymptomatic hernias &gt;1.5cm diameter</a:t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b="0" i="0" lang="en" sz="1700" u="none" cap="none" strike="noStrike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Parental/cosmetic concerns</a:t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b="0" i="0" lang="en" sz="1700" u="none" cap="none" strike="noStrike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Preferred age: 3-6 years (balance anesthesia safety and defect stability)</a:t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b="0" i="0" lang="en" sz="1700" u="none" cap="none" strike="noStrike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Contraindications for Observation:</a:t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b="0" i="0" lang="en" sz="1700" u="none" cap="none" strike="noStrike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No spontaneous closure reported in literature</a:t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b="0" i="0" lang="en" sz="1700" u="none" cap="none" strike="noStrike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Risk of progressive enlargement (40% become symptomatic)</a:t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111111"/>
              <a:buNone/>
            </a:pPr>
            <a:r>
              <a:rPr lang="en"/>
              <a:t>Imaging?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196078"/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ct val="196078"/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5"/>
          <p:cNvSpPr txBox="1"/>
          <p:nvPr>
            <p:ph idx="4294967295" type="body"/>
          </p:nvPr>
        </p:nvSpPr>
        <p:spPr>
          <a:xfrm>
            <a:off x="431100" y="1174350"/>
            <a:ext cx="41409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sz="1871">
              <a:solidFill>
                <a:schemeClr val="lt2"/>
              </a:solidFill>
            </a:endParaRPr>
          </a:p>
          <a:p>
            <a:pPr indent="-347503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73"/>
              <a:buFont typeface="Arial"/>
              <a:buChar char="●"/>
            </a:pPr>
            <a:r>
              <a:rPr b="1" lang="en" sz="1871">
                <a:solidFill>
                  <a:schemeClr val="lt2"/>
                </a:solidFill>
              </a:rPr>
              <a:t>Clinical diagnosis</a:t>
            </a:r>
            <a:r>
              <a:rPr lang="en" sz="1871">
                <a:solidFill>
                  <a:schemeClr val="lt2"/>
                </a:solidFill>
              </a:rPr>
              <a:t> for inguinal and umbilical hernias</a:t>
            </a:r>
            <a:endParaRPr sz="1871">
              <a:solidFill>
                <a:schemeClr val="lt2"/>
              </a:solidFill>
            </a:endParaRPr>
          </a:p>
          <a:p>
            <a:pPr indent="-34750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3"/>
              <a:buFont typeface="Average"/>
              <a:buChar char="●"/>
            </a:pPr>
            <a:r>
              <a:rPr lang="en" sz="1871">
                <a:solidFill>
                  <a:schemeClr val="lt2"/>
                </a:solidFill>
              </a:rPr>
              <a:t>Ultrasound:</a:t>
            </a:r>
            <a:endParaRPr sz="1871">
              <a:solidFill>
                <a:schemeClr val="lt2"/>
              </a:solidFill>
            </a:endParaRPr>
          </a:p>
          <a:p>
            <a:pPr indent="-347503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3"/>
              <a:buFont typeface="Average"/>
              <a:buChar char="○"/>
            </a:pPr>
            <a:r>
              <a:rPr lang="en" sz="1871">
                <a:solidFill>
                  <a:schemeClr val="lt2"/>
                </a:solidFill>
              </a:rPr>
              <a:t>Helpful in equivocal cases (e.g., female infant with groin bulge – ovary vs lymph node vs hernia)</a:t>
            </a:r>
            <a:endParaRPr sz="1871">
              <a:solidFill>
                <a:schemeClr val="lt2"/>
              </a:solidFill>
            </a:endParaRPr>
          </a:p>
          <a:p>
            <a:pPr indent="-347503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73"/>
              <a:buFont typeface="Average"/>
              <a:buChar char="○"/>
            </a:pPr>
            <a:r>
              <a:rPr lang="en" sz="1871">
                <a:solidFill>
                  <a:schemeClr val="lt2"/>
                </a:solidFill>
              </a:rPr>
              <a:t>Can identify incarceration/strangulation</a:t>
            </a:r>
            <a:endParaRPr sz="1871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b="1" sz="1871">
              <a:solidFill>
                <a:schemeClr val="lt2"/>
              </a:solidFill>
            </a:endParaRPr>
          </a:p>
        </p:txBody>
      </p:sp>
      <p:pic>
        <p:nvPicPr>
          <p:cNvPr id="173" name="Google Shape;1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3200" y="176600"/>
            <a:ext cx="4790300" cy="47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/>
          <p:nvPr>
            <p:ph type="title"/>
          </p:nvPr>
        </p:nvSpPr>
        <p:spPr>
          <a:xfrm>
            <a:off x="257800" y="121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111111"/>
              <a:buNone/>
            </a:pPr>
            <a:r>
              <a:rPr lang="en"/>
              <a:t>Critical Risk Factors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196078"/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ct val="196078"/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6"/>
          <p:cNvSpPr txBox="1"/>
          <p:nvPr>
            <p:ph idx="4294967295" type="body"/>
          </p:nvPr>
        </p:nvSpPr>
        <p:spPr>
          <a:xfrm>
            <a:off x="0" y="533700"/>
            <a:ext cx="5391600" cy="40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chemeClr val="lt2"/>
                </a:solidFill>
              </a:rPr>
              <a:t>Prematurity:</a:t>
            </a:r>
            <a:endParaRPr sz="2000">
              <a:solidFill>
                <a:schemeClr val="lt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verage"/>
              <a:buAutoNum type="alphaLcPeriod"/>
            </a:pPr>
            <a:r>
              <a:rPr lang="en" sz="2000">
                <a:solidFill>
                  <a:schemeClr val="lt2"/>
                </a:solidFill>
              </a:rPr>
              <a:t>5x higher apnea risk vs term infants</a:t>
            </a:r>
            <a:endParaRPr sz="2000">
              <a:solidFill>
                <a:schemeClr val="lt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verage"/>
              <a:buAutoNum type="alphaLcPeriod"/>
            </a:pPr>
            <a:r>
              <a:rPr lang="en" sz="2000">
                <a:solidFill>
                  <a:schemeClr val="lt2"/>
                </a:solidFill>
              </a:rPr>
              <a:t>8-16% incarceration risk pre-repair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chemeClr val="lt2"/>
                </a:solidFill>
              </a:rPr>
              <a:t>Emergency repairs:</a:t>
            </a:r>
            <a:endParaRPr sz="2000">
              <a:solidFill>
                <a:schemeClr val="lt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verage"/>
              <a:buAutoNum type="alphaLcPeriod"/>
            </a:pPr>
            <a:r>
              <a:rPr lang="en" sz="2000">
                <a:solidFill>
                  <a:schemeClr val="lt2"/>
                </a:solidFill>
              </a:rPr>
              <a:t>20% recurrence rate if incarcerated</a:t>
            </a:r>
            <a:endParaRPr sz="2000">
              <a:solidFill>
                <a:schemeClr val="lt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verage"/>
              <a:buAutoNum type="alphaLcPeriod"/>
            </a:pPr>
            <a:r>
              <a:rPr lang="en" sz="2000">
                <a:solidFill>
                  <a:schemeClr val="lt2"/>
                </a:solidFill>
              </a:rPr>
              <a:t>Higher infection risk (3-5%)</a:t>
            </a:r>
            <a:endParaRPr sz="2000">
              <a:solidFill>
                <a:schemeClr val="lt2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verage"/>
              <a:buChar char="●"/>
            </a:pPr>
            <a:r>
              <a:rPr lang="en" sz="2000">
                <a:solidFill>
                  <a:schemeClr val="lt2"/>
                </a:solidFill>
              </a:rPr>
              <a:t>Surgeon experience:</a:t>
            </a:r>
            <a:endParaRPr sz="2000">
              <a:solidFill>
                <a:schemeClr val="lt2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verage"/>
              <a:buAutoNum type="alphaLcPeriod"/>
            </a:pPr>
            <a:r>
              <a:rPr lang="en" sz="2000">
                <a:solidFill>
                  <a:schemeClr val="lt2"/>
                </a:solidFill>
              </a:rPr>
              <a:t>Recurrence rates drop from 5% → 1% with pediatric specialists</a:t>
            </a:r>
            <a:endParaRPr sz="20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1700">
              <a:solidFill>
                <a:schemeClr val="lt2"/>
              </a:solidFill>
            </a:endParaRPr>
          </a:p>
        </p:txBody>
      </p:sp>
      <p:pic>
        <p:nvPicPr>
          <p:cNvPr id="180" name="Google Shape;1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4175" y="264775"/>
            <a:ext cx="3749825" cy="44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>
            <p:ph idx="2" type="body"/>
          </p:nvPr>
        </p:nvSpPr>
        <p:spPr>
          <a:xfrm>
            <a:off x="382925" y="423000"/>
            <a:ext cx="38370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1" lang="en" sz="1700">
                <a:solidFill>
                  <a:schemeClr val="accent6"/>
                </a:solidFill>
              </a:rPr>
              <a:t>Case Vignette</a:t>
            </a:r>
            <a:endParaRPr b="1" sz="1700">
              <a:solidFill>
                <a:schemeClr val="accent6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en" sz="1700">
                <a:solidFill>
                  <a:schemeClr val="accent6"/>
                </a:solidFill>
              </a:rPr>
              <a:t>“A 3-week-old male presents with an intermittent right groin bulge that becomes firm and painful during crying. No vomiting or systemic signs.”</a:t>
            </a:r>
            <a:endParaRPr i="1" sz="17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accent6"/>
                </a:solidFill>
              </a:rPr>
              <a:t>3-week-old with reducible hernia → plan for elective repair within 1–2 weeks</a:t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accent6"/>
                </a:solidFill>
              </a:rPr>
              <a:t>If irreducible → urgent surgical referral</a:t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700">
              <a:solidFill>
                <a:schemeClr val="accent6"/>
              </a:solidFill>
            </a:endParaRPr>
          </a:p>
        </p:txBody>
      </p:sp>
      <p:pic>
        <p:nvPicPr>
          <p:cNvPr id="186" name="Google Shape;186;p37" title="Screenshot 2025-04-09 at 6.22.32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4250" y="141625"/>
            <a:ext cx="4619275" cy="4718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Google Shape;191;p38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{7E21BED6-C638-4033-947F-8E51DE3B920B}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Hernia Type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Repair Indicated?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Timing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Inguinal</a:t>
                      </a:r>
                      <a:endParaRPr sz="1600" u="none" cap="none" strike="noStrike">
                        <a:solidFill>
                          <a:schemeClr val="lt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Always</a:t>
                      </a:r>
                      <a:endParaRPr sz="1600" u="none" cap="none" strike="noStrike">
                        <a:solidFill>
                          <a:schemeClr val="lt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Urgent/elective depending on reducibility</a:t>
                      </a:r>
                      <a:endParaRPr sz="1600" u="none" cap="none" strike="noStrike">
                        <a:solidFill>
                          <a:schemeClr val="lt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Umbilical</a:t>
                      </a:r>
                      <a:endParaRPr sz="1600" u="none" cap="none" strike="noStrike">
                        <a:solidFill>
                          <a:schemeClr val="lt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Sometimes</a:t>
                      </a:r>
                      <a:endParaRPr sz="1600" u="none" cap="none" strike="noStrike">
                        <a:solidFill>
                          <a:schemeClr val="lt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After 3–5 years or if complications</a:t>
                      </a:r>
                      <a:endParaRPr sz="1600" u="none" cap="none" strike="noStrike">
                        <a:solidFill>
                          <a:schemeClr val="lt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Epigastric</a:t>
                      </a:r>
                      <a:endParaRPr sz="1600" u="none" cap="none" strike="noStrike">
                        <a:solidFill>
                          <a:schemeClr val="lt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Usually</a:t>
                      </a:r>
                      <a:endParaRPr sz="1600" u="none" cap="none" strike="noStrike">
                        <a:solidFill>
                          <a:schemeClr val="lt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chemeClr val="lt2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Elective if symptomatic</a:t>
                      </a:r>
                      <a:endParaRPr sz="1600" u="none" cap="none" strike="noStrike">
                        <a:solidFill>
                          <a:schemeClr val="lt2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2" name="Google Shape;192;p38"/>
          <p:cNvSpPr txBox="1"/>
          <p:nvPr/>
        </p:nvSpPr>
        <p:spPr>
          <a:xfrm>
            <a:off x="332100" y="3012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Summary</a:t>
            </a:r>
            <a:endParaRPr b="0" i="0" sz="30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9"/>
          <p:cNvSpPr txBox="1"/>
          <p:nvPr>
            <p:ph type="title"/>
          </p:nvPr>
        </p:nvSpPr>
        <p:spPr>
          <a:xfrm>
            <a:off x="311700" y="1112100"/>
            <a:ext cx="4045200" cy="31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rage"/>
              <a:buChar char="●"/>
            </a:pPr>
            <a:r>
              <a:rPr lang="en" sz="17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Pediatric hernias are common and largely surgical conditions.</a:t>
            </a:r>
            <a:endParaRPr sz="17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Timing and urgency depend on </a:t>
            </a:r>
            <a:r>
              <a:rPr b="1" lang="en" sz="17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age, type, and symptoms</a:t>
            </a:r>
            <a:r>
              <a:rPr lang="en" sz="17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.</a:t>
            </a:r>
            <a:endParaRPr sz="17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Know when to </a:t>
            </a:r>
            <a:r>
              <a:rPr b="1" lang="en" sz="17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watch</a:t>
            </a:r>
            <a:r>
              <a:rPr lang="en" sz="17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, </a:t>
            </a:r>
            <a:r>
              <a:rPr b="1" lang="en" sz="17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refer</a:t>
            </a:r>
            <a:r>
              <a:rPr lang="en" sz="17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, or </a:t>
            </a:r>
            <a:r>
              <a:rPr b="1" lang="en" sz="17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operate</a:t>
            </a:r>
            <a:r>
              <a:rPr lang="en" sz="17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.</a:t>
            </a:r>
            <a:endParaRPr sz="17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17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8" name="Google Shape;198;p39"/>
          <p:cNvSpPr txBox="1"/>
          <p:nvPr>
            <p:ph type="title"/>
          </p:nvPr>
        </p:nvSpPr>
        <p:spPr>
          <a:xfrm>
            <a:off x="311700" y="344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274509"/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ct val="155555"/>
              <a:buNone/>
            </a:pPr>
            <a:r>
              <a:rPr lang="en" sz="3000"/>
              <a:t>Key takeaways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7002" y="243575"/>
            <a:ext cx="2881126" cy="46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111111"/>
              <a:buNone/>
            </a:pPr>
            <a:r>
              <a:rPr lang="en"/>
              <a:t>Sources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196078"/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ct val="196078"/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0"/>
          <p:cNvSpPr txBox="1"/>
          <p:nvPr>
            <p:ph idx="4294967295" type="body"/>
          </p:nvPr>
        </p:nvSpPr>
        <p:spPr>
          <a:xfrm>
            <a:off x="540675" y="588700"/>
            <a:ext cx="70545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rage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https://pmc.ncbi.nlm.nih.gov/articles/PMC3461768/</a:t>
            </a:r>
            <a:endParaRPr b="1"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rage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https://www.uptodate.com/contents/inguinal-hernia-in-children?search=&amp;source=mostViewed_widget&amp;graphicRef=82091#graphicRef82091</a:t>
            </a:r>
            <a:endParaRPr b="1"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rage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https://emedicine.medscape.com/article/932680-workup#c5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https://www.facs.org/for-patients/the-day-of-your-surgery/pediatric-inguinal-and-femoral-groin-hernia-repair/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https://publications.aap.org/pediatrics/article/152/1/e2023062510/192151/Assessment-and-Management-of-Inguinal-Hernias-in?autologincheck=redirected</a:t>
            </a:r>
            <a:endParaRPr sz="17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17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 </a:t>
            </a:r>
            <a:endParaRPr/>
          </a:p>
        </p:txBody>
      </p:sp>
      <p:sp>
        <p:nvSpPr>
          <p:cNvPr id="111" name="Google Shape;111;p26"/>
          <p:cNvSpPr txBox="1"/>
          <p:nvPr>
            <p:ph idx="4294967295" type="body"/>
          </p:nvPr>
        </p:nvSpPr>
        <p:spPr>
          <a:xfrm>
            <a:off x="497550" y="1174350"/>
            <a:ext cx="73416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Differentiate between types of pediatric hernias.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Recognize indications for surgical repair.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Understand urgency/timing for repair.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111111"/>
              <a:buNone/>
            </a:pPr>
            <a:r>
              <a:rPr lang="en"/>
              <a:t>Quick Definitions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7" name="Google Shape;117;p27"/>
          <p:cNvSpPr txBox="1"/>
          <p:nvPr>
            <p:ph idx="4294967295" type="body"/>
          </p:nvPr>
        </p:nvSpPr>
        <p:spPr>
          <a:xfrm>
            <a:off x="486775" y="1257225"/>
            <a:ext cx="42900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chemeClr val="lt2"/>
                </a:solidFill>
              </a:rPr>
              <a:t>Inguinal Hernia</a:t>
            </a:r>
            <a:r>
              <a:rPr lang="en" sz="1700">
                <a:solidFill>
                  <a:schemeClr val="lt2"/>
                </a:solidFill>
              </a:rPr>
              <a:t>: Protrusion of intra-abdominal contents through a patent processus vaginalis.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chemeClr val="lt2"/>
                </a:solidFill>
              </a:rPr>
              <a:t>Umbilical Hernia</a:t>
            </a:r>
            <a:r>
              <a:rPr lang="en" sz="1700">
                <a:solidFill>
                  <a:schemeClr val="lt2"/>
                </a:solidFill>
              </a:rPr>
              <a:t>: Defect at the umbilical ring.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chemeClr val="lt2"/>
                </a:solidFill>
              </a:rPr>
              <a:t>Epigastric Hernia</a:t>
            </a:r>
            <a:r>
              <a:rPr lang="en" sz="1700">
                <a:solidFill>
                  <a:schemeClr val="lt2"/>
                </a:solidFill>
              </a:rPr>
              <a:t>: Hernia through the linea alba above the umbilicus.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chemeClr val="lt2"/>
                </a:solidFill>
              </a:rPr>
              <a:t>Femoral Hernia</a:t>
            </a:r>
            <a:r>
              <a:rPr lang="en" sz="1700">
                <a:solidFill>
                  <a:schemeClr val="lt2"/>
                </a:solidFill>
              </a:rPr>
              <a:t> (rare): Below inguinal ligament, more common in girls.</a:t>
            </a:r>
            <a:endParaRPr sz="17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2650" y="833075"/>
            <a:ext cx="3857750" cy="33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3000"/>
              <a:buNone/>
            </a:pPr>
            <a:r>
              <a:rPr lang="en" sz="2700"/>
              <a:t>Incidence and Clinical Relevance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4" name="Google Shape;124;p28"/>
          <p:cNvSpPr txBox="1"/>
          <p:nvPr>
            <p:ph idx="4294967295" type="body"/>
          </p:nvPr>
        </p:nvSpPr>
        <p:spPr>
          <a:xfrm>
            <a:off x="253450" y="1062550"/>
            <a:ext cx="47280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rage"/>
              <a:buChar char="●"/>
            </a:pPr>
            <a:r>
              <a:rPr lang="en" sz="1700">
                <a:solidFill>
                  <a:schemeClr val="lt2"/>
                </a:solidFill>
              </a:rPr>
              <a:t>Inguinal hernias: ~1-5% of term infants, up to 30% of premature infants.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rage"/>
              <a:buChar char="●"/>
            </a:pPr>
            <a:r>
              <a:rPr lang="en" sz="1700">
                <a:solidFill>
                  <a:schemeClr val="lt2"/>
                </a:solidFill>
              </a:rPr>
              <a:t>Umbilical hernias: ~10-30% of infants.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rage"/>
              <a:buChar char="●"/>
            </a:pPr>
            <a:r>
              <a:rPr lang="en" sz="1700">
                <a:solidFill>
                  <a:schemeClr val="lt2"/>
                </a:solidFill>
              </a:rPr>
              <a:t>Incarceration rates: higher in younger infants (&lt;1 year), especially preterm.</a:t>
            </a:r>
            <a:endParaRPr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1700">
              <a:solidFill>
                <a:schemeClr val="lt2"/>
              </a:solidFill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 b="0" l="19541" r="13375" t="0"/>
          <a:stretch/>
        </p:blipFill>
        <p:spPr>
          <a:xfrm>
            <a:off x="5324600" y="562138"/>
            <a:ext cx="3819401" cy="37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idx="2" type="body"/>
          </p:nvPr>
        </p:nvSpPr>
        <p:spPr>
          <a:xfrm>
            <a:off x="382925" y="4230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1" lang="en" sz="1700">
                <a:solidFill>
                  <a:schemeClr val="accent6"/>
                </a:solidFill>
              </a:rPr>
              <a:t>Case Vignette</a:t>
            </a:r>
            <a:endParaRPr b="1" sz="1700">
              <a:solidFill>
                <a:schemeClr val="accent6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i="1" lang="en" sz="1700">
                <a:solidFill>
                  <a:schemeClr val="accent6"/>
                </a:solidFill>
              </a:rPr>
              <a:t>“A 3-week-old male presents with an intermittent right groin bulge that becomes firm and painful during crying. No vomiting or systemic signs.”</a:t>
            </a:r>
            <a:endParaRPr i="1" sz="17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accent6"/>
                </a:solidFill>
              </a:rPr>
              <a:t>Repair now or later?</a:t>
            </a:r>
            <a:endParaRPr sz="17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700">
              <a:solidFill>
                <a:schemeClr val="accent6"/>
              </a:solidFill>
            </a:endParaRPr>
          </a:p>
        </p:txBody>
      </p:sp>
      <p:pic>
        <p:nvPicPr>
          <p:cNvPr id="131" name="Google Shape;131;p29"/>
          <p:cNvPicPr preferRelativeResize="0"/>
          <p:nvPr/>
        </p:nvPicPr>
        <p:blipFill rotWithShape="1">
          <a:blip r:embed="rId3">
            <a:alphaModFix/>
          </a:blip>
          <a:srcRect b="0" l="0" r="47835" t="0"/>
          <a:stretch/>
        </p:blipFill>
        <p:spPr>
          <a:xfrm>
            <a:off x="5258147" y="0"/>
            <a:ext cx="2796929" cy="251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9"/>
          <p:cNvPicPr preferRelativeResize="0"/>
          <p:nvPr/>
        </p:nvPicPr>
        <p:blipFill rotWithShape="1">
          <a:blip r:embed="rId3">
            <a:alphaModFix/>
          </a:blip>
          <a:srcRect b="0" l="50868" r="0" t="0"/>
          <a:stretch/>
        </p:blipFill>
        <p:spPr>
          <a:xfrm>
            <a:off x="5258150" y="2513675"/>
            <a:ext cx="2755976" cy="26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3000"/>
              <a:buNone/>
            </a:pPr>
            <a:r>
              <a:rPr lang="en" sz="2700"/>
              <a:t>Inguinal Hernias – Indications for Repair</a:t>
            </a:r>
            <a:endParaRPr sz="2700"/>
          </a:p>
        </p:txBody>
      </p:sp>
      <p:sp>
        <p:nvSpPr>
          <p:cNvPr id="138" name="Google Shape;138;p30"/>
          <p:cNvSpPr txBox="1"/>
          <p:nvPr>
            <p:ph idx="4294967295" type="body"/>
          </p:nvPr>
        </p:nvSpPr>
        <p:spPr>
          <a:xfrm>
            <a:off x="246150" y="938975"/>
            <a:ext cx="54384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lt2"/>
                </a:solidFill>
              </a:rPr>
              <a:t>Absolute Indications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2"/>
                </a:solidFill>
              </a:rPr>
              <a:t>Symptomatic hernias: Pain, irreducible mass, vomiting (risk of strangulation)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2"/>
                </a:solidFill>
              </a:rPr>
              <a:t>Incarceration: Emergency repair needed if manual reduction fails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2"/>
                </a:solidFill>
              </a:rPr>
              <a:t>Strangulation: Surgical emergency (compromised blood flow to bowel)</a:t>
            </a:r>
            <a:endParaRPr sz="17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</p:txBody>
      </p:sp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6100" y="1050700"/>
            <a:ext cx="2957900" cy="25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311700" y="445025"/>
            <a:ext cx="492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3000"/>
              <a:buNone/>
            </a:pPr>
            <a:r>
              <a:rPr lang="en" sz="2700"/>
              <a:t>Inguinal Hernias – Indications for Repair</a:t>
            </a:r>
            <a:endParaRPr sz="2700"/>
          </a:p>
        </p:txBody>
      </p:sp>
      <p:sp>
        <p:nvSpPr>
          <p:cNvPr id="145" name="Google Shape;145;p31"/>
          <p:cNvSpPr txBox="1"/>
          <p:nvPr>
            <p:ph idx="4294967295" type="body"/>
          </p:nvPr>
        </p:nvSpPr>
        <p:spPr>
          <a:xfrm>
            <a:off x="238425" y="1417800"/>
            <a:ext cx="49284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solidFill>
                  <a:schemeClr val="lt2"/>
                </a:solidFill>
              </a:rPr>
              <a:t>Timing Considerations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2"/>
                </a:solidFill>
              </a:rPr>
              <a:t>Premature infants:</a:t>
            </a:r>
            <a:endParaRPr sz="1700">
              <a:solidFill>
                <a:schemeClr val="lt2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lt2"/>
                </a:solidFill>
              </a:rPr>
              <a:t>Highest incarceration risk (8-16%)</a:t>
            </a:r>
            <a:endParaRPr sz="1700">
              <a:solidFill>
                <a:schemeClr val="lt2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lt2"/>
                </a:solidFill>
              </a:rPr>
              <a:t>Often repaired pre-NICU discharge</a:t>
            </a:r>
            <a:endParaRPr sz="1700">
              <a:solidFill>
                <a:schemeClr val="lt2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lt2"/>
                </a:solidFill>
              </a:rPr>
              <a:t>Balance anesthesia risks vs. incarceration risk</a:t>
            </a:r>
            <a:endParaRPr sz="17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2"/>
                </a:solidFill>
              </a:rPr>
              <a:t>Term infants:</a:t>
            </a:r>
            <a:endParaRPr sz="1700">
              <a:solidFill>
                <a:schemeClr val="lt2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lt2"/>
                </a:solidFill>
              </a:rPr>
              <a:t>Repair within days-weeks of diagnosis</a:t>
            </a:r>
            <a:endParaRPr sz="1700">
              <a:solidFill>
                <a:schemeClr val="lt2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lt2"/>
                </a:solidFill>
              </a:rPr>
              <a:t>4% lifetime incarceration risk</a:t>
            </a:r>
            <a:endParaRPr sz="17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</p:txBody>
      </p:sp>
      <p:pic>
        <p:nvPicPr>
          <p:cNvPr id="146" name="Google Shape;146;p31" title="Screenshot 2025-04-09 at 6.01.45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0901" y="182038"/>
            <a:ext cx="3843100" cy="477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3000"/>
              <a:buNone/>
            </a:pPr>
            <a:r>
              <a:rPr lang="en" sz="2700"/>
              <a:t>Umbilical Hernias – Indications for Repair</a:t>
            </a:r>
            <a:endParaRPr sz="2700"/>
          </a:p>
        </p:txBody>
      </p:sp>
      <p:sp>
        <p:nvSpPr>
          <p:cNvPr id="152" name="Google Shape;152;p32"/>
          <p:cNvSpPr txBox="1"/>
          <p:nvPr>
            <p:ph idx="4294967295" type="body"/>
          </p:nvPr>
        </p:nvSpPr>
        <p:spPr>
          <a:xfrm>
            <a:off x="160800" y="1017725"/>
            <a:ext cx="49365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1700">
                <a:solidFill>
                  <a:schemeClr val="lt2"/>
                </a:solidFill>
              </a:rPr>
              <a:t>Most close spontaneously by 3–4 years.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2"/>
                </a:solidFill>
              </a:rPr>
              <a:t>Observe until age 5 if:</a:t>
            </a:r>
            <a:endParaRPr sz="1700">
              <a:solidFill>
                <a:schemeClr val="lt2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lt2"/>
                </a:solidFill>
              </a:rPr>
              <a:t>Asymptomatic</a:t>
            </a:r>
            <a:endParaRPr sz="1700">
              <a:solidFill>
                <a:schemeClr val="lt2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lt2"/>
                </a:solidFill>
              </a:rPr>
              <a:t>&lt;1.5cm diameter</a:t>
            </a:r>
            <a:endParaRPr sz="1700">
              <a:solidFill>
                <a:schemeClr val="lt2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2"/>
                </a:solidFill>
              </a:rPr>
              <a:t>Immediate repair if:</a:t>
            </a:r>
            <a:endParaRPr sz="1700">
              <a:solidFill>
                <a:schemeClr val="lt2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lt2"/>
                </a:solidFill>
              </a:rPr>
              <a:t>Incarceration</a:t>
            </a:r>
            <a:endParaRPr sz="1700">
              <a:solidFill>
                <a:schemeClr val="lt2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lt2"/>
                </a:solidFill>
              </a:rPr>
              <a:t>Symptomatic</a:t>
            </a:r>
            <a:endParaRPr sz="1700">
              <a:solidFill>
                <a:schemeClr val="lt2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lt2"/>
                </a:solidFill>
              </a:rPr>
              <a:t>Giant hernia (&gt;2cm)</a:t>
            </a:r>
            <a:endParaRPr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700">
              <a:solidFill>
                <a:schemeClr val="lt2"/>
              </a:solidFill>
            </a:endParaRPr>
          </a:p>
        </p:txBody>
      </p:sp>
      <p:pic>
        <p:nvPicPr>
          <p:cNvPr id="153" name="Google Shape;153;p32"/>
          <p:cNvPicPr preferRelativeResize="0"/>
          <p:nvPr/>
        </p:nvPicPr>
        <p:blipFill rotWithShape="1">
          <a:blip r:embed="rId3">
            <a:alphaModFix/>
          </a:blip>
          <a:srcRect b="0" l="20163" r="10164" t="0"/>
          <a:stretch/>
        </p:blipFill>
        <p:spPr>
          <a:xfrm>
            <a:off x="5222850" y="1061388"/>
            <a:ext cx="3751249" cy="30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990"/>
              <a:buNone/>
            </a:pPr>
            <a:r>
              <a:rPr lang="en" sz="2730"/>
              <a:t>Epigastric Hernias</a:t>
            </a:r>
            <a:endParaRPr sz="2730"/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SzPts val="990"/>
              <a:buNone/>
            </a:pPr>
            <a:r>
              <a:t/>
            </a:r>
            <a:endParaRPr sz="2730"/>
          </a:p>
        </p:txBody>
      </p:sp>
      <p:sp>
        <p:nvSpPr>
          <p:cNvPr id="159" name="Google Shape;159;p33"/>
          <p:cNvSpPr txBox="1"/>
          <p:nvPr>
            <p:ph idx="4294967295" type="body"/>
          </p:nvPr>
        </p:nvSpPr>
        <p:spPr>
          <a:xfrm>
            <a:off x="508325" y="1850300"/>
            <a:ext cx="45579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rage"/>
              <a:buChar char="●"/>
            </a:pPr>
            <a:r>
              <a:rPr lang="en" sz="1700">
                <a:solidFill>
                  <a:schemeClr val="lt2"/>
                </a:solidFill>
              </a:rPr>
              <a:t>Typically small, non-reducible fatty protrusions.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chemeClr val="lt2"/>
                </a:solidFill>
              </a:rPr>
              <a:t>Don't spontaneously close → </a:t>
            </a:r>
            <a:r>
              <a:rPr b="1" lang="en" sz="1700">
                <a:solidFill>
                  <a:schemeClr val="lt2"/>
                </a:solidFill>
              </a:rPr>
              <a:t>surgical repair indicated</a:t>
            </a:r>
            <a:r>
              <a:rPr lang="en" sz="1700">
                <a:solidFill>
                  <a:schemeClr val="lt2"/>
                </a:solidFill>
              </a:rPr>
              <a:t> if symptomatic (pain, enlarging).</a:t>
            </a:r>
            <a:endParaRPr sz="1700">
              <a:solidFill>
                <a:schemeClr val="lt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verage"/>
              <a:buChar char="●"/>
            </a:pPr>
            <a:r>
              <a:rPr lang="en" sz="1700">
                <a:solidFill>
                  <a:schemeClr val="lt2"/>
                </a:solidFill>
              </a:rPr>
              <a:t>Often elective and outpatient.</a:t>
            </a:r>
            <a:endParaRPr sz="17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1700">
              <a:solidFill>
                <a:schemeClr val="lt2"/>
              </a:solidFill>
            </a:endParaRPr>
          </a:p>
        </p:txBody>
      </p:sp>
      <p:pic>
        <p:nvPicPr>
          <p:cNvPr id="160" name="Google Shape;160;p33" title="Screenshot 2025-04-09 at 5.27.15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5156" y="0"/>
            <a:ext cx="38488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