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rels" ContentType="application/vnd.openxmlformats-package.relationships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72" r:id="rId1"/>
  </p:sldMasterIdLst>
  <p:notesMasterIdLst>
    <p:notesMasterId r:id="rId18"/>
  </p:notesMasterIdLst>
  <p:sldIdLst>
    <p:sldId id="256" r:id="rId2"/>
    <p:sldId id="257" r:id="rId3"/>
    <p:sldId id="260" r:id="rId4"/>
    <p:sldId id="259" r:id="rId5"/>
    <p:sldId id="258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9809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-304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8B5607-E52F-4F4C-9410-E00EBEE8DB19}" type="datetimeFigureOut">
              <a:rPr lang="en-US" smtClean="0"/>
              <a:pPr/>
              <a:t>7/12/17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743CD4-4D04-F94A-B377-546F841C366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Relationship Id="rId3" Type="http://schemas.openxmlformats.org/officeDocument/2006/relationships/hyperlink" Target="https://en.wikipedia.org/wiki/Relative_risk" TargetMode="Externa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first ever global consensus definition was published in 2006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43CD4-4D04-F94A-B377-546F841C366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current belief is that these symptoms are caused by either </a:t>
            </a:r>
            <a:r>
              <a:rPr lang="en-US" dirty="0" err="1" smtClean="0"/>
              <a:t>microaspiration</a:t>
            </a:r>
            <a:r>
              <a:rPr lang="en-US" dirty="0" smtClean="0"/>
              <a:t> of </a:t>
            </a:r>
            <a:r>
              <a:rPr lang="en-US" dirty="0" err="1" smtClean="0"/>
              <a:t>refluxate</a:t>
            </a:r>
            <a:r>
              <a:rPr lang="en-US" dirty="0" smtClean="0"/>
              <a:t> or a </a:t>
            </a:r>
            <a:r>
              <a:rPr lang="en-US" dirty="0" err="1" smtClean="0"/>
              <a:t>vagally</a:t>
            </a:r>
            <a:r>
              <a:rPr lang="en-US" dirty="0" smtClean="0"/>
              <a:t> mediated reflex triggered by distal esophageal acid exposure.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43CD4-4D04-F94A-B377-546F841C366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Slceroderma</a:t>
            </a:r>
            <a:r>
              <a:rPr lang="en-US" baseline="0" dirty="0" smtClean="0"/>
              <a:t>- esophagus can become hardened and prevent proper closure.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43CD4-4D04-F94A-B377-546F841C366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According to data from 2005 to 2007, men and women born now in the United States are estimated to have a lifetime risk of esophageal cancer (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adeno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squamous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cancer combined) of 0.50%; thus, their risk for esophageal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adenocarcinoma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approximately 0.40%.</a:t>
            </a:r>
          </a:p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 </a:t>
            </a:r>
            <a:r>
              <a:rPr lang="en-US" sz="120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relative risk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of esophageal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adenocarcinoma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approximately 10 in those with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Barret's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esophagus, compared to the general population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43CD4-4D04-F94A-B377-546F841C366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43CD4-4D04-F94A-B377-546F841C366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2010 Article in World Journal of Gastroenterology Recommendations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43CD4-4D04-F94A-B377-546F841C366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2001</a:t>
            </a:r>
            <a:r>
              <a:rPr lang="en-US" baseline="0" dirty="0" smtClean="0"/>
              <a:t> study comprising 96 patients.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743CD4-4D04-F94A-B377-546F841C366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B85E2-4D43-2E4E-9CB2-F177872BCEE9}" type="datetimeFigureOut">
              <a:rPr lang="en-US" smtClean="0"/>
              <a:pPr/>
              <a:t>7/12/17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A6E0B-0CE9-934C-A1F2-483A5C5AE8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B85E2-4D43-2E4E-9CB2-F177872BCEE9}" type="datetimeFigureOut">
              <a:rPr lang="en-US" smtClean="0"/>
              <a:pPr/>
              <a:t>7/12/17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A6E0B-0CE9-934C-A1F2-483A5C5AE8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B85E2-4D43-2E4E-9CB2-F177872BCEE9}" type="datetimeFigureOut">
              <a:rPr lang="en-US" smtClean="0"/>
              <a:pPr/>
              <a:t>7/12/17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A6E0B-0CE9-934C-A1F2-483A5C5AE8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B85E2-4D43-2E4E-9CB2-F177872BCEE9}" type="datetimeFigureOut">
              <a:rPr lang="en-US" smtClean="0"/>
              <a:pPr/>
              <a:t>7/12/17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A6E0B-0CE9-934C-A1F2-483A5C5AE8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B85E2-4D43-2E4E-9CB2-F177872BCEE9}" type="datetimeFigureOut">
              <a:rPr lang="en-US" smtClean="0"/>
              <a:pPr/>
              <a:t>7/12/17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A6E0B-0CE9-934C-A1F2-483A5C5AE8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B85E2-4D43-2E4E-9CB2-F177872BCEE9}" type="datetimeFigureOut">
              <a:rPr lang="en-US" smtClean="0"/>
              <a:pPr/>
              <a:t>7/12/17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A6E0B-0CE9-934C-A1F2-483A5C5AE8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B85E2-4D43-2E4E-9CB2-F177872BCEE9}" type="datetimeFigureOut">
              <a:rPr lang="en-US" smtClean="0"/>
              <a:pPr/>
              <a:t>7/12/17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A6E0B-0CE9-934C-A1F2-483A5C5AE8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B85E2-4D43-2E4E-9CB2-F177872BCEE9}" type="datetimeFigureOut">
              <a:rPr lang="en-US" smtClean="0"/>
              <a:pPr/>
              <a:t>7/12/17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A6E0B-0CE9-934C-A1F2-483A5C5AE8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B85E2-4D43-2E4E-9CB2-F177872BCEE9}" type="datetimeFigureOut">
              <a:rPr lang="en-US" smtClean="0"/>
              <a:pPr/>
              <a:t>7/12/17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A6E0B-0CE9-934C-A1F2-483A5C5AE8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B85E2-4D43-2E4E-9CB2-F177872BCEE9}" type="datetimeFigureOut">
              <a:rPr lang="en-US" smtClean="0"/>
              <a:pPr/>
              <a:t>7/12/17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A6E0B-0CE9-934C-A1F2-483A5C5AE8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B85E2-4D43-2E4E-9CB2-F177872BCEE9}" type="datetimeFigureOut">
              <a:rPr lang="en-US" smtClean="0"/>
              <a:pPr/>
              <a:t>7/12/17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A6E0B-0CE9-934C-A1F2-483A5C5AE8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B85E2-4D43-2E4E-9CB2-F177872BCEE9}" type="datetimeFigureOut">
              <a:rPr lang="en-US" smtClean="0"/>
              <a:pPr/>
              <a:t>7/12/17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A6E0B-0CE9-934C-A1F2-483A5C5AE8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D4B85E2-4D43-2E4E-9CB2-F177872BCEE9}" type="datetimeFigureOut">
              <a:rPr lang="en-US" smtClean="0"/>
              <a:pPr/>
              <a:t>7/12/17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257A6E0B-0CE9-934C-A1F2-483A5C5AE8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mc/articles/PMC4275099/" TargetMode="External"/><Relationship Id="rId4" Type="http://schemas.openxmlformats.org/officeDocument/2006/relationships/hyperlink" Target="https://www.ncbi.nlm.nih.gov/pmc/articles/PMC4288325/" TargetMode="External"/><Relationship Id="rId5" Type="http://schemas.openxmlformats.org/officeDocument/2006/relationships/hyperlink" Target="https://www.ncbi.nlm.nih.gov/pmc/articles/PMC2673195/" TargetMode="External"/><Relationship Id="rId6" Type="http://schemas.openxmlformats.org/officeDocument/2006/relationships/hyperlink" Target="http://www.bmj.com/content/349/bmj.g6154" TargetMode="External"/><Relationship Id="rId7" Type="http://schemas.openxmlformats.org/officeDocument/2006/relationships/hyperlink" Target="https://www.ncbi.nlm.nih.gov/pmc/articles/PMC3388523/" TargetMode="External"/><Relationship Id="rId8" Type="http://schemas.openxmlformats.org/officeDocument/2006/relationships/hyperlink" Target="https://www.ncbi.nlm.nih.gov/pmc/articles/PMC2921084/" TargetMode="External"/><Relationship Id="rId9" Type="http://schemas.openxmlformats.org/officeDocument/2006/relationships/hyperlink" Target="https://www.ncbi.nlm.nih.gov/pmc/articles/PMC3520165/" TargetMode="External"/><Relationship Id="rId10" Type="http://schemas.openxmlformats.org/officeDocument/2006/relationships/hyperlink" Target="http://journals.plos.org/plosone/article?id=10.1371/journal.pone.0169691" TargetMode="External"/><Relationship Id="rId11" Type="http://schemas.openxmlformats.org/officeDocument/2006/relationships/hyperlink" Target="https://www.ncbi.nlm.nih.gov/pmc/articles/PMC1422076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ncbi.nlm.nih.gov/pubmed/23853213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Surgical vs. Medical Treatment of GERD.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Surgical - </a:t>
            </a:r>
            <a:r>
              <a:rPr lang="en-US" dirty="0" err="1" smtClean="0"/>
              <a:t>Fundoplication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 gastric </a:t>
            </a:r>
            <a:r>
              <a:rPr lang="en-US" dirty="0" err="1" smtClean="0"/>
              <a:t>fundus</a:t>
            </a:r>
            <a:r>
              <a:rPr lang="en-US" dirty="0" smtClean="0"/>
              <a:t> of the stomach is wrapped around the lower end of the esophagus and stitched in place, reinforcing the closing function of the lower esophageal sphincter </a:t>
            </a:r>
          </a:p>
          <a:p>
            <a:endParaRPr lang="en-US" dirty="0" smtClean="0"/>
          </a:p>
        </p:txBody>
      </p:sp>
      <p:pic>
        <p:nvPicPr>
          <p:cNvPr id="4" name="Picture 3" descr="gerd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1426" y="3699218"/>
            <a:ext cx="2895600" cy="2590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110278" y="6335714"/>
            <a:ext cx="4820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http://drrajatgoel.com/laparoscopic-fundoplication-for-gerdreflux/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Fundoplication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Long-term studies have shown that</a:t>
            </a:r>
            <a:r>
              <a:rPr lang="en-US" dirty="0" smtClean="0"/>
              <a:t> 360</a:t>
            </a:r>
            <a:r>
              <a:rPr lang="en-US" baseline="30000" dirty="0" smtClean="0"/>
              <a:t>o </a:t>
            </a:r>
            <a:r>
              <a:rPr lang="en-US" dirty="0" err="1" smtClean="0"/>
              <a:t>fundoplication</a:t>
            </a:r>
            <a:r>
              <a:rPr lang="en-US" dirty="0" smtClean="0"/>
              <a:t> using </a:t>
            </a:r>
            <a:r>
              <a:rPr lang="en-US" dirty="0" smtClean="0"/>
              <a:t>minimally invasive techniques </a:t>
            </a:r>
            <a:r>
              <a:rPr lang="en-US" dirty="0" smtClean="0"/>
              <a:t>controls symptoms in 93% of patients after 5 years and in 89% after 10 years</a:t>
            </a:r>
            <a:r>
              <a:rPr lang="en-US" baseline="30000" dirty="0" smtClean="0"/>
              <a:t>12</a:t>
            </a:r>
            <a:endParaRPr lang="en-US" dirty="0" smtClean="0"/>
          </a:p>
          <a:p>
            <a:pPr lvl="2"/>
            <a:r>
              <a:rPr lang="en-US" dirty="0" smtClean="0"/>
              <a:t>Postoperative </a:t>
            </a:r>
            <a:r>
              <a:rPr lang="en-US" dirty="0" err="1" smtClean="0"/>
              <a:t>dysphagia</a:t>
            </a:r>
            <a:r>
              <a:rPr lang="en-US" dirty="0" smtClean="0"/>
              <a:t> has been described in approximately 8% of patients- usually resolves in most patients within a few month. </a:t>
            </a:r>
            <a:r>
              <a:rPr lang="en-US" baseline="30000" dirty="0" smtClean="0"/>
              <a:t>12</a:t>
            </a:r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vs. Surgical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when heartburn and regurgitation are not affected by medical treatment</a:t>
            </a:r>
          </a:p>
          <a:p>
            <a:r>
              <a:rPr lang="en-US" dirty="0" smtClean="0"/>
              <a:t>cough is induced by </a:t>
            </a:r>
            <a:r>
              <a:rPr lang="en-US" dirty="0" smtClean="0"/>
              <a:t>reflux</a:t>
            </a:r>
          </a:p>
          <a:p>
            <a:r>
              <a:rPr lang="en-US" dirty="0" smtClean="0"/>
              <a:t>symptom resistant to treatment</a:t>
            </a:r>
          </a:p>
          <a:p>
            <a:r>
              <a:rPr lang="en-US" dirty="0" smtClean="0"/>
              <a:t>poor </a:t>
            </a:r>
            <a:r>
              <a:rPr lang="en-US" dirty="0" smtClean="0"/>
              <a:t>patient </a:t>
            </a:r>
            <a:r>
              <a:rPr lang="en-US" dirty="0" smtClean="0"/>
              <a:t>compliance</a:t>
            </a:r>
          </a:p>
          <a:p>
            <a:r>
              <a:rPr lang="en-US" dirty="0" smtClean="0"/>
              <a:t>cost </a:t>
            </a:r>
            <a:r>
              <a:rPr lang="en-US" dirty="0" smtClean="0"/>
              <a:t>of medical</a:t>
            </a:r>
          </a:p>
          <a:p>
            <a:r>
              <a:rPr lang="en-US" dirty="0" smtClean="0"/>
              <a:t>postmenopausal women with osteoporosis (</a:t>
            </a:r>
            <a:r>
              <a:rPr lang="en-US" dirty="0" err="1" smtClean="0"/>
              <a:t>PPIs</a:t>
            </a:r>
            <a:r>
              <a:rPr lang="en-US" dirty="0" smtClean="0"/>
              <a:t> and histamine-2 receptor antagonists can increase the risk of hip and femur fractures)</a:t>
            </a:r>
            <a:r>
              <a:rPr lang="en-US" baseline="30000" dirty="0" smtClean="0"/>
              <a:t>13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Preventing </a:t>
            </a:r>
            <a:r>
              <a:rPr lang="en-US" dirty="0" err="1" smtClean="0"/>
              <a:t>Barret’s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Meta analysis of nine observational studies, comprising five cohort and four case-control studies (including a total of 5712 patients with BE)</a:t>
            </a:r>
          </a:p>
          <a:p>
            <a:r>
              <a:rPr lang="en-US" dirty="0" smtClean="0"/>
              <a:t>Findings: No dysplasia- or cancer-protective effects of </a:t>
            </a:r>
            <a:r>
              <a:rPr lang="en-US" dirty="0" err="1" smtClean="0"/>
              <a:t>PPIs</a:t>
            </a:r>
            <a:r>
              <a:rPr lang="en-US" dirty="0" smtClean="0"/>
              <a:t> usage in patients with BE were identified</a:t>
            </a:r>
            <a:r>
              <a:rPr lang="en-US" dirty="0" smtClean="0"/>
              <a:t> </a:t>
            </a:r>
            <a:r>
              <a:rPr lang="en-US" baseline="30000" dirty="0" smtClean="0"/>
              <a:t>14</a:t>
            </a:r>
            <a:endParaRPr lang="en-US" baseline="30000" dirty="0" smtClean="0"/>
          </a:p>
          <a:p>
            <a:r>
              <a:rPr lang="en-US" dirty="0" smtClean="0"/>
              <a:t>Recent nationwide case–control study in Denmark showed that chronic long-term use of </a:t>
            </a:r>
            <a:r>
              <a:rPr lang="en-US" dirty="0" err="1" smtClean="0"/>
              <a:t>PPIs</a:t>
            </a:r>
            <a:r>
              <a:rPr lang="en-US" dirty="0" smtClean="0"/>
              <a:t> was associated with a significant increase in the risk of developing EAC in patients with BE 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Surgical Intervention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Dysplasia regressed in nearly half of the patients in whom it was present before surgery, intestinal </a:t>
            </a:r>
            <a:r>
              <a:rPr lang="en-US" dirty="0" err="1" smtClean="0"/>
              <a:t>metaplasia</a:t>
            </a:r>
            <a:r>
              <a:rPr lang="en-US" dirty="0" smtClean="0"/>
              <a:t> disappeared in 14% of patients, and high-grade dysplasia and </a:t>
            </a:r>
            <a:r>
              <a:rPr lang="en-US" dirty="0" err="1" smtClean="0"/>
              <a:t>adenocarcinoma</a:t>
            </a:r>
            <a:r>
              <a:rPr lang="en-US" dirty="0" smtClean="0"/>
              <a:t> were prevented in all.</a:t>
            </a:r>
            <a:r>
              <a:rPr lang="en-US" baseline="30000" dirty="0" smtClean="0"/>
              <a:t>16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guidelines for PPI </a:t>
            </a:r>
            <a:r>
              <a:rPr lang="en-US" dirty="0" smtClean="0"/>
              <a:t>use.</a:t>
            </a:r>
          </a:p>
          <a:p>
            <a:pPr lvl="1"/>
            <a:r>
              <a:rPr lang="en-US" dirty="0" smtClean="0"/>
              <a:t>Reconsider </a:t>
            </a:r>
            <a:r>
              <a:rPr lang="en-US" dirty="0" smtClean="0"/>
              <a:t>long term use. </a:t>
            </a:r>
          </a:p>
          <a:p>
            <a:r>
              <a:rPr lang="en-US" dirty="0" smtClean="0"/>
              <a:t>Increase awareness of Esophageal </a:t>
            </a:r>
            <a:r>
              <a:rPr lang="en-US" dirty="0" err="1" smtClean="0"/>
              <a:t>Adenocarcinoma</a:t>
            </a:r>
            <a:r>
              <a:rPr lang="en-US" dirty="0" smtClean="0"/>
              <a:t> </a:t>
            </a:r>
            <a:r>
              <a:rPr lang="en-US" dirty="0" smtClean="0"/>
              <a:t>Carcinoma</a:t>
            </a:r>
          </a:p>
          <a:p>
            <a:pPr lvl="1"/>
            <a:r>
              <a:rPr lang="en-US" dirty="0" smtClean="0"/>
              <a:t>Increased by 600% over the last 25 years</a:t>
            </a:r>
            <a:endParaRPr lang="en-US" dirty="0" smtClean="0"/>
          </a:p>
          <a:p>
            <a:r>
              <a:rPr lang="en-US" dirty="0" smtClean="0"/>
              <a:t>Promote surgical options for good </a:t>
            </a:r>
            <a:r>
              <a:rPr lang="en-US" dirty="0" smtClean="0"/>
              <a:t>candidates</a:t>
            </a:r>
            <a:endParaRPr lang="en-US" dirty="0" smtClean="0"/>
          </a:p>
          <a:p>
            <a:pPr lvl="1"/>
            <a:r>
              <a:rPr lang="en-US" dirty="0" smtClean="0"/>
              <a:t>PPI controlled GERD = potentially good surgical candidate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 cited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 fontScale="25000" lnSpcReduction="20000"/>
          </a:bodyPr>
          <a:lstStyle/>
          <a:p>
            <a:pPr marL="981075" lvl="3" indent="0">
              <a:buNone/>
            </a:pPr>
            <a:r>
              <a:rPr lang="en-US" sz="2800" dirty="0" smtClean="0"/>
              <a:t>1.https://www.ncbi.nlm.nih.gov/pmc/articles/PMC2921084/</a:t>
            </a:r>
            <a:r>
              <a:rPr lang="en-US" sz="2800" dirty="0" smtClean="0"/>
              <a:t> </a:t>
            </a:r>
          </a:p>
          <a:p>
            <a:pPr marL="968375" lvl="4" indent="0">
              <a:buNone/>
            </a:pPr>
            <a:r>
              <a:rPr lang="en-US" sz="2800" dirty="0" err="1" smtClean="0"/>
              <a:t>Herbella</a:t>
            </a:r>
            <a:r>
              <a:rPr lang="en-US" sz="2800" dirty="0" smtClean="0"/>
              <a:t>, Fernando A., and Marco G. Patti. "</a:t>
            </a:r>
            <a:r>
              <a:rPr lang="en-US" sz="2800" dirty="0" err="1" smtClean="0"/>
              <a:t>Gastroesophageal</a:t>
            </a:r>
            <a:r>
              <a:rPr lang="en-US" sz="2800" dirty="0" smtClean="0"/>
              <a:t> Reflux Disease: From </a:t>
            </a:r>
            <a:r>
              <a:rPr lang="en-US" sz="2800" dirty="0" err="1" smtClean="0"/>
              <a:t>Pathophysiology</a:t>
            </a:r>
            <a:r>
              <a:rPr lang="en-US" sz="2800" dirty="0" smtClean="0"/>
              <a:t> to Treatment." </a:t>
            </a:r>
            <a:r>
              <a:rPr lang="en-US" sz="2800" i="1" dirty="0" smtClean="0"/>
              <a:t>World Journal of Gastroenterology : WJG</a:t>
            </a:r>
            <a:r>
              <a:rPr lang="en-US" sz="2800" dirty="0" smtClean="0"/>
              <a:t>. </a:t>
            </a:r>
            <a:r>
              <a:rPr lang="en-US" sz="2800" dirty="0" err="1" smtClean="0"/>
              <a:t>Baishideng</a:t>
            </a:r>
            <a:r>
              <a:rPr lang="en-US" sz="2800" dirty="0" smtClean="0"/>
              <a:t>, 14 Aug. 2010. Web. 18 July 2017</a:t>
            </a:r>
            <a:r>
              <a:rPr lang="en-US" sz="2800" dirty="0" smtClean="0"/>
              <a:t>.</a:t>
            </a:r>
            <a:endParaRPr lang="en-US" sz="2800" dirty="0" smtClean="0"/>
          </a:p>
          <a:p>
            <a:pPr marL="968375" lvl="4" indent="0">
              <a:buNone/>
            </a:pPr>
            <a:r>
              <a:rPr lang="en-US" sz="2800" dirty="0" smtClean="0"/>
              <a:t>3. </a:t>
            </a:r>
            <a:r>
              <a:rPr lang="en-US" sz="2800" dirty="0" smtClean="0">
                <a:hlinkClick r:id="rId2"/>
              </a:rPr>
              <a:t>www.ncbi.nlm.nih.gov/pubmed/</a:t>
            </a:r>
            <a:r>
              <a:rPr lang="en-US" sz="2800" dirty="0" smtClean="0">
                <a:hlinkClick r:id="rId2"/>
              </a:rPr>
              <a:t>23853213</a:t>
            </a:r>
            <a:endParaRPr lang="en-US" sz="2800" dirty="0" smtClean="0"/>
          </a:p>
          <a:p>
            <a:pPr marL="968375" lvl="4" indent="0">
              <a:buNone/>
            </a:pPr>
            <a:r>
              <a:rPr lang="en-US" sz="2800" dirty="0" smtClean="0"/>
              <a:t>El-</a:t>
            </a:r>
            <a:r>
              <a:rPr lang="en-US" sz="2800" dirty="0" err="1" smtClean="0"/>
              <a:t>Serag</a:t>
            </a:r>
            <a:r>
              <a:rPr lang="en-US" sz="2800" dirty="0" smtClean="0"/>
              <a:t>, H. B., S. Sweet, C. C. Winchester, and J. Dent. "Update on the Epidemiology of Gastro-</a:t>
            </a:r>
            <a:r>
              <a:rPr lang="en-US" sz="2800" dirty="0" err="1" smtClean="0"/>
              <a:t>oesophageal</a:t>
            </a:r>
            <a:r>
              <a:rPr lang="en-US" sz="2800" dirty="0" smtClean="0"/>
              <a:t> Reflux Disease: A Systematic Review." </a:t>
            </a:r>
            <a:r>
              <a:rPr lang="en-US" sz="2800" i="1" dirty="0" smtClean="0"/>
              <a:t>Gut.</a:t>
            </a:r>
            <a:r>
              <a:rPr lang="en-US" sz="2800" dirty="0" smtClean="0"/>
              <a:t> U.S. National Library of Medicine, June 2014. Web. 18 July 2017</a:t>
            </a:r>
            <a:r>
              <a:rPr lang="en-US" sz="2800" dirty="0" smtClean="0"/>
              <a:t>.</a:t>
            </a:r>
            <a:endParaRPr lang="en-US" sz="2800" dirty="0" smtClean="0"/>
          </a:p>
          <a:p>
            <a:pPr marL="968375" lvl="4" indent="0">
              <a:buNone/>
            </a:pPr>
            <a:r>
              <a:rPr lang="en-US" sz="2800" dirty="0" smtClean="0"/>
              <a:t>4. </a:t>
            </a:r>
            <a:r>
              <a:rPr lang="en-US" sz="2800" dirty="0" smtClean="0">
                <a:hlinkClick r:id="rId3"/>
              </a:rPr>
              <a:t>www.ncbi.nlm.nih.gov/pmc/articles/PMC4275099</a:t>
            </a:r>
            <a:r>
              <a:rPr lang="en-US" sz="2800" dirty="0" smtClean="0">
                <a:hlinkClick r:id="rId3"/>
              </a:rPr>
              <a:t>/</a:t>
            </a:r>
            <a:endParaRPr lang="en-US" sz="2800" dirty="0" smtClean="0"/>
          </a:p>
          <a:p>
            <a:pPr marL="968375" lvl="4" indent="0">
              <a:buNone/>
            </a:pPr>
            <a:r>
              <a:rPr lang="en-US" sz="2800" dirty="0" smtClean="0"/>
              <a:t>Cohen, Erica, Roger Bolus, </a:t>
            </a:r>
            <a:r>
              <a:rPr lang="en-US" sz="2800" dirty="0" err="1" smtClean="0"/>
              <a:t>Dinesh</a:t>
            </a:r>
            <a:r>
              <a:rPr lang="en-US" sz="2800" dirty="0" smtClean="0"/>
              <a:t> </a:t>
            </a:r>
            <a:r>
              <a:rPr lang="en-US" sz="2800" dirty="0" err="1" smtClean="0"/>
              <a:t>Khanna</a:t>
            </a:r>
            <a:r>
              <a:rPr lang="en-US" sz="2800" dirty="0" smtClean="0"/>
              <a:t>, Ron D. Hays, Lin Chang, Gil Y. </a:t>
            </a:r>
            <a:r>
              <a:rPr lang="en-US" sz="2800" dirty="0" err="1" smtClean="0"/>
              <a:t>Melmed</a:t>
            </a:r>
            <a:r>
              <a:rPr lang="en-US" sz="2800" dirty="0" smtClean="0"/>
              <a:t>, </a:t>
            </a:r>
            <a:r>
              <a:rPr lang="en-US" sz="2800" dirty="0" err="1" smtClean="0"/>
              <a:t>Puja</a:t>
            </a:r>
            <a:r>
              <a:rPr lang="en-US" sz="2800" dirty="0" smtClean="0"/>
              <a:t> </a:t>
            </a:r>
            <a:r>
              <a:rPr lang="en-US" sz="2800" dirty="0" err="1" smtClean="0"/>
              <a:t>Khanna</a:t>
            </a:r>
            <a:r>
              <a:rPr lang="en-US" sz="2800" dirty="0" smtClean="0"/>
              <a:t>, and Brennan Spiegel. "GERD Symptoms in the General Population: Prevalence and Severity Versus Care-Seeking Patients." </a:t>
            </a:r>
            <a:r>
              <a:rPr lang="en-US" sz="2800" i="1" dirty="0" smtClean="0"/>
              <a:t>Digestive Diseases and Sciences</a:t>
            </a:r>
            <a:r>
              <a:rPr lang="en-US" sz="2800" dirty="0" smtClean="0"/>
              <a:t>. U.S. National Library of Medicine, Oct. 2014. Web. 18 July 2017</a:t>
            </a:r>
            <a:r>
              <a:rPr lang="en-US" sz="2800" dirty="0" smtClean="0"/>
              <a:t>.</a:t>
            </a:r>
            <a:endParaRPr lang="en-US" sz="2800" dirty="0" smtClean="0"/>
          </a:p>
          <a:p>
            <a:pPr marL="968375" lvl="4" indent="0">
              <a:buNone/>
            </a:pPr>
            <a:r>
              <a:rPr lang="en-US" sz="2800" dirty="0" smtClean="0"/>
              <a:t>6.https://www.ncbi.nlm.nih.gov/pmc/articles/PMC5056567</a:t>
            </a:r>
            <a:r>
              <a:rPr lang="en-US" sz="2800" dirty="0" smtClean="0"/>
              <a:t>/</a:t>
            </a:r>
          </a:p>
          <a:p>
            <a:pPr marL="968375" lvl="4" indent="0">
              <a:buNone/>
            </a:pPr>
            <a:r>
              <a:rPr lang="en-US" sz="2800" dirty="0" smtClean="0"/>
              <a:t>Kim, Young Sun, </a:t>
            </a:r>
            <a:r>
              <a:rPr lang="en-US" sz="2800" dirty="0" err="1" smtClean="0"/>
              <a:t>Nayoung</a:t>
            </a:r>
            <a:r>
              <a:rPr lang="en-US" sz="2800" dirty="0" smtClean="0"/>
              <a:t> Kim, and </a:t>
            </a:r>
            <a:r>
              <a:rPr lang="en-US" sz="2800" dirty="0" err="1" smtClean="0"/>
              <a:t>Gwang</a:t>
            </a:r>
            <a:r>
              <a:rPr lang="en-US" sz="2800" dirty="0" smtClean="0"/>
              <a:t> Ha Kim. "Sex and Gender Differences in </a:t>
            </a:r>
            <a:r>
              <a:rPr lang="en-US" sz="2800" dirty="0" err="1" smtClean="0"/>
              <a:t>Gastroesophageal</a:t>
            </a:r>
            <a:r>
              <a:rPr lang="en-US" sz="2800" dirty="0" smtClean="0"/>
              <a:t> Reflux Disease." </a:t>
            </a:r>
            <a:r>
              <a:rPr lang="en-US" sz="2800" i="1" dirty="0" smtClean="0"/>
              <a:t>Journal of </a:t>
            </a:r>
            <a:r>
              <a:rPr lang="en-US" sz="2800" i="1" dirty="0" err="1" smtClean="0"/>
              <a:t>Neurogastroenterology</a:t>
            </a:r>
            <a:r>
              <a:rPr lang="en-US" sz="2800" i="1" dirty="0" smtClean="0"/>
              <a:t> and Motility</a:t>
            </a:r>
            <a:r>
              <a:rPr lang="en-US" sz="2800" dirty="0" smtClean="0"/>
              <a:t>. Korean Society of </a:t>
            </a:r>
            <a:r>
              <a:rPr lang="en-US" sz="2800" dirty="0" err="1" smtClean="0"/>
              <a:t>Neurogastroenterology</a:t>
            </a:r>
            <a:r>
              <a:rPr lang="en-US" sz="2800" dirty="0" smtClean="0"/>
              <a:t> and Motility, Oct. 2016. Web. 18 July 2017</a:t>
            </a:r>
            <a:r>
              <a:rPr lang="en-US" sz="2800" dirty="0" smtClean="0"/>
              <a:t>.</a:t>
            </a:r>
            <a:endParaRPr lang="en-US" sz="2800" dirty="0" smtClean="0"/>
          </a:p>
          <a:p>
            <a:pPr marL="968375" lvl="4" indent="0">
              <a:buNone/>
            </a:pPr>
            <a:r>
              <a:rPr lang="en-US" sz="2800" dirty="0" smtClean="0"/>
              <a:t>7 </a:t>
            </a:r>
            <a:r>
              <a:rPr lang="en-US" sz="2800" dirty="0" smtClean="0">
                <a:hlinkClick r:id="rId4"/>
              </a:rPr>
              <a:t>https://www.ncbi.nlm.nih.gov/pmc/articles/PMC4288325</a:t>
            </a:r>
            <a:r>
              <a:rPr lang="en-US" sz="2800" dirty="0" smtClean="0">
                <a:hlinkClick r:id="rId4"/>
              </a:rPr>
              <a:t>/</a:t>
            </a:r>
            <a:endParaRPr lang="en-US" sz="2800" dirty="0" smtClean="0"/>
          </a:p>
          <a:p>
            <a:pPr marL="968375" lvl="4" indent="0">
              <a:buNone/>
            </a:pPr>
            <a:r>
              <a:rPr lang="en-US" sz="2800" dirty="0" err="1" smtClean="0"/>
              <a:t>Alsalahi</a:t>
            </a:r>
            <a:r>
              <a:rPr lang="en-US" sz="2800" dirty="0" smtClean="0"/>
              <a:t>, </a:t>
            </a:r>
            <a:r>
              <a:rPr lang="en-US" sz="2800" dirty="0" err="1" smtClean="0"/>
              <a:t>Omran</a:t>
            </a:r>
            <a:r>
              <a:rPr lang="en-US" sz="2800" dirty="0" smtClean="0"/>
              <a:t>, and </a:t>
            </a:r>
            <a:r>
              <a:rPr lang="en-US" sz="2800" dirty="0" err="1" smtClean="0"/>
              <a:t>Anca</a:t>
            </a:r>
            <a:r>
              <a:rPr lang="en-US" sz="2800" dirty="0" smtClean="0"/>
              <a:t> D. </a:t>
            </a:r>
            <a:r>
              <a:rPr lang="en-US" sz="2800" dirty="0" err="1" smtClean="0"/>
              <a:t>Dobrian</a:t>
            </a:r>
            <a:r>
              <a:rPr lang="en-US" sz="2800" dirty="0" smtClean="0"/>
              <a:t>. "Proton Pump Inhibitors: The Culprit for Barrett’s Esophagus?" </a:t>
            </a:r>
            <a:r>
              <a:rPr lang="en-US" sz="2800" i="1" dirty="0" smtClean="0"/>
              <a:t>Frontiers in Oncology</a:t>
            </a:r>
            <a:r>
              <a:rPr lang="en-US" sz="2800" dirty="0" smtClean="0"/>
              <a:t>. Frontiers Media S.A., 2014. Web. 18 July 2017</a:t>
            </a:r>
            <a:r>
              <a:rPr lang="en-US" sz="2800" dirty="0" smtClean="0"/>
              <a:t>.</a:t>
            </a:r>
            <a:endParaRPr lang="en-US" sz="2800" dirty="0" smtClean="0"/>
          </a:p>
          <a:p>
            <a:pPr marL="968375" lvl="4" indent="0">
              <a:buNone/>
            </a:pPr>
            <a:r>
              <a:rPr lang="en-US" sz="2800" dirty="0" smtClean="0"/>
              <a:t>8   </a:t>
            </a:r>
            <a:r>
              <a:rPr lang="en-US" sz="2800" dirty="0" smtClean="0">
                <a:hlinkClick r:id="rId5"/>
              </a:rPr>
              <a:t>https://www.ncbi.nlm.nih.gov/pmc/articles/PMC2673195</a:t>
            </a:r>
            <a:r>
              <a:rPr lang="en-US" sz="2800" dirty="0" smtClean="0">
                <a:hlinkClick r:id="rId5"/>
              </a:rPr>
              <a:t>/</a:t>
            </a:r>
            <a:endParaRPr lang="en-US" sz="2800" dirty="0" smtClean="0"/>
          </a:p>
          <a:p>
            <a:pPr lvl="2" indent="0">
              <a:buNone/>
            </a:pPr>
            <a:r>
              <a:rPr lang="en-US" sz="2800" dirty="0" smtClean="0"/>
              <a:t>Zhang, </a:t>
            </a:r>
            <a:r>
              <a:rPr lang="en-US" sz="2800" dirty="0" err="1" smtClean="0"/>
              <a:t>Hui</a:t>
            </a:r>
            <a:r>
              <a:rPr lang="en-US" sz="2800" dirty="0" smtClean="0"/>
              <a:t> Ying, Stuart Jon </a:t>
            </a:r>
            <a:r>
              <a:rPr lang="en-US" sz="2800" dirty="0" err="1" smtClean="0"/>
              <a:t>Spechler</a:t>
            </a:r>
            <a:r>
              <a:rPr lang="en-US" sz="2800" dirty="0" smtClean="0"/>
              <a:t>, and Rhonda F. Souza. "Esophageal </a:t>
            </a:r>
            <a:r>
              <a:rPr lang="en-US" sz="2800" dirty="0" err="1" smtClean="0"/>
              <a:t>Adenocarcinoma</a:t>
            </a:r>
            <a:r>
              <a:rPr lang="en-US" sz="2800" dirty="0" smtClean="0"/>
              <a:t> Arising in Barrett Esophagus." </a:t>
            </a:r>
            <a:r>
              <a:rPr lang="en-US" sz="2800" i="1" dirty="0" smtClean="0"/>
              <a:t>Cancer Letters</a:t>
            </a:r>
            <a:r>
              <a:rPr lang="en-US" sz="2800" dirty="0" smtClean="0"/>
              <a:t>. U.S. National Library of Medicine, 18 Mar. 2009. Web. 18 July 2017</a:t>
            </a:r>
            <a:r>
              <a:rPr lang="en-US" sz="2800" dirty="0" smtClean="0"/>
              <a:t>.</a:t>
            </a:r>
            <a:endParaRPr lang="en-US" sz="2800" dirty="0" smtClean="0"/>
          </a:p>
          <a:p>
            <a:pPr marL="968375" lvl="4" indent="0">
              <a:buNone/>
            </a:pPr>
            <a:r>
              <a:rPr lang="en-US" sz="2800" dirty="0" smtClean="0"/>
              <a:t>9 </a:t>
            </a:r>
            <a:r>
              <a:rPr lang="en-US" sz="2800" dirty="0" smtClean="0">
                <a:hlinkClick r:id="rId6"/>
              </a:rPr>
              <a:t>http://www.bmj.com/content/349/</a:t>
            </a:r>
            <a:r>
              <a:rPr lang="en-US" sz="2800" dirty="0" smtClean="0">
                <a:hlinkClick r:id="rId6"/>
              </a:rPr>
              <a:t>bmj.g6154</a:t>
            </a:r>
            <a:r>
              <a:rPr lang="en-US" sz="2800" dirty="0" smtClean="0"/>
              <a:t> </a:t>
            </a:r>
            <a:endParaRPr lang="en-US" sz="2800" dirty="0" smtClean="0"/>
          </a:p>
          <a:p>
            <a:pPr marL="981075" lvl="3" indent="0">
              <a:buNone/>
            </a:pPr>
            <a:r>
              <a:rPr lang="en-US" sz="2800" dirty="0" smtClean="0"/>
              <a:t>Roman, Sabine, and Peter J. </a:t>
            </a:r>
            <a:r>
              <a:rPr lang="en-US" sz="2800" dirty="0" err="1" smtClean="0"/>
              <a:t>Kahrilas</a:t>
            </a:r>
            <a:r>
              <a:rPr lang="en-US" sz="2800" dirty="0" smtClean="0"/>
              <a:t>. "The Diagnosis and Management of Hiatus </a:t>
            </a:r>
            <a:r>
              <a:rPr lang="en-US" sz="2800" dirty="0" err="1" smtClean="0"/>
              <a:t>Hernia."</a:t>
            </a:r>
            <a:r>
              <a:rPr lang="en-US" sz="2800" i="1" dirty="0" err="1" smtClean="0"/>
              <a:t>BMJ</a:t>
            </a:r>
            <a:r>
              <a:rPr lang="en-US" sz="2800" dirty="0" smtClean="0"/>
              <a:t>. British Medical Journal Publishing Group, 23 Oct. 2014. Web. 17 July 2017</a:t>
            </a:r>
            <a:r>
              <a:rPr lang="en-US" sz="2800" dirty="0" smtClean="0"/>
              <a:t>.</a:t>
            </a:r>
            <a:endParaRPr lang="en-US" sz="2800" dirty="0" smtClean="0"/>
          </a:p>
          <a:p>
            <a:pPr marL="968375" lvl="4" indent="0">
              <a:buAutoNum type="arabicPlain" startAt="10"/>
            </a:pPr>
            <a:r>
              <a:rPr lang="en-US" sz="2800" dirty="0" smtClean="0">
                <a:hlinkClick r:id="rId7"/>
              </a:rPr>
              <a:t>https</a:t>
            </a:r>
            <a:r>
              <a:rPr lang="en-US" sz="2800" dirty="0" smtClean="0">
                <a:hlinkClick r:id="rId7"/>
              </a:rPr>
              <a:t>://www.ncbi.nlm.nih.gov/pmc/articles/PMC3388523</a:t>
            </a:r>
            <a:r>
              <a:rPr lang="en-US" sz="2800" dirty="0" smtClean="0">
                <a:hlinkClick r:id="rId7"/>
              </a:rPr>
              <a:t>/</a:t>
            </a:r>
            <a:endParaRPr lang="en-US" sz="2800" dirty="0" smtClean="0"/>
          </a:p>
          <a:p>
            <a:pPr marL="1022350" lvl="1" indent="0"/>
            <a:r>
              <a:rPr lang="en-US" sz="2800" dirty="0" err="1" smtClean="0"/>
              <a:t>Heidelbaugh</a:t>
            </a:r>
            <a:r>
              <a:rPr lang="en-US" sz="2800" dirty="0" smtClean="0"/>
              <a:t>, Joel J., Andrea H. Kim, Robert Chang, and Paul C. Walker. "Overutilization of Proton-pump Inhibitors: What the Clinician Needs to Know." </a:t>
            </a:r>
            <a:r>
              <a:rPr lang="en-US" sz="2800" i="1" dirty="0" smtClean="0"/>
              <a:t>Therapeutic Advances in Gastroenterology</a:t>
            </a:r>
            <a:r>
              <a:rPr lang="en-US" sz="2800" dirty="0" smtClean="0"/>
              <a:t>. SAGE Publications, July 2012. Web. 18 July </a:t>
            </a:r>
            <a:r>
              <a:rPr lang="en-US" sz="2800" dirty="0" smtClean="0"/>
              <a:t>2017</a:t>
            </a:r>
            <a:endParaRPr lang="en-US" sz="2800" dirty="0" smtClean="0"/>
          </a:p>
          <a:p>
            <a:pPr marL="968375" lvl="4" indent="0">
              <a:buNone/>
            </a:pPr>
            <a:r>
              <a:rPr lang="en-US" sz="2800" dirty="0" smtClean="0"/>
              <a:t>11 </a:t>
            </a:r>
            <a:r>
              <a:rPr lang="en-US" sz="2800" dirty="0" smtClean="0">
                <a:hlinkClick r:id="rId8"/>
              </a:rPr>
              <a:t>https://www.ncbi.nlm.nih.gov/pmc/articles/PMC2921084</a:t>
            </a:r>
            <a:r>
              <a:rPr lang="en-US" sz="2800" dirty="0" smtClean="0">
                <a:hlinkClick r:id="rId8"/>
              </a:rPr>
              <a:t>/</a:t>
            </a:r>
            <a:endParaRPr lang="en-US" sz="2800" dirty="0" smtClean="0"/>
          </a:p>
          <a:p>
            <a:pPr marL="968375" lvl="4" indent="0">
              <a:buNone/>
            </a:pPr>
            <a:r>
              <a:rPr lang="en-US" sz="2800" dirty="0" err="1" smtClean="0"/>
              <a:t>Herbella</a:t>
            </a:r>
            <a:r>
              <a:rPr lang="en-US" sz="2800" dirty="0" smtClean="0"/>
              <a:t>, Fernando A., and Marco G. Patti. "</a:t>
            </a:r>
            <a:r>
              <a:rPr lang="en-US" sz="2800" dirty="0" err="1" smtClean="0"/>
              <a:t>Gastroesophageal</a:t>
            </a:r>
            <a:r>
              <a:rPr lang="en-US" sz="2800" dirty="0" smtClean="0"/>
              <a:t> Reflux Disease: From </a:t>
            </a:r>
            <a:r>
              <a:rPr lang="en-US" sz="2800" dirty="0" err="1" smtClean="0"/>
              <a:t>Pathophysiology</a:t>
            </a:r>
            <a:r>
              <a:rPr lang="en-US" sz="2800" dirty="0" smtClean="0"/>
              <a:t> to Treatment." </a:t>
            </a:r>
            <a:r>
              <a:rPr lang="en-US" sz="2800" i="1" dirty="0" smtClean="0"/>
              <a:t>World Journal of Gastroenterology : WJG</a:t>
            </a:r>
            <a:r>
              <a:rPr lang="en-US" sz="2800" dirty="0" smtClean="0"/>
              <a:t>. </a:t>
            </a:r>
            <a:r>
              <a:rPr lang="en-US" sz="2800" dirty="0" err="1" smtClean="0"/>
              <a:t>Baishideng</a:t>
            </a:r>
            <a:r>
              <a:rPr lang="en-US" sz="2800" dirty="0" smtClean="0"/>
              <a:t>, 14 Aug. 2010. Web. 18 July 2017.</a:t>
            </a:r>
            <a:endParaRPr lang="en-US" sz="2800" dirty="0" smtClean="0"/>
          </a:p>
          <a:p>
            <a:pPr marL="968375" lvl="4" indent="0">
              <a:buNone/>
            </a:pPr>
            <a:r>
              <a:rPr lang="en-US" sz="2800" dirty="0" smtClean="0"/>
              <a:t>12 </a:t>
            </a:r>
            <a:r>
              <a:rPr lang="en-US" sz="2800" dirty="0" smtClean="0">
                <a:hlinkClick r:id="rId9"/>
              </a:rPr>
              <a:t>https://www.ncbi.nlm.nih.gov/pmc/articles/PMC3520165</a:t>
            </a:r>
            <a:r>
              <a:rPr lang="en-US" sz="2800" dirty="0" smtClean="0">
                <a:hlinkClick r:id="rId9"/>
              </a:rPr>
              <a:t>/</a:t>
            </a:r>
            <a:endParaRPr lang="en-US" sz="2800" dirty="0" smtClean="0"/>
          </a:p>
          <a:p>
            <a:pPr lvl="2" indent="0">
              <a:buNone/>
            </a:pPr>
            <a:r>
              <a:rPr lang="en-US" sz="2800" dirty="0" smtClean="0"/>
              <a:t>Bello, Brian, Fernando A. </a:t>
            </a:r>
            <a:r>
              <a:rPr lang="en-US" sz="2800" dirty="0" err="1" smtClean="0"/>
              <a:t>Herbella</a:t>
            </a:r>
            <a:r>
              <a:rPr lang="en-US" sz="2800" dirty="0" smtClean="0"/>
              <a:t>, Marco E. </a:t>
            </a:r>
            <a:r>
              <a:rPr lang="en-US" sz="2800" dirty="0" err="1" smtClean="0"/>
              <a:t>Allaix</a:t>
            </a:r>
            <a:r>
              <a:rPr lang="en-US" sz="2800" dirty="0" smtClean="0"/>
              <a:t>, and Marco G. Patti. "Impact of Minimally Invasive Surgery on the Treatment of Benign Esophageal Disorders." </a:t>
            </a:r>
            <a:r>
              <a:rPr lang="en-US" sz="2800" i="1" dirty="0" smtClean="0"/>
              <a:t>World Journal of Gastroenterology : WJG</a:t>
            </a:r>
            <a:r>
              <a:rPr lang="en-US" sz="2800" dirty="0" smtClean="0"/>
              <a:t>. </a:t>
            </a:r>
            <a:r>
              <a:rPr lang="en-US" sz="2800" dirty="0" err="1" smtClean="0"/>
              <a:t>Baishideng</a:t>
            </a:r>
            <a:r>
              <a:rPr lang="en-US" sz="2800" dirty="0" smtClean="0"/>
              <a:t> Publishing Group Co., Limited, 14 Dec. 2012. Web. 18 July 2017</a:t>
            </a:r>
            <a:r>
              <a:rPr lang="en-US" sz="2800" dirty="0" smtClean="0"/>
              <a:t>. </a:t>
            </a:r>
            <a:endParaRPr lang="en-US" sz="2800" dirty="0" smtClean="0"/>
          </a:p>
          <a:p>
            <a:pPr marL="968375" lvl="4" indent="0">
              <a:buNone/>
            </a:pPr>
            <a:r>
              <a:rPr lang="en-US" sz="2800" dirty="0" smtClean="0"/>
              <a:t>14 </a:t>
            </a:r>
            <a:r>
              <a:rPr lang="en-US" sz="2800" dirty="0" smtClean="0">
                <a:hlinkClick r:id="rId10"/>
              </a:rPr>
              <a:t>http://journals.plos.org/plosone/article?id=10.1371/journal.pone.</a:t>
            </a:r>
            <a:r>
              <a:rPr lang="en-US" sz="2800" dirty="0" smtClean="0">
                <a:hlinkClick r:id="rId10"/>
              </a:rPr>
              <a:t>0169691</a:t>
            </a:r>
            <a:endParaRPr lang="en-US" sz="2800" dirty="0" smtClean="0"/>
          </a:p>
          <a:p>
            <a:pPr marL="968375" lvl="4" indent="0">
              <a:buNone/>
            </a:pPr>
            <a:r>
              <a:rPr lang="en-US" sz="2800" dirty="0" err="1" smtClean="0"/>
              <a:t>Hvid</a:t>
            </a:r>
            <a:r>
              <a:rPr lang="en-US" sz="2800" dirty="0" smtClean="0"/>
              <a:t>-Jensen, F., L. Pedersen, P. </a:t>
            </a:r>
            <a:r>
              <a:rPr lang="en-US" sz="2800" dirty="0" err="1" smtClean="0"/>
              <a:t>Funch</a:t>
            </a:r>
            <a:r>
              <a:rPr lang="en-US" sz="2800" dirty="0" smtClean="0"/>
              <a:t>-Jensen, and A. M. </a:t>
            </a:r>
            <a:r>
              <a:rPr lang="en-US" sz="2800" dirty="0" err="1" smtClean="0"/>
              <a:t>Drewes</a:t>
            </a:r>
            <a:r>
              <a:rPr lang="en-US" sz="2800" dirty="0" smtClean="0"/>
              <a:t>. "Proton Pump Inhibitor Use May Not Prevent High-grade Dysplasia and </a:t>
            </a:r>
            <a:r>
              <a:rPr lang="en-US" sz="2800" dirty="0" err="1" smtClean="0"/>
              <a:t>Oesophageal</a:t>
            </a:r>
            <a:r>
              <a:rPr lang="en-US" sz="2800" dirty="0" smtClean="0"/>
              <a:t> </a:t>
            </a:r>
            <a:r>
              <a:rPr lang="en-US" sz="2800" dirty="0" err="1" smtClean="0"/>
              <a:t>Adenocarcinoma</a:t>
            </a:r>
            <a:r>
              <a:rPr lang="en-US" sz="2800" dirty="0" smtClean="0"/>
              <a:t> in Barrett's </a:t>
            </a:r>
            <a:r>
              <a:rPr lang="en-US" sz="2800" dirty="0" err="1" smtClean="0"/>
              <a:t>Oesophagus</a:t>
            </a:r>
            <a:r>
              <a:rPr lang="en-US" sz="2800" dirty="0" smtClean="0"/>
              <a:t>: A Nationwide Study of 9883 </a:t>
            </a:r>
            <a:r>
              <a:rPr lang="en-US" sz="2800" dirty="0" err="1" smtClean="0"/>
              <a:t>Patients."</a:t>
            </a:r>
            <a:r>
              <a:rPr lang="en-US" sz="2800" i="1" dirty="0" err="1" smtClean="0"/>
              <a:t>Alimentary</a:t>
            </a:r>
            <a:r>
              <a:rPr lang="en-US" sz="2800" i="1" dirty="0" smtClean="0"/>
              <a:t> Pharmacology &amp; Therapeutics.</a:t>
            </a:r>
            <a:r>
              <a:rPr lang="en-US" sz="2800" dirty="0" smtClean="0"/>
              <a:t> U.S. National Library of Medicine, May 2014. Web. 17 July 2017</a:t>
            </a:r>
            <a:r>
              <a:rPr lang="en-US" sz="2800" dirty="0" smtClean="0"/>
              <a:t>. </a:t>
            </a:r>
            <a:endParaRPr lang="en-US" sz="2800" dirty="0" smtClean="0"/>
          </a:p>
          <a:p>
            <a:pPr marL="981075" lvl="3" indent="0">
              <a:buNone/>
            </a:pPr>
            <a:r>
              <a:rPr lang="en-US" sz="2800" dirty="0" smtClean="0"/>
              <a:t>16 </a:t>
            </a:r>
            <a:r>
              <a:rPr lang="en-US" sz="2800" dirty="0" smtClean="0">
                <a:hlinkClick r:id="rId11"/>
              </a:rPr>
              <a:t>https://www.ncbi.nlm.nih.gov/pmc/articles/PMC1422076</a:t>
            </a:r>
            <a:r>
              <a:rPr lang="en-US" sz="2800" dirty="0" smtClean="0">
                <a:hlinkClick r:id="rId11"/>
              </a:rPr>
              <a:t>/</a:t>
            </a:r>
            <a:endParaRPr lang="en-US" sz="2800" dirty="0" smtClean="0"/>
          </a:p>
          <a:p>
            <a:pPr marL="981075" lvl="3" indent="0">
              <a:buNone/>
            </a:pPr>
            <a:r>
              <a:rPr lang="en-US" sz="2800" dirty="0" err="1" smtClean="0"/>
              <a:t>Hofstetter</a:t>
            </a:r>
            <a:r>
              <a:rPr lang="en-US" sz="2800" dirty="0" smtClean="0"/>
              <a:t>, Wayne L., Jeffrey H. Peters, Tom R. </a:t>
            </a:r>
            <a:r>
              <a:rPr lang="en-US" sz="2800" dirty="0" err="1" smtClean="0"/>
              <a:t>DeMeester</a:t>
            </a:r>
            <a:r>
              <a:rPr lang="en-US" sz="2800" dirty="0" smtClean="0"/>
              <a:t>, Jeffrey A. Hagen, Steven R. </a:t>
            </a:r>
            <a:r>
              <a:rPr lang="en-US" sz="2800" dirty="0" err="1" smtClean="0"/>
              <a:t>DeMeester</a:t>
            </a:r>
            <a:r>
              <a:rPr lang="en-US" sz="2800" dirty="0" smtClean="0"/>
              <a:t>, Peter F. Crookes, Peter Tsai, </a:t>
            </a:r>
            <a:r>
              <a:rPr lang="en-US" sz="2800" dirty="0" err="1" smtClean="0"/>
              <a:t>Farzana</a:t>
            </a:r>
            <a:r>
              <a:rPr lang="en-US" sz="2800" dirty="0" smtClean="0"/>
              <a:t> </a:t>
            </a:r>
            <a:r>
              <a:rPr lang="en-US" sz="2800" dirty="0" err="1" smtClean="0"/>
              <a:t>Banki</a:t>
            </a:r>
            <a:r>
              <a:rPr lang="en-US" sz="2800" dirty="0" smtClean="0"/>
              <a:t>, and Cedric G. </a:t>
            </a:r>
            <a:r>
              <a:rPr lang="en-US" sz="2800" dirty="0" err="1" smtClean="0"/>
              <a:t>Bremner</a:t>
            </a:r>
            <a:r>
              <a:rPr lang="en-US" sz="2800" dirty="0" smtClean="0"/>
              <a:t>. "Long-Term Outcome of </a:t>
            </a:r>
            <a:r>
              <a:rPr lang="en-US" sz="2800" dirty="0" err="1" smtClean="0"/>
              <a:t>Antireflux</a:t>
            </a:r>
            <a:r>
              <a:rPr lang="en-US" sz="2800" dirty="0" smtClean="0"/>
              <a:t> Surgery in Patients With Barrett’s Esophagus." </a:t>
            </a:r>
            <a:r>
              <a:rPr lang="en-US" sz="2800" i="1" dirty="0" smtClean="0"/>
              <a:t>Annals of Surgery</a:t>
            </a:r>
            <a:r>
              <a:rPr lang="en-US" sz="2800" dirty="0" smtClean="0"/>
              <a:t>. U.S. National Library of Medicine, Oct. 2001. Web. 18 July 2017.</a:t>
            </a:r>
          </a:p>
          <a:p>
            <a:pPr marL="981075" lvl="3" indent="0">
              <a:buNone/>
            </a:pPr>
            <a:endParaRPr lang="en-US" dirty="0" smtClean="0"/>
          </a:p>
          <a:p>
            <a:pPr marL="981075" lvl="3" indent="0"/>
            <a:endParaRPr lang="en-US" dirty="0" smtClean="0"/>
          </a:p>
          <a:p>
            <a:pPr lvl="2" indent="0"/>
            <a:endParaRPr lang="en-US" dirty="0" smtClean="0"/>
          </a:p>
          <a:p>
            <a:pPr lvl="2" indent="0"/>
            <a:endParaRPr lang="en-US" dirty="0" smtClean="0"/>
          </a:p>
          <a:p>
            <a:pPr lvl="2" indent="0"/>
            <a:endParaRPr lang="en-US" dirty="0" smtClean="0"/>
          </a:p>
          <a:p>
            <a:pPr lvl="2" indent="0"/>
            <a:endParaRPr lang="en-US" dirty="0" smtClean="0"/>
          </a:p>
          <a:p>
            <a:pPr lvl="2" indent="0"/>
            <a:endParaRPr lang="en-US" dirty="0" smtClean="0"/>
          </a:p>
          <a:p>
            <a:pPr lvl="2" indent="0"/>
            <a:endParaRPr lang="en-US" dirty="0" smtClean="0"/>
          </a:p>
          <a:p>
            <a:pPr lvl="2" indent="0"/>
            <a:endParaRPr lang="en-US" dirty="0" smtClean="0"/>
          </a:p>
          <a:p>
            <a:pPr lvl="2" indent="0"/>
            <a:endParaRPr lang="en-US" dirty="0" smtClean="0"/>
          </a:p>
          <a:p>
            <a:pPr lvl="2" indent="0"/>
            <a:endParaRPr lang="en-US" dirty="0" smtClean="0"/>
          </a:p>
          <a:p>
            <a:pPr lvl="2" indent="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Montreal definition of GERD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condition which develops when the reflux of stomach contents causes troublesome symptoms and/or complications.</a:t>
            </a:r>
            <a:r>
              <a:rPr lang="en-US" baseline="30000" dirty="0" smtClean="0"/>
              <a:t>1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stop-taking-anatacids-for-heartburn-mike-sheridan-health-expert-nutrition-fitness-coach-best-selling-autho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8352" y="3531108"/>
            <a:ext cx="4281454" cy="26791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78352" y="6210300"/>
            <a:ext cx="83947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 smtClean="0"/>
              <a:t>http://coachmikeblogs.com/stop-taking-antacids-for-heartburn-reflux/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Esophageal syndromes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5884686"/>
          </a:xfrm>
        </p:spPr>
        <p:txBody>
          <a:bodyPr vert="horz" wrap="square" anchor="t">
            <a:noAutofit/>
          </a:bodyPr>
          <a:lstStyle/>
          <a:p>
            <a:pPr lvl="2">
              <a:buNone/>
            </a:pPr>
            <a:r>
              <a:rPr lang="en-US" sz="2800" u="sng" dirty="0" smtClean="0">
                <a:latin typeface="News Gothic MT (Body)"/>
                <a:cs typeface="News Gothic MT (Body)"/>
              </a:rPr>
              <a:t>Typical Symptoms</a:t>
            </a:r>
            <a:r>
              <a:rPr lang="en-US" sz="2800" dirty="0" smtClean="0">
                <a:latin typeface="News Gothic MT (Body)"/>
                <a:cs typeface="News Gothic MT (Body)"/>
              </a:rPr>
              <a:t> </a:t>
            </a:r>
          </a:p>
          <a:p>
            <a:pPr lvl="1"/>
            <a:r>
              <a:rPr lang="en-US" sz="2800" dirty="0" smtClean="0">
                <a:latin typeface="News Gothic MT (Body)"/>
                <a:cs typeface="News Gothic MT (Body)"/>
              </a:rPr>
              <a:t>Heartburn</a:t>
            </a:r>
          </a:p>
          <a:p>
            <a:pPr lvl="1"/>
            <a:r>
              <a:rPr lang="en-US" sz="2800" dirty="0" smtClean="0">
                <a:latin typeface="News Gothic MT (Body)"/>
                <a:cs typeface="News Gothic MT (Body)"/>
              </a:rPr>
              <a:t>Acid regurgitation</a:t>
            </a:r>
            <a:endParaRPr lang="en-US" sz="2800" dirty="0" smtClean="0">
              <a:latin typeface="News Gothic MT (Body)"/>
              <a:cs typeface="News Gothic MT (Body)"/>
            </a:endParaRPr>
          </a:p>
          <a:p>
            <a:pPr lvl="1">
              <a:buNone/>
            </a:pPr>
            <a:endParaRPr lang="en-US" sz="2800" dirty="0" smtClean="0">
              <a:latin typeface="News Gothic MT (Body)"/>
              <a:cs typeface="News Gothic MT (Body)"/>
            </a:endParaRPr>
          </a:p>
          <a:p>
            <a:pPr lvl="2">
              <a:buNone/>
            </a:pPr>
            <a:r>
              <a:rPr lang="en-US" sz="2800" u="sng" dirty="0" smtClean="0">
                <a:latin typeface="News Gothic MT (Body)"/>
                <a:cs typeface="News Gothic MT (Body)"/>
              </a:rPr>
              <a:t>Atypical Symptoms</a:t>
            </a:r>
            <a:r>
              <a:rPr lang="en-US" sz="2800" dirty="0" smtClean="0">
                <a:latin typeface="News Gothic MT (Body)"/>
                <a:cs typeface="News Gothic MT (Body)"/>
              </a:rPr>
              <a:t> </a:t>
            </a:r>
          </a:p>
          <a:p>
            <a:pPr lvl="1"/>
            <a:r>
              <a:rPr lang="en-US" sz="2800" dirty="0" err="1" smtClean="0">
                <a:latin typeface="News Gothic MT (Body)"/>
                <a:cs typeface="News Gothic MT (Body)"/>
              </a:rPr>
              <a:t>Epigastric</a:t>
            </a:r>
            <a:r>
              <a:rPr lang="en-US" sz="2800" dirty="0" smtClean="0">
                <a:latin typeface="News Gothic MT (Body)"/>
                <a:cs typeface="News Gothic MT (Body)"/>
              </a:rPr>
              <a:t> fullness, pressure or pain </a:t>
            </a:r>
          </a:p>
          <a:p>
            <a:pPr lvl="1"/>
            <a:r>
              <a:rPr lang="en-US" sz="2800" dirty="0" smtClean="0">
                <a:latin typeface="News Gothic MT (Body)"/>
                <a:cs typeface="News Gothic MT (Body)"/>
              </a:rPr>
              <a:t>D</a:t>
            </a:r>
            <a:r>
              <a:rPr lang="en-US" sz="2800" dirty="0" smtClean="0">
                <a:latin typeface="News Gothic MT (Body)"/>
                <a:cs typeface="News Gothic MT (Body)"/>
              </a:rPr>
              <a:t>yspepsia </a:t>
            </a:r>
          </a:p>
          <a:p>
            <a:pPr lvl="1"/>
            <a:r>
              <a:rPr lang="en-US" sz="2800" dirty="0" smtClean="0">
                <a:latin typeface="News Gothic MT (Body)"/>
                <a:cs typeface="News Gothic MT (Body)"/>
              </a:rPr>
              <a:t>Nausea</a:t>
            </a:r>
          </a:p>
          <a:p>
            <a:pPr lvl="1"/>
            <a:r>
              <a:rPr lang="en-US" sz="2800" dirty="0" smtClean="0">
                <a:latin typeface="News Gothic MT (Body)"/>
                <a:cs typeface="News Gothic MT (Body)"/>
              </a:rPr>
              <a:t>Bloating</a:t>
            </a:r>
          </a:p>
          <a:p>
            <a:pPr lvl="1"/>
            <a:r>
              <a:rPr lang="en-US" sz="2800" dirty="0" smtClean="0">
                <a:latin typeface="News Gothic MT (Body)"/>
                <a:cs typeface="News Gothic MT (Body)"/>
              </a:rPr>
              <a:t>B</a:t>
            </a:r>
            <a:r>
              <a:rPr lang="en-US" sz="2800" dirty="0" smtClean="0">
                <a:latin typeface="News Gothic MT (Body)"/>
                <a:cs typeface="News Gothic MT (Body)"/>
              </a:rPr>
              <a:t>elching</a:t>
            </a:r>
          </a:p>
          <a:p>
            <a:pPr lvl="1"/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Extraesophageal syndromes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187675"/>
            <a:ext cx="8042276" cy="5642570"/>
          </a:xfrm>
        </p:spPr>
        <p:txBody>
          <a:bodyPr anchor="t">
            <a:noAutofit/>
          </a:bodyPr>
          <a:lstStyle/>
          <a:p>
            <a:r>
              <a:rPr lang="en-US" sz="2800" dirty="0" smtClean="0"/>
              <a:t>Chronic </a:t>
            </a:r>
            <a:r>
              <a:rPr lang="en-US" sz="2800" dirty="0" smtClean="0"/>
              <a:t>cough</a:t>
            </a:r>
          </a:p>
          <a:p>
            <a:r>
              <a:rPr lang="en-US" sz="2800" dirty="0" err="1" smtClean="0"/>
              <a:t>B</a:t>
            </a:r>
            <a:r>
              <a:rPr lang="en-US" sz="2800" dirty="0" err="1" smtClean="0"/>
              <a:t>ronchospasm</a:t>
            </a:r>
            <a:endParaRPr lang="en-US" sz="2800" dirty="0" smtClean="0"/>
          </a:p>
          <a:p>
            <a:r>
              <a:rPr lang="en-US" sz="2800" dirty="0" smtClean="0"/>
              <a:t>W</a:t>
            </a:r>
            <a:r>
              <a:rPr lang="en-US" sz="2800" dirty="0" smtClean="0"/>
              <a:t>heezing</a:t>
            </a:r>
          </a:p>
          <a:p>
            <a:r>
              <a:rPr lang="en-US" sz="2800" dirty="0" smtClean="0"/>
              <a:t>H</a:t>
            </a:r>
            <a:r>
              <a:rPr lang="en-US" sz="2800" dirty="0" smtClean="0"/>
              <a:t>oarseness </a:t>
            </a:r>
          </a:p>
          <a:p>
            <a:r>
              <a:rPr lang="en-US" sz="2800" dirty="0" smtClean="0"/>
              <a:t>S</a:t>
            </a:r>
            <a:r>
              <a:rPr lang="en-US" sz="2800" dirty="0" smtClean="0"/>
              <a:t>ore throat </a:t>
            </a:r>
          </a:p>
          <a:p>
            <a:r>
              <a:rPr lang="en-US" sz="2800" dirty="0" smtClean="0"/>
              <a:t>A</a:t>
            </a:r>
            <a:r>
              <a:rPr lang="en-US" sz="2800" dirty="0" smtClean="0"/>
              <a:t>sthma </a:t>
            </a:r>
          </a:p>
          <a:p>
            <a:r>
              <a:rPr lang="en-US" sz="2800" dirty="0" smtClean="0"/>
              <a:t>L</a:t>
            </a:r>
            <a:r>
              <a:rPr lang="en-US" sz="2800" dirty="0" smtClean="0"/>
              <a:t>aryngitis</a:t>
            </a:r>
          </a:p>
          <a:p>
            <a:r>
              <a:rPr lang="en-US" sz="2800" dirty="0" smtClean="0"/>
              <a:t>D</a:t>
            </a:r>
            <a:r>
              <a:rPr lang="en-US" sz="2800" dirty="0" smtClean="0"/>
              <a:t>ental </a:t>
            </a:r>
            <a:r>
              <a:rPr lang="en-US" sz="2800" dirty="0" smtClean="0"/>
              <a:t>erosions</a:t>
            </a:r>
          </a:p>
          <a:p>
            <a:endParaRPr lang="en-US" sz="1400" dirty="0"/>
          </a:p>
        </p:txBody>
      </p:sp>
      <p:pic>
        <p:nvPicPr>
          <p:cNvPr id="4" name="Picture 3" descr="man-cough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2700" y="1925538"/>
            <a:ext cx="5054600" cy="407256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660899" y="5998101"/>
            <a:ext cx="39306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http://www.medicalnewstoday.com/articles/220349.php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GERD in the U.S.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range of GERD prevalence estimates was 18.1%-27.8% in North America. </a:t>
            </a:r>
            <a:r>
              <a:rPr lang="en-US" baseline="30000" dirty="0" smtClean="0"/>
              <a:t>3</a:t>
            </a:r>
          </a:p>
          <a:p>
            <a:r>
              <a:rPr lang="en-US" dirty="0" smtClean="0"/>
              <a:t>Over nine million primary care visits are attributed to GERD annually; it remains the most common gastroenterology-related outpatient diagnosis.</a:t>
            </a:r>
            <a:r>
              <a:rPr lang="en-US" baseline="30000" dirty="0" smtClean="0"/>
              <a:t>4</a:t>
            </a:r>
            <a:endParaRPr lang="en-US" dirty="0" smtClean="0"/>
          </a:p>
          <a:p>
            <a:endParaRPr lang="en-US" baseline="30000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Causes of GERD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143000"/>
            <a:ext cx="8042276" cy="4343400"/>
          </a:xfrm>
        </p:spPr>
        <p:txBody>
          <a:bodyPr/>
          <a:lstStyle/>
          <a:p>
            <a:pPr lvl="0"/>
            <a:r>
              <a:rPr lang="en-US" dirty="0" smtClean="0"/>
              <a:t>The band of muscle tissue called the Lower Esophageal Sphincter is essential for maintaining a pressure barrier against backflow of contents from the stomach. </a:t>
            </a:r>
          </a:p>
          <a:p>
            <a:pPr lvl="0"/>
            <a:r>
              <a:rPr lang="en-US" dirty="0" smtClean="0"/>
              <a:t>If it weakens and loses tone, the LES cannot close completely, and acid from the stomach backs up into the esophagus.</a:t>
            </a:r>
          </a:p>
          <a:p>
            <a:endParaRPr lang="en-US" dirty="0"/>
          </a:p>
        </p:txBody>
      </p:sp>
      <p:pic>
        <p:nvPicPr>
          <p:cNvPr id="4" name="Picture 3" descr="heartburnmyths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0518" y="3708401"/>
            <a:ext cx="4806633" cy="266353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813299" y="6480889"/>
            <a:ext cx="35877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https://</a:t>
            </a:r>
            <a:r>
              <a:rPr lang="en-US" sz="1000" dirty="0" err="1" smtClean="0"/>
              <a:t>houstonheartburn.com</a:t>
            </a:r>
            <a:r>
              <a:rPr lang="en-US" sz="1000" dirty="0" smtClean="0"/>
              <a:t>/top-heartburn-myths/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Age (Laxity of the </a:t>
            </a:r>
            <a:r>
              <a:rPr lang="en-US" dirty="0" err="1" smtClean="0"/>
              <a:t>phrenoesophageal</a:t>
            </a:r>
            <a:r>
              <a:rPr lang="en-US" dirty="0" smtClean="0"/>
              <a:t> ligament)</a:t>
            </a:r>
            <a:r>
              <a:rPr lang="en-US" baseline="30000" dirty="0" smtClean="0"/>
              <a:t>5</a:t>
            </a:r>
            <a:endParaRPr lang="en-US" dirty="0" smtClean="0"/>
          </a:p>
          <a:p>
            <a:r>
              <a:rPr lang="en-US" dirty="0" smtClean="0"/>
              <a:t>Obesity </a:t>
            </a:r>
            <a:r>
              <a:rPr lang="en-US" dirty="0" smtClean="0"/>
              <a:t>(2.5 times more likely)</a:t>
            </a:r>
          </a:p>
          <a:p>
            <a:r>
              <a:rPr lang="en-US" dirty="0" smtClean="0"/>
              <a:t>Cigarette smoking and alcohol </a:t>
            </a:r>
            <a:endParaRPr lang="en-US" dirty="0" smtClean="0"/>
          </a:p>
          <a:p>
            <a:r>
              <a:rPr lang="en-US" dirty="0" smtClean="0"/>
              <a:t>Pregnancy </a:t>
            </a:r>
          </a:p>
          <a:p>
            <a:r>
              <a:rPr lang="en-US" dirty="0" smtClean="0"/>
              <a:t>Scleroderma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Barrett’s Esophagus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Stratified </a:t>
            </a:r>
            <a:r>
              <a:rPr lang="en-US" dirty="0" err="1" smtClean="0"/>
              <a:t>squamous</a:t>
            </a:r>
            <a:r>
              <a:rPr lang="en-US" dirty="0" smtClean="0"/>
              <a:t> epithelium of the distal esophagus undergoes intestinal </a:t>
            </a:r>
            <a:r>
              <a:rPr lang="en-US" dirty="0" err="1" smtClean="0"/>
              <a:t>metaplasia</a:t>
            </a:r>
            <a:r>
              <a:rPr lang="en-US" dirty="0" smtClean="0"/>
              <a:t> (transformation to columnar epithelium.)</a:t>
            </a:r>
            <a:r>
              <a:rPr lang="en-US" baseline="30000" dirty="0" smtClean="0"/>
              <a:t>7</a:t>
            </a:r>
            <a:endParaRPr lang="en-US" baseline="30000" dirty="0" smtClean="0"/>
          </a:p>
          <a:p>
            <a:r>
              <a:rPr lang="en-US" dirty="0" smtClean="0"/>
              <a:t>Up to </a:t>
            </a:r>
            <a:r>
              <a:rPr lang="en-US" dirty="0" smtClean="0"/>
              <a:t>13% </a:t>
            </a:r>
            <a:r>
              <a:rPr lang="en-US" dirty="0" smtClean="0"/>
              <a:t>of </a:t>
            </a:r>
            <a:r>
              <a:rPr lang="en-US" dirty="0" smtClean="0"/>
              <a:t>patients with GERD develop Barrett’s esophagus.</a:t>
            </a:r>
            <a:r>
              <a:rPr lang="en-US" dirty="0" smtClean="0"/>
              <a:t> </a:t>
            </a:r>
          </a:p>
          <a:p>
            <a:r>
              <a:rPr lang="en-US" dirty="0" smtClean="0"/>
              <a:t> Large majority of esophageal </a:t>
            </a:r>
            <a:r>
              <a:rPr lang="en-US" dirty="0" err="1" smtClean="0"/>
              <a:t>adenocarcinomas</a:t>
            </a:r>
            <a:r>
              <a:rPr lang="en-US" dirty="0" smtClean="0"/>
              <a:t> appear to arise from this specialized intestinal </a:t>
            </a:r>
            <a:r>
              <a:rPr lang="en-US" dirty="0" err="1" smtClean="0"/>
              <a:t>metaplasia</a:t>
            </a:r>
            <a:r>
              <a:rPr lang="en-US" dirty="0" smtClean="0"/>
              <a:t>		</a:t>
            </a:r>
          </a:p>
          <a:p>
            <a:pPr lvl="1"/>
            <a:r>
              <a:rPr lang="en-US" dirty="0" smtClean="0"/>
              <a:t> 5-year mortality rates that exceed 80%</a:t>
            </a:r>
            <a:r>
              <a:rPr lang="en-US" baseline="30000" dirty="0" smtClean="0"/>
              <a:t>8</a:t>
            </a:r>
            <a:r>
              <a:rPr lang="en-US" dirty="0" smtClean="0"/>
              <a:t> </a:t>
            </a:r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Lifestyle and Diet modification- usually </a:t>
            </a:r>
            <a:r>
              <a:rPr lang="en-US" dirty="0" smtClean="0"/>
              <a:t>insufficient  </a:t>
            </a:r>
          </a:p>
          <a:p>
            <a:pPr lvl="1"/>
            <a:r>
              <a:rPr lang="en-US" dirty="0" smtClean="0"/>
              <a:t>Weight loss and raising the head </a:t>
            </a:r>
            <a:r>
              <a:rPr lang="en-US" dirty="0" smtClean="0"/>
              <a:t>of the bed show some benefit </a:t>
            </a:r>
            <a:endParaRPr lang="en-US" dirty="0" smtClean="0"/>
          </a:p>
          <a:p>
            <a:r>
              <a:rPr lang="en-US" dirty="0" smtClean="0"/>
              <a:t>Medical treatment – mainstay</a:t>
            </a:r>
          </a:p>
          <a:p>
            <a:pPr lvl="1"/>
            <a:r>
              <a:rPr lang="en-US" sz="2400" dirty="0" err="1" smtClean="0"/>
              <a:t>PPIs</a:t>
            </a:r>
            <a:r>
              <a:rPr lang="en-US" sz="2400" dirty="0" smtClean="0"/>
              <a:t> &gt; H2RA</a:t>
            </a:r>
          </a:p>
          <a:p>
            <a:pPr lvl="1"/>
            <a:r>
              <a:rPr lang="en-US" dirty="0" smtClean="0"/>
              <a:t>Neutralizing </a:t>
            </a:r>
            <a:r>
              <a:rPr lang="en-US" dirty="0" smtClean="0"/>
              <a:t>gastric acid which make the </a:t>
            </a:r>
            <a:r>
              <a:rPr lang="en-US" dirty="0" err="1" smtClean="0"/>
              <a:t>refluxate</a:t>
            </a:r>
            <a:r>
              <a:rPr lang="en-US" dirty="0" smtClean="0"/>
              <a:t> less aggressive but do not stop reflux or cure GERD. </a:t>
            </a:r>
            <a:r>
              <a:rPr lang="en-US" baseline="30000" dirty="0" smtClean="0"/>
              <a:t>11</a:t>
            </a:r>
          </a:p>
          <a:p>
            <a:pPr lvl="1"/>
            <a:r>
              <a:rPr lang="en-US" dirty="0" err="1" smtClean="0"/>
              <a:t>PPIs</a:t>
            </a:r>
            <a:r>
              <a:rPr lang="en-US" dirty="0" smtClean="0"/>
              <a:t> only behind the </a:t>
            </a:r>
            <a:r>
              <a:rPr lang="en-US" dirty="0" err="1" smtClean="0"/>
              <a:t>statins</a:t>
            </a:r>
            <a:r>
              <a:rPr lang="en-US" dirty="0" smtClean="0"/>
              <a:t> in total cost expenditure worldwide, estimated at over US$11 billion annually in the USA. </a:t>
            </a:r>
            <a:r>
              <a:rPr lang="en-US" baseline="30000" dirty="0" smtClean="0"/>
              <a:t>10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9379</TotalTime>
  <Words>1646</Words>
  <Application>Microsoft Macintosh PowerPoint</Application>
  <PresentationFormat>On-screen Show (4:3)</PresentationFormat>
  <Paragraphs>129</Paragraphs>
  <Slides>16</Slides>
  <Notes>7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Breeze</vt:lpstr>
      <vt:lpstr>Surgical vs. Medical Treatment of GERD. </vt:lpstr>
      <vt:lpstr>Montreal definition of GERD </vt:lpstr>
      <vt:lpstr> Esophageal syndromes </vt:lpstr>
      <vt:lpstr>Extraesophageal syndromes </vt:lpstr>
      <vt:lpstr>GERD in the U.S.</vt:lpstr>
      <vt:lpstr>Causes of GERD </vt:lpstr>
      <vt:lpstr>Risk Factors</vt:lpstr>
      <vt:lpstr>Barrett’s Esophagus </vt:lpstr>
      <vt:lpstr>Treatment</vt:lpstr>
      <vt:lpstr>Surgical - Fundoplication </vt:lpstr>
      <vt:lpstr>Fundoplication</vt:lpstr>
      <vt:lpstr>Medical vs. Surgical</vt:lpstr>
      <vt:lpstr>Preventing Barret’s </vt:lpstr>
      <vt:lpstr>Surgical Intervention</vt:lpstr>
      <vt:lpstr>Moving Forward</vt:lpstr>
      <vt:lpstr>Works cited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Surgical vs. Medical Treatment of GERD. </dc:title>
  <dc:creator>Robert Sterling</dc:creator>
  <cp:lastModifiedBy>Robert Sterling</cp:lastModifiedBy>
  <cp:revision>3</cp:revision>
  <dcterms:created xsi:type="dcterms:W3CDTF">2017-07-12T16:12:32Z</dcterms:created>
  <dcterms:modified xsi:type="dcterms:W3CDTF">2017-07-18T05:01:45Z</dcterms:modified>
</cp:coreProperties>
</file>