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schemas.openxmlformats.org/officeDocument/2006/relationships/slide" Target="slides/slide20.xml"/><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www.nejm.org/toc/nejm/326/1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tIns="91425">
            <a:noAutofit/>
          </a:bodyPr>
          <a:lstStyle/>
          <a:p>
            <a:pPr lvl="0">
              <a:spcBef>
                <a:spcPts val="0"/>
              </a:spcBef>
              <a:buNone/>
            </a:pPr>
            <a:r>
              <a:rPr lang="en"/>
              <a:t>GERD: Medical vs Surgical Management</a:t>
            </a:r>
          </a:p>
        </p:txBody>
      </p:sp>
      <p:sp>
        <p:nvSpPr>
          <p:cNvPr id="55" name="Shape 55"/>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a:spcBef>
                <a:spcPts val="0"/>
              </a:spcBef>
              <a:buNone/>
            </a:pPr>
            <a:r>
              <a:rPr lang="en"/>
              <a:t>Alex Liu</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Treatment Failures</a:t>
            </a:r>
          </a:p>
        </p:txBody>
      </p:sp>
      <p:sp>
        <p:nvSpPr>
          <p:cNvPr id="111" name="Shape 111"/>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33 treatment failures in LARS group </a:t>
            </a:r>
          </a:p>
          <a:p>
            <a:pPr indent="-228600" lvl="1" marL="914400" rtl="0">
              <a:spcBef>
                <a:spcPts val="0"/>
              </a:spcBef>
              <a:buChar char="○"/>
            </a:pPr>
            <a:r>
              <a:rPr lang="en"/>
              <a:t>29 needed other treatment to control reflux</a:t>
            </a:r>
          </a:p>
          <a:p>
            <a:pPr indent="-228600" lvl="1" marL="914400" rtl="0">
              <a:spcBef>
                <a:spcPts val="0"/>
              </a:spcBef>
              <a:buChar char="○"/>
            </a:pPr>
            <a:r>
              <a:rPr lang="en"/>
              <a:t>1 needed more than 1 dilatation</a:t>
            </a:r>
          </a:p>
          <a:p>
            <a:pPr indent="-228600" lvl="1" marL="914400" rtl="0">
              <a:spcBef>
                <a:spcPts val="0"/>
              </a:spcBef>
              <a:buChar char="○"/>
            </a:pPr>
            <a:r>
              <a:rPr lang="en"/>
              <a:t>3 had postfundoplication adverse events (gastric perforation, 2 with severe flatulence, bloating, and diarrhea)</a:t>
            </a:r>
          </a:p>
          <a:p>
            <a:pPr indent="-228600" lvl="0" marL="457200" rtl="0">
              <a:spcBef>
                <a:spcPts val="0"/>
              </a:spcBef>
              <a:buChar char="●"/>
            </a:pPr>
            <a:r>
              <a:rPr lang="en"/>
              <a:t>19 treatment failures in esomeprazole </a:t>
            </a:r>
          </a:p>
          <a:p>
            <a:pPr indent="-228600" lvl="1" marL="914400">
              <a:spcBef>
                <a:spcPts val="0"/>
              </a:spcBef>
              <a:buChar char="○"/>
            </a:pPr>
            <a:r>
              <a:rPr lang="en"/>
              <a:t>Due to failures of symptom resolution</a:t>
            </a:r>
          </a:p>
        </p:txBody>
      </p:sp>
      <p:pic>
        <p:nvPicPr>
          <p:cNvPr id="112" name="Shape 112"/>
          <p:cNvPicPr preferRelativeResize="0"/>
          <p:nvPr/>
        </p:nvPicPr>
        <p:blipFill>
          <a:blip r:embed="rId3">
            <a:alphaModFix/>
          </a:blip>
          <a:stretch>
            <a:fillRect/>
          </a:stretch>
        </p:blipFill>
        <p:spPr>
          <a:xfrm>
            <a:off x="6014599" y="2360574"/>
            <a:ext cx="2817711" cy="278292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In Summary</a:t>
            </a:r>
          </a:p>
        </p:txBody>
      </p:sp>
      <p:sp>
        <p:nvSpPr>
          <p:cNvPr id="118" name="Shape 11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More regurgitation with esomeprazole</a:t>
            </a:r>
          </a:p>
          <a:p>
            <a:pPr indent="-228600" lvl="0" marL="457200" rtl="0">
              <a:spcBef>
                <a:spcPts val="0"/>
              </a:spcBef>
              <a:buChar char="●"/>
            </a:pPr>
            <a:r>
              <a:rPr lang="en"/>
              <a:t>More dysphagia, bloating, and flatulence in LARS</a:t>
            </a:r>
          </a:p>
          <a:p>
            <a:pPr indent="-228600" lvl="0" marL="457200" rtl="0">
              <a:spcBef>
                <a:spcPts val="0"/>
              </a:spcBef>
              <a:buChar char="●"/>
            </a:pPr>
            <a:r>
              <a:rPr lang="en"/>
              <a:t>Both treatments were well-tolerated: no surgery-related mortality</a:t>
            </a:r>
          </a:p>
          <a:p>
            <a:pPr indent="-228600" lvl="1" marL="914400" rtl="0">
              <a:spcBef>
                <a:spcPts val="0"/>
              </a:spcBef>
              <a:buChar char="○"/>
            </a:pPr>
            <a:r>
              <a:rPr lang="en"/>
              <a:t>Most patients with GERD achieve and remain in remission at 5 years with LARS or esomeprazole in a dose-escalating manner when required.</a:t>
            </a:r>
          </a:p>
          <a:p>
            <a:pPr lvl="0" rtl="0">
              <a:spcBef>
                <a:spcPts val="0"/>
              </a:spcBef>
              <a:buNone/>
            </a:pPr>
            <a:r>
              <a:t/>
            </a:r>
            <a:endParaRPr/>
          </a:p>
          <a:p>
            <a:pPr lvl="0">
              <a:spcBef>
                <a:spcPts val="0"/>
              </a:spcBef>
              <a:buNone/>
            </a:pPr>
            <a:r>
              <a:rPr lang="en"/>
              <a:t>-Issues: enrolled only PPI responders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Long-Term Outcome of Medical and Surgical Therapies for Gastroesophageal Reflux Disease (2)</a:t>
            </a:r>
          </a:p>
        </p:txBody>
      </p:sp>
      <p:sp>
        <p:nvSpPr>
          <p:cNvPr id="124" name="Shape 124"/>
          <p:cNvSpPr txBox="1"/>
          <p:nvPr>
            <p:ph idx="1" type="body"/>
          </p:nvPr>
        </p:nvSpPr>
        <p:spPr>
          <a:xfrm>
            <a:off x="311700" y="1390600"/>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Follow up study from October 1997-October 1999 of prospective randomized trial of medical and surgical antireflux treatments in patients with complicated GERD</a:t>
            </a:r>
          </a:p>
          <a:p>
            <a:pPr indent="-228600" lvl="0" marL="457200" rtl="0">
              <a:spcBef>
                <a:spcPts val="0"/>
              </a:spcBef>
              <a:buChar char="●"/>
            </a:pPr>
            <a:r>
              <a:rPr lang="en"/>
              <a:t>Mean duration of follow up was 10.6 years for medical, 9.1 years for surgical</a:t>
            </a:r>
          </a:p>
          <a:p>
            <a:pPr indent="-228600" lvl="0" marL="457200" rtl="0">
              <a:spcBef>
                <a:spcPts val="0"/>
              </a:spcBef>
              <a:buChar char="●"/>
            </a:pPr>
            <a:r>
              <a:rPr lang="en"/>
              <a:t>239/247 were found (79 confirmed dead)</a:t>
            </a:r>
          </a:p>
          <a:p>
            <a:pPr indent="-228600" lvl="0" marL="457200" rtl="0">
              <a:spcBef>
                <a:spcPts val="0"/>
              </a:spcBef>
              <a:buChar char="●"/>
            </a:pPr>
            <a:r>
              <a:rPr lang="en"/>
              <a:t>160 survivors</a:t>
            </a:r>
          </a:p>
          <a:p>
            <a:pPr indent="-228600" lvl="0" marL="457200" rtl="0">
              <a:spcBef>
                <a:spcPts val="0"/>
              </a:spcBef>
              <a:buChar char="●"/>
            </a:pPr>
            <a:r>
              <a:rPr lang="en"/>
              <a:t>129 participated:</a:t>
            </a:r>
          </a:p>
          <a:p>
            <a:pPr indent="-228600" lvl="1" marL="914400" rtl="0">
              <a:spcBef>
                <a:spcPts val="0"/>
              </a:spcBef>
              <a:buChar char="○"/>
            </a:pPr>
            <a:r>
              <a:rPr lang="en"/>
              <a:t>91 in medical group, 38 in surgical </a:t>
            </a:r>
          </a:p>
          <a:p>
            <a:pPr indent="-228600" lvl="0" marL="457200">
              <a:spcBef>
                <a:spcPts val="0"/>
              </a:spcBef>
              <a:buChar char="●"/>
            </a:pPr>
            <a:r>
              <a:rPr lang="en"/>
              <a:t>Outcome measures: use of antireflux medication, GRACI score, grade of </a:t>
            </a:r>
            <a:r>
              <a:rPr lang="en"/>
              <a:t>esophagitis</a:t>
            </a:r>
            <a:r>
              <a:rPr lang="en"/>
              <a:t>, frequency of treatment of esophageal stricture</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Results</a:t>
            </a:r>
          </a:p>
        </p:txBody>
      </p:sp>
      <p:sp>
        <p:nvSpPr>
          <p:cNvPr id="130" name="Shape 130"/>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83/90 (92%) of 90 medical patients and 23/37 (62%) of surgical patients reported they used antireflux medications regularly (P&lt;.001)</a:t>
            </a:r>
          </a:p>
          <a:p>
            <a:pPr indent="-228600" lvl="0" marL="457200" rtl="0">
              <a:spcBef>
                <a:spcPts val="0"/>
              </a:spcBef>
              <a:buChar char="●"/>
            </a:pPr>
            <a:r>
              <a:rPr lang="en"/>
              <a:t>During 1 week of discontinuation of medication, mean GRACI symptom scores were significantly lower in surgical treatment group (82.6 vs 96.7) versus medical treatment group</a:t>
            </a:r>
          </a:p>
          <a:p>
            <a:pPr indent="-228600" lvl="0" marL="457200" rtl="0">
              <a:spcBef>
                <a:spcPts val="0"/>
              </a:spcBef>
              <a:buChar char="●"/>
            </a:pPr>
            <a:r>
              <a:rPr lang="en"/>
              <a:t>No significant difference in esophagitis, treatment of esophageal stricture or subsequent anti-reflux operations</a:t>
            </a:r>
          </a:p>
          <a:p>
            <a:pPr indent="-228600" lvl="0" marL="457200" rtl="0">
              <a:spcBef>
                <a:spcPts val="0"/>
              </a:spcBef>
              <a:buChar char="●"/>
            </a:pPr>
            <a:r>
              <a:rPr lang="en"/>
              <a:t>Survival: no surgery-related deaths</a:t>
            </a:r>
          </a:p>
          <a:p>
            <a:pPr indent="-228600" lvl="1" marL="914400" rtl="0">
              <a:spcBef>
                <a:spcPts val="0"/>
              </a:spcBef>
              <a:buChar char="○"/>
            </a:pPr>
            <a:r>
              <a:rPr lang="en"/>
              <a:t>During period of 140 months, survival decreased significantly in surgical group compared with medical group (RR of death in medical group, 1.57 with 95% confidence interval 1.01-2.46; P=.047)</a:t>
            </a:r>
          </a:p>
          <a:p>
            <a:pPr indent="-228600" lvl="1" marL="914400" rtl="0">
              <a:spcBef>
                <a:spcPts val="0"/>
              </a:spcBef>
              <a:buChar char="○"/>
            </a:pPr>
            <a:r>
              <a:rPr lang="en"/>
              <a:t>Heart disease as cause of 20% and 48% of deaths in medical and surgical groups (P=.004)</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sp>
        <p:nvSpPr>
          <p:cNvPr id="135" name="Shape 13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Consequences and Summary</a:t>
            </a:r>
          </a:p>
        </p:txBody>
      </p:sp>
      <p:sp>
        <p:nvSpPr>
          <p:cNvPr id="136" name="Shape 136"/>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Though surgery not a direct cause of death, there is excess late mortality due to heart disease</a:t>
            </a:r>
          </a:p>
          <a:p>
            <a:pPr indent="-228600" lvl="1" marL="914400" rtl="0">
              <a:spcBef>
                <a:spcPts val="0"/>
              </a:spcBef>
              <a:buChar char="○"/>
            </a:pPr>
            <a:r>
              <a:rPr lang="en"/>
              <a:t>Unknown cause</a:t>
            </a:r>
          </a:p>
          <a:p>
            <a:pPr indent="-228600" lvl="1" marL="914400" rtl="0">
              <a:spcBef>
                <a:spcPts val="0"/>
              </a:spcBef>
              <a:buChar char="○"/>
            </a:pPr>
            <a:r>
              <a:rPr lang="en"/>
              <a:t>Advise patients who are undergoing antireflux surgery to make extra efforts to control risk factors for cardiovascular disease</a:t>
            </a:r>
          </a:p>
          <a:p>
            <a:pPr indent="-228600" lvl="0" marL="457200" rtl="0">
              <a:spcBef>
                <a:spcPts val="0"/>
              </a:spcBef>
              <a:buChar char="●"/>
            </a:pPr>
            <a:r>
              <a:rPr lang="en"/>
              <a:t>All in all, 92% in medical and 62% in surgical report they used antireflux meds regularly since completion</a:t>
            </a:r>
          </a:p>
          <a:p>
            <a:pPr indent="-228600" lvl="1" marL="914400" rtl="0">
              <a:spcBef>
                <a:spcPts val="0"/>
              </a:spcBef>
              <a:buChar char="○"/>
            </a:pPr>
            <a:r>
              <a:rPr lang="en"/>
              <a:t>GERD symptoms less severe in surgical treatment when drug therapy was discontinued</a:t>
            </a:r>
          </a:p>
          <a:p>
            <a:pPr indent="-228600" lvl="0" marL="457200" rtl="0">
              <a:spcBef>
                <a:spcPts val="0"/>
              </a:spcBef>
              <a:buChar char="●"/>
            </a:pPr>
            <a:r>
              <a:rPr lang="en"/>
              <a:t>Conclusions: antireflux surgery shouldn’t be advised with expectation that patients will stop taking antisecretory medications.</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title"/>
          </p:nvPr>
        </p:nvSpPr>
        <p:spPr>
          <a:xfrm>
            <a:off x="311700" y="135450"/>
            <a:ext cx="8520600" cy="572700"/>
          </a:xfrm>
          <a:prstGeom prst="rect">
            <a:avLst/>
          </a:prstGeom>
        </p:spPr>
        <p:txBody>
          <a:bodyPr anchorCtr="0" anchor="t" bIns="91425" lIns="91425" rIns="91425" tIns="91425">
            <a:noAutofit/>
          </a:bodyPr>
          <a:lstStyle/>
          <a:p>
            <a:pPr lvl="0">
              <a:spcBef>
                <a:spcPts val="0"/>
              </a:spcBef>
              <a:buNone/>
            </a:pPr>
            <a:r>
              <a:rPr lang="en"/>
              <a:t>Comparison of Medical and Surgical Therapy for Complicated Gastroesophageal Reflux Disease in Veterans (3)</a:t>
            </a:r>
          </a:p>
        </p:txBody>
      </p:sp>
      <p:sp>
        <p:nvSpPr>
          <p:cNvPr id="142" name="Shape 142"/>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a:p>
            <a:pPr indent="-228600" lvl="0" marL="457200" rtl="0">
              <a:spcBef>
                <a:spcPts val="0"/>
              </a:spcBef>
              <a:buChar char="●"/>
            </a:pPr>
            <a:r>
              <a:rPr lang="en"/>
              <a:t>247 patients</a:t>
            </a:r>
          </a:p>
          <a:p>
            <a:pPr indent="-228600" lvl="0" marL="457200" rtl="0">
              <a:spcBef>
                <a:spcPts val="0"/>
              </a:spcBef>
              <a:buChar char="●"/>
            </a:pPr>
            <a:r>
              <a:rPr lang="en"/>
              <a:t>77 received continuous medical therapy (magnesium hydroxide, ranitidine, metoclopramide, sucralfate)</a:t>
            </a:r>
          </a:p>
          <a:p>
            <a:pPr indent="-228600" lvl="0" marL="457200" rtl="0">
              <a:spcBef>
                <a:spcPts val="0"/>
              </a:spcBef>
              <a:buChar char="●"/>
            </a:pPr>
            <a:r>
              <a:rPr lang="en"/>
              <a:t>88 for medical therapy for symptoms only (when necessary)</a:t>
            </a:r>
          </a:p>
          <a:p>
            <a:pPr indent="-228600" lvl="0" marL="457200">
              <a:spcBef>
                <a:spcPts val="0"/>
              </a:spcBef>
              <a:buChar char="●"/>
            </a:pPr>
            <a:r>
              <a:rPr lang="en"/>
              <a:t>82 for surgery (nissen fundoplication)</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Outcome</a:t>
            </a:r>
          </a:p>
        </p:txBody>
      </p:sp>
      <p:sp>
        <p:nvSpPr>
          <p:cNvPr id="148" name="Shape 14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Grade of esophagitis were significantly lower in surgical-therapy group than in either medical therapy group throughout a 2 year follow up (P&lt;.0003)</a:t>
            </a:r>
          </a:p>
          <a:p>
            <a:pPr indent="-228600" lvl="0" marL="457200" rtl="0">
              <a:spcBef>
                <a:spcPts val="0"/>
              </a:spcBef>
              <a:buChar char="●"/>
            </a:pPr>
            <a:r>
              <a:rPr lang="en"/>
              <a:t>Percentage of total monitoring period during which pH was less than 4 was significantly lower in surgical therapy group (P&lt;.0003)</a:t>
            </a:r>
          </a:p>
          <a:p>
            <a:pPr indent="-228600" lvl="0" marL="457200">
              <a:spcBef>
                <a:spcPts val="0"/>
              </a:spcBef>
              <a:buChar char="●"/>
            </a:pPr>
            <a:r>
              <a:rPr lang="en"/>
              <a:t>Increased patient satisfaction in surgical therapy group (P=.024)</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t/>
            </a:r>
            <a:endParaRPr/>
          </a:p>
        </p:txBody>
      </p:sp>
      <p:sp>
        <p:nvSpPr>
          <p:cNvPr id="154" name="Shape 154"/>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pic>
        <p:nvPicPr>
          <p:cNvPr id="155" name="Shape 155"/>
          <p:cNvPicPr preferRelativeResize="0"/>
          <p:nvPr/>
        </p:nvPicPr>
        <p:blipFill>
          <a:blip r:embed="rId3">
            <a:alphaModFix/>
          </a:blip>
          <a:stretch>
            <a:fillRect/>
          </a:stretch>
        </p:blipFill>
        <p:spPr>
          <a:xfrm>
            <a:off x="2323475" y="0"/>
            <a:ext cx="3925548" cy="514349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Treatment Failure	</a:t>
            </a:r>
          </a:p>
        </p:txBody>
      </p:sp>
      <p:sp>
        <p:nvSpPr>
          <p:cNvPr id="161" name="Shape 161"/>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Intractable heartburn interfering with activities of daily living</a:t>
            </a:r>
          </a:p>
          <a:p>
            <a:pPr indent="-228600" lvl="0" marL="457200" rtl="0">
              <a:spcBef>
                <a:spcPts val="0"/>
              </a:spcBef>
              <a:buChar char="●"/>
            </a:pPr>
            <a:r>
              <a:rPr lang="en"/>
              <a:t>13</a:t>
            </a:r>
          </a:p>
          <a:p>
            <a:pPr indent="-228600" lvl="1" marL="914400" rtl="0">
              <a:spcBef>
                <a:spcPts val="0"/>
              </a:spcBef>
              <a:buChar char="○"/>
            </a:pPr>
            <a:r>
              <a:rPr lang="en"/>
              <a:t>6 in continuous</a:t>
            </a:r>
          </a:p>
          <a:p>
            <a:pPr indent="-228600" lvl="1" marL="914400" rtl="0">
              <a:spcBef>
                <a:spcPts val="0"/>
              </a:spcBef>
              <a:buChar char="○"/>
            </a:pPr>
            <a:r>
              <a:rPr lang="en"/>
              <a:t>5 in therapy for symptoms</a:t>
            </a:r>
          </a:p>
          <a:p>
            <a:pPr indent="-228600" lvl="1" marL="914400" rtl="0">
              <a:spcBef>
                <a:spcPts val="0"/>
              </a:spcBef>
              <a:buChar char="○"/>
            </a:pPr>
            <a:r>
              <a:rPr lang="en"/>
              <a:t>2 in surgical therapy</a:t>
            </a:r>
          </a:p>
          <a:p>
            <a:pPr indent="-228600" lvl="0" marL="457200" rtl="0">
              <a:spcBef>
                <a:spcPts val="0"/>
              </a:spcBef>
              <a:buChar char="●"/>
            </a:pPr>
            <a:r>
              <a:rPr lang="en"/>
              <a:t>8 deaths</a:t>
            </a:r>
          </a:p>
          <a:p>
            <a:pPr indent="-228600" lvl="1" marL="914400" rtl="0">
              <a:spcBef>
                <a:spcPts val="0"/>
              </a:spcBef>
              <a:buChar char="○"/>
            </a:pPr>
            <a:r>
              <a:rPr lang="en"/>
              <a:t>2 in continuous</a:t>
            </a:r>
          </a:p>
          <a:p>
            <a:pPr indent="-228600" lvl="1" marL="914400" rtl="0">
              <a:spcBef>
                <a:spcPts val="0"/>
              </a:spcBef>
              <a:buChar char="○"/>
            </a:pPr>
            <a:r>
              <a:rPr lang="en"/>
              <a:t>2 in medical therapy for symptoms</a:t>
            </a:r>
          </a:p>
          <a:p>
            <a:pPr indent="-228600" lvl="1" marL="914400" rtl="0">
              <a:spcBef>
                <a:spcPts val="0"/>
              </a:spcBef>
              <a:buChar char="○"/>
            </a:pPr>
            <a:r>
              <a:rPr lang="en"/>
              <a:t>4 in surgical therapy</a:t>
            </a:r>
          </a:p>
          <a:p>
            <a:pPr indent="-228600" lvl="0" marL="457200" rtl="0">
              <a:spcBef>
                <a:spcPts val="0"/>
              </a:spcBef>
              <a:buChar char="●"/>
            </a:pPr>
            <a:r>
              <a:rPr lang="en"/>
              <a:t>MI, pulmonary failure, cardiopulmonary arrest, pneumonia, CVA, extraesophageal cancer</a:t>
            </a:r>
          </a:p>
          <a:p>
            <a:pPr indent="-228600" lvl="0" marL="457200">
              <a:spcBef>
                <a:spcPts val="0"/>
              </a:spcBef>
              <a:buChar char="●"/>
            </a:pPr>
            <a:r>
              <a:rPr lang="en"/>
              <a:t>No death related to reflux disease or therapy</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x="0" y="0"/>
          <a:ext cx="0" cy="0"/>
          <a:chOff x="0" y="0"/>
          <a:chExt cx="0" cy="0"/>
        </a:xfrm>
      </p:grpSpPr>
      <p:sp>
        <p:nvSpPr>
          <p:cNvPr id="166" name="Shape 16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Conclusion</a:t>
            </a:r>
          </a:p>
        </p:txBody>
      </p:sp>
      <p:sp>
        <p:nvSpPr>
          <p:cNvPr id="167" name="Shape 167"/>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In patients responsive to PPIs, PPIs and surgical management are very comparable in terms of symptom management at 5 years</a:t>
            </a:r>
          </a:p>
          <a:p>
            <a:pPr indent="-228600" lvl="0" marL="457200" rtl="0">
              <a:spcBef>
                <a:spcPts val="0"/>
              </a:spcBef>
              <a:buChar char="●"/>
            </a:pPr>
            <a:r>
              <a:rPr lang="en"/>
              <a:t>Surgical management is superior to other types of medical management (H2 blocker, antacids, sucralfate) in terms of satisfaction, degree of esophagitis, and greater pH control</a:t>
            </a:r>
          </a:p>
          <a:p>
            <a:pPr indent="-228600" lvl="0" marL="457200">
              <a:spcBef>
                <a:spcPts val="0"/>
              </a:spcBef>
              <a:buChar char="●"/>
            </a:pPr>
            <a:r>
              <a:rPr lang="en"/>
              <a:t>Long term outcomes were not thoroughly studied; however patients are not at increased risk of mortality from either medical or surgical management.</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Medical Management</a:t>
            </a:r>
          </a:p>
        </p:txBody>
      </p:sp>
      <p:sp>
        <p:nvSpPr>
          <p:cNvPr id="61" name="Shape 61"/>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Lifestyle and dietary modification: weight loss, elevate head of bed at night, restrict fatty foods, caffeine, chocolate, spicy foods, etc (4).</a:t>
            </a:r>
          </a:p>
          <a:p>
            <a:pPr indent="-228600" lvl="0" marL="457200" rtl="0">
              <a:spcBef>
                <a:spcPts val="0"/>
              </a:spcBef>
              <a:buChar char="●"/>
            </a:pPr>
            <a:r>
              <a:rPr lang="en"/>
              <a:t>Antacids: aluminum hydroxide, calcium carbonate (fast onset) (5).</a:t>
            </a:r>
          </a:p>
          <a:p>
            <a:pPr indent="-228600" lvl="0" marL="457200" rtl="0">
              <a:spcBef>
                <a:spcPts val="0"/>
              </a:spcBef>
              <a:buChar char="●"/>
            </a:pPr>
            <a:r>
              <a:rPr lang="en"/>
              <a:t>Sucralfate: adheres to mucosal surface, promotes healing, protects from peptic injury (6).</a:t>
            </a:r>
          </a:p>
          <a:p>
            <a:pPr indent="-228600" lvl="0" marL="457200" rtl="0">
              <a:spcBef>
                <a:spcPts val="0"/>
              </a:spcBef>
              <a:buChar char="●"/>
            </a:pPr>
            <a:r>
              <a:rPr lang="en"/>
              <a:t>Histamine 2 receptor antagonists: reduce </a:t>
            </a:r>
            <a:r>
              <a:rPr lang="en"/>
              <a:t>secretion</a:t>
            </a:r>
            <a:r>
              <a:rPr lang="en"/>
              <a:t> of acid by inhibiting receptor (slow onset) (7).</a:t>
            </a:r>
          </a:p>
          <a:p>
            <a:pPr indent="-228600" lvl="0" marL="457200">
              <a:spcBef>
                <a:spcPts val="0"/>
              </a:spcBef>
              <a:buChar char="●"/>
            </a:pPr>
            <a:r>
              <a:rPr lang="en"/>
              <a:t>Proton Pump Inhibitors: most potent, irreversibly binds and inhibits H-K ATPase pump (have to time 30 minutes before first meal of day) (8).</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Works Cited</a:t>
            </a:r>
          </a:p>
        </p:txBody>
      </p:sp>
      <p:sp>
        <p:nvSpPr>
          <p:cNvPr id="173" name="Shape 173"/>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79400" lvl="0" marL="457200" rtl="0">
              <a:spcBef>
                <a:spcPts val="0"/>
              </a:spcBef>
              <a:buClr>
                <a:srgbClr val="000000"/>
              </a:buClr>
              <a:buSzPct val="100000"/>
              <a:buAutoNum type="arabicPeriod"/>
            </a:pPr>
            <a:r>
              <a:rPr lang="en" sz="800">
                <a:solidFill>
                  <a:srgbClr val="000000"/>
                </a:solidFill>
                <a:highlight>
                  <a:srgbClr val="FFFFFF"/>
                </a:highlight>
              </a:rPr>
              <a:t>Galmiche J, Hatlebakk J, Attwood S, Ell C, Fiocca R, Eklund S, Långström G, Lind T, Lundell L, LOTUS Trial Collaborators FT. Laparoscopic Antireflux Surgery vs Esomeprazole Treatment for Chronic GERD. The LOTUS Randomized Clinical Trial. </a:t>
            </a:r>
            <a:r>
              <a:rPr i="1" lang="en" sz="800">
                <a:solidFill>
                  <a:srgbClr val="000000"/>
                </a:solidFill>
                <a:highlight>
                  <a:srgbClr val="FFFFFF"/>
                </a:highlight>
              </a:rPr>
              <a:t>JAMA.</a:t>
            </a:r>
            <a:r>
              <a:rPr lang="en" sz="800">
                <a:solidFill>
                  <a:srgbClr val="000000"/>
                </a:solidFill>
                <a:highlight>
                  <a:srgbClr val="FFFFFF"/>
                </a:highlight>
              </a:rPr>
              <a:t> 2011;305(19):1969-1977. doi:10.1001/jama.2011.626</a:t>
            </a:r>
          </a:p>
          <a:p>
            <a:pPr indent="-279400" lvl="0" marL="457200" rtl="0">
              <a:spcBef>
                <a:spcPts val="0"/>
              </a:spcBef>
              <a:buClr>
                <a:srgbClr val="000000"/>
              </a:buClr>
              <a:buSzPct val="100000"/>
              <a:buAutoNum type="arabicPeriod"/>
            </a:pPr>
            <a:r>
              <a:rPr lang="en" sz="800">
                <a:solidFill>
                  <a:srgbClr val="000000"/>
                </a:solidFill>
                <a:highlight>
                  <a:srgbClr val="FFFFFF"/>
                </a:highlight>
              </a:rPr>
              <a:t>Spechler SJ, Lee E, Ahnen D, Goyal RK, Hirano I, Ramirez F, Raufman J, Sampliner R, Schnell T, Sontag S, Vlahcevic ZR, Young R, Williford W. Long-term Outcome of Medical and Surgical Therapies for Gastroesophageal Reflux DiseaseFollow-up of a Randomized Controlled Trial. </a:t>
            </a:r>
            <a:r>
              <a:rPr i="1" lang="en" sz="800">
                <a:solidFill>
                  <a:srgbClr val="000000"/>
                </a:solidFill>
                <a:highlight>
                  <a:srgbClr val="FFFFFF"/>
                </a:highlight>
              </a:rPr>
              <a:t>JAMA.</a:t>
            </a:r>
            <a:r>
              <a:rPr lang="en" sz="800">
                <a:solidFill>
                  <a:srgbClr val="000000"/>
                </a:solidFill>
                <a:highlight>
                  <a:srgbClr val="FFFFFF"/>
                </a:highlight>
              </a:rPr>
              <a:t> 2001;285(18):2331-2338. doi:10.1001/jama.285.18.2331</a:t>
            </a:r>
          </a:p>
          <a:p>
            <a:pPr indent="-279400" lvl="0" marL="457200" rtl="0">
              <a:lnSpc>
                <a:spcPct val="150000"/>
              </a:lnSpc>
              <a:spcBef>
                <a:spcPts val="0"/>
              </a:spcBef>
              <a:spcAft>
                <a:spcPts val="0"/>
              </a:spcAft>
              <a:buClr>
                <a:srgbClr val="000000"/>
              </a:buClr>
              <a:buSzPct val="100000"/>
              <a:buAutoNum type="arabicPeriod"/>
            </a:pPr>
            <a:r>
              <a:rPr lang="en" sz="800">
                <a:solidFill>
                  <a:srgbClr val="000000"/>
                </a:solidFill>
                <a:highlight>
                  <a:srgbClr val="FFFFFF"/>
                </a:highlight>
              </a:rPr>
              <a:t>Stuart Jon Spechler, M.D., and the Department of Veterans Affairs Gastroesophageal Reflux Disease Study Group</a:t>
            </a:r>
            <a:r>
              <a:rPr baseline="30000" lang="en" sz="800">
                <a:solidFill>
                  <a:srgbClr val="000000"/>
                </a:solidFill>
                <a:highlight>
                  <a:srgbClr val="FFFFFF"/>
                </a:highlight>
              </a:rPr>
              <a:t>*</a:t>
            </a:r>
            <a:r>
              <a:rPr lang="en" sz="800">
                <a:solidFill>
                  <a:srgbClr val="000000"/>
                </a:solidFill>
                <a:highlight>
                  <a:srgbClr val="FFFFFF"/>
                </a:highlight>
              </a:rPr>
              <a:t>N Engl J Med 1992; 326:786-792</a:t>
            </a:r>
            <a:r>
              <a:rPr lang="en" sz="800" u="sng">
                <a:solidFill>
                  <a:srgbClr val="000000"/>
                </a:solidFill>
                <a:highlight>
                  <a:srgbClr val="FFFFFF"/>
                </a:highlight>
                <a:hlinkClick r:id="rId3"/>
              </a:rPr>
              <a:t>March 19, 1992</a:t>
            </a:r>
            <a:r>
              <a:rPr lang="en" sz="800">
                <a:solidFill>
                  <a:srgbClr val="000000"/>
                </a:solidFill>
                <a:highlight>
                  <a:srgbClr val="FFFFFF"/>
                </a:highlight>
              </a:rPr>
              <a:t>DOI: 10.1056/NEJM199203193261202</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DeVault KR, Castell DO, American College of Gastroenterology. Updated guidelines for the diagnosis and treatment of gastroesophageal reflux disease. Am J Gastroenterol 2005; 100:190.</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Sontag SJ. The medical management of reflux esophagitis. Role of antacids and acid inhibition. Gastroenterol Clin North Am 1990; 19:683.</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Simon B, Ravelli GP, Goffin H. Sucralfate gel versus placebo in patients with non-erosive gastro-oesophageal reflux disease. Aliment Pharmacol Ther 1996; 10:441.</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Komazawa Y, Adachi K, Mihara T, et al. Tolerance to famotidine and ranitidine treatment after 14 days of administration in healthy subjects without Helicobacter pylori infection. J Gastroenterol Hepatol 2003; 18:678.</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Wolfe MM, Sachs G. Acid suppression: optimizing therapy for gastroduodenal ulcer healing, gastroesophageal reflux disease, and stress-related erosive syndrome. Gastroenterology 2000; 118:S9.</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Leonard J, Marshall JK, Moayyedi P. Systematic review of the risk of enteric infection in patients taking acid suppression. Am J Gastroenterol 2007; 102:2047.</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Marcuard SP, Albernaz L, Khazanie PG. Omeprazole therapy causes malabsorption of cyanocobalamin (vitamin B12). Ann Intern Med 1994; 120:211.</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Hess MW, Hoenderop JG, Bindels RJ, Drenth JP. Systematic review: hypomagnesaemia induced by proton pump inhibition. Aliment Pharmacol Ther 2012; 36:405.</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Tuukkanen J, Väänänen HK. Omeprazole, a specific inhibitor of H+-K+-ATPase, inhibits bone resorption in vitro. Calcif Tissue Int 1986; 38:123.</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Gulmez SE, Holm A, Frederiksen H, et al. Use of proton pump inhibitors and the risk of community-acquired pneumonia: a population-based case-control study. Arch Intern Med 2007; 167:950.</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Sampathkumar K, Ramalingam R, Prabakar A, Abraham A. Acute interstitial nephritis due to proton pump inhibitors. Indian J Nephrol 2013; 23:304.</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Granderath FA, Kamolz T, Granderath UM, Pointner R. Gas-related symptoms after laparoscopic 360 degrees Nissen or 270 degrees Toupet fundoplication in gastrooesophageal reflux disease patients with aerophagia as comorbidity. Dig Liver Dis 2007; 39:312.</a:t>
            </a:r>
          </a:p>
          <a:p>
            <a:pPr indent="-279400" lvl="0" marL="457200" rtl="0">
              <a:spcBef>
                <a:spcPts val="1100"/>
              </a:spcBef>
              <a:spcAft>
                <a:spcPts val="1100"/>
              </a:spcAft>
              <a:buClr>
                <a:srgbClr val="000000"/>
              </a:buClr>
              <a:buSzPct val="100000"/>
              <a:buAutoNum type="arabicPeriod"/>
            </a:pPr>
            <a:r>
              <a:rPr lang="en" sz="800">
                <a:solidFill>
                  <a:srgbClr val="000000"/>
                </a:solidFill>
                <a:highlight>
                  <a:srgbClr val="FFFFFF"/>
                </a:highlight>
              </a:rPr>
              <a:t>Herron DM, Swanström LL, Ramzi N, Hansen PD. Factors predictive of dysphagia after laparoscopic Nissen fundoplication. Surg Endosc 1999; 13:1180.</a:t>
            </a:r>
          </a:p>
          <a:p>
            <a:pPr lvl="0" rtl="0">
              <a:lnSpc>
                <a:spcPct val="150000"/>
              </a:lnSpc>
              <a:spcBef>
                <a:spcPts val="0"/>
              </a:spcBef>
              <a:spcAft>
                <a:spcPts val="0"/>
              </a:spcAft>
              <a:buNone/>
            </a:pPr>
            <a:r>
              <a:t/>
            </a:r>
            <a:endParaRPr sz="800">
              <a:solidFill>
                <a:srgbClr val="000000"/>
              </a:solidFill>
              <a:highlight>
                <a:srgbClr val="FFFFFF"/>
              </a:highlight>
            </a:endParaRPr>
          </a:p>
          <a:p>
            <a:pPr lvl="0">
              <a:spcBef>
                <a:spcPts val="0"/>
              </a:spcBef>
              <a:buNone/>
            </a:pPr>
            <a:r>
              <a:t/>
            </a:r>
            <a:endParaRPr sz="800">
              <a:solidFill>
                <a:srgbClr val="000000"/>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t/>
            </a:r>
            <a:endParaRPr/>
          </a:p>
        </p:txBody>
      </p:sp>
      <p:sp>
        <p:nvSpPr>
          <p:cNvPr id="67" name="Shape 6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pic>
        <p:nvPicPr>
          <p:cNvPr id="68" name="Shape 68"/>
          <p:cNvPicPr preferRelativeResize="0"/>
          <p:nvPr/>
        </p:nvPicPr>
        <p:blipFill>
          <a:blip r:embed="rId3">
            <a:alphaModFix/>
          </a:blip>
          <a:stretch>
            <a:fillRect/>
          </a:stretch>
        </p:blipFill>
        <p:spPr>
          <a:xfrm>
            <a:off x="2190750" y="852487"/>
            <a:ext cx="4762500" cy="3438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Potential Side Effects of PPI use</a:t>
            </a:r>
          </a:p>
        </p:txBody>
      </p:sp>
      <p:sp>
        <p:nvSpPr>
          <p:cNvPr id="74" name="Shape 7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Infection: gastric acid inhibition leads to increased risk of enteric infections because acidity is protective. (C-diff) (9). Increased risk of CAP and HCAP due to colonization of upper GI tract (13). </a:t>
            </a:r>
          </a:p>
          <a:p>
            <a:pPr indent="-228600" lvl="0" marL="457200" rtl="0">
              <a:spcBef>
                <a:spcPts val="0"/>
              </a:spcBef>
              <a:buChar char="●"/>
            </a:pPr>
            <a:r>
              <a:rPr lang="en"/>
              <a:t>Malabsorption: vitamin B12, magnesium, calcium (slightly increased risk of hip fractures in those &gt;50 years old) (10, 11, 12)</a:t>
            </a:r>
          </a:p>
          <a:p>
            <a:pPr indent="-228600" lvl="0" marL="457200" rtl="0">
              <a:spcBef>
                <a:spcPts val="0"/>
              </a:spcBef>
              <a:buChar char="●"/>
            </a:pPr>
            <a:r>
              <a:rPr lang="en"/>
              <a:t>Drug interactions</a:t>
            </a:r>
          </a:p>
          <a:p>
            <a:pPr indent="-228600" lvl="0" marL="457200" rtl="0">
              <a:spcBef>
                <a:spcPts val="0"/>
              </a:spcBef>
              <a:buChar char="●"/>
            </a:pPr>
            <a:r>
              <a:rPr lang="en"/>
              <a:t>Kidney disease: acute interstitial nephritis and increased risk of CKD (14).</a:t>
            </a:r>
          </a:p>
          <a:p>
            <a:pPr indent="-228600" lvl="0" marL="457200">
              <a:spcBef>
                <a:spcPts val="0"/>
              </a:spcBef>
              <a:buChar char="●"/>
            </a:pPr>
            <a:r>
              <a:rPr lang="en"/>
              <a:t>Dementia</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x="0" y="0"/>
          <a:ext cx="0" cy="0"/>
          <a:chOff x="0" y="0"/>
          <a:chExt cx="0" cy="0"/>
        </a:xfrm>
      </p:grpSpPr>
      <p:sp>
        <p:nvSpPr>
          <p:cNvPr id="79" name="Shape 7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Surgical Management</a:t>
            </a:r>
          </a:p>
        </p:txBody>
      </p:sp>
      <p:sp>
        <p:nvSpPr>
          <p:cNvPr id="80" name="Shape 80"/>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Reserved for those with complications:</a:t>
            </a:r>
          </a:p>
          <a:p>
            <a:pPr indent="-228600" lvl="1" marL="914400" rtl="0">
              <a:spcBef>
                <a:spcPts val="0"/>
              </a:spcBef>
              <a:buChar char="○"/>
            </a:pPr>
            <a:r>
              <a:rPr lang="en"/>
              <a:t>Failed optimal medical management/noncompliance</a:t>
            </a:r>
          </a:p>
          <a:p>
            <a:pPr indent="-228600" lvl="1" marL="914400" rtl="0">
              <a:spcBef>
                <a:spcPts val="0"/>
              </a:spcBef>
              <a:buChar char="○"/>
            </a:pPr>
            <a:r>
              <a:rPr lang="en"/>
              <a:t>Severe esophagitis by endoscopy</a:t>
            </a:r>
          </a:p>
          <a:p>
            <a:pPr indent="-228600" lvl="1" marL="914400" rtl="0">
              <a:spcBef>
                <a:spcPts val="0"/>
              </a:spcBef>
              <a:buChar char="○"/>
            </a:pPr>
            <a:r>
              <a:rPr lang="en"/>
              <a:t>Stricture</a:t>
            </a:r>
          </a:p>
          <a:p>
            <a:pPr indent="-228600" lvl="1" marL="914400" rtl="0">
              <a:spcBef>
                <a:spcPts val="0"/>
              </a:spcBef>
              <a:buChar char="○"/>
            </a:pPr>
            <a:r>
              <a:rPr lang="en"/>
              <a:t>Barrett’s columnar-lined epithelium</a:t>
            </a:r>
          </a:p>
          <a:p>
            <a:pPr indent="-228600" lvl="1" marL="914400" rtl="0">
              <a:spcBef>
                <a:spcPts val="0"/>
              </a:spcBef>
              <a:buChar char="○"/>
            </a:pPr>
            <a:r>
              <a:rPr lang="en"/>
              <a:t>Laryngeal disease</a:t>
            </a:r>
          </a:p>
          <a:p>
            <a:pPr indent="-228600" lvl="0" marL="457200">
              <a:spcBef>
                <a:spcPts val="0"/>
              </a:spcBef>
              <a:buChar char="●"/>
            </a:pPr>
            <a:r>
              <a:rPr lang="en"/>
              <a:t>Nissen fundoplication</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t/>
            </a:r>
            <a:endParaRPr/>
          </a:p>
        </p:txBody>
      </p:sp>
      <p:sp>
        <p:nvSpPr>
          <p:cNvPr id="86" name="Shape 86"/>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pic>
        <p:nvPicPr>
          <p:cNvPr id="87" name="Shape 87"/>
          <p:cNvPicPr preferRelativeResize="0"/>
          <p:nvPr/>
        </p:nvPicPr>
        <p:blipFill>
          <a:blip r:embed="rId3">
            <a:alphaModFix/>
          </a:blip>
          <a:stretch>
            <a:fillRect/>
          </a:stretch>
        </p:blipFill>
        <p:spPr>
          <a:xfrm>
            <a:off x="2452687" y="1566862"/>
            <a:ext cx="4238625" cy="20097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Postoperative complications</a:t>
            </a:r>
          </a:p>
        </p:txBody>
      </p:sp>
      <p:sp>
        <p:nvSpPr>
          <p:cNvPr id="93" name="Shape 93"/>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Gas bloat syndrome: sensation of intestinal gas with inability to belch (15).</a:t>
            </a:r>
          </a:p>
          <a:p>
            <a:pPr indent="-228600" lvl="0" marL="457200">
              <a:spcBef>
                <a:spcPts val="0"/>
              </a:spcBef>
              <a:buChar char="●"/>
            </a:pPr>
            <a:r>
              <a:rPr lang="en"/>
              <a:t>Dysphagia: need modified diet consisting of liquids 2-12 weeks (16).</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Laparoscopic Antireflux Surgery vs Esomeprazole Treatment for Chronic GERD (1) </a:t>
            </a:r>
          </a:p>
        </p:txBody>
      </p:sp>
      <p:sp>
        <p:nvSpPr>
          <p:cNvPr id="99" name="Shape 99"/>
          <p:cNvSpPr txBox="1"/>
          <p:nvPr>
            <p:ph idx="1" type="body"/>
          </p:nvPr>
        </p:nvSpPr>
        <p:spPr>
          <a:xfrm>
            <a:off x="311700" y="15096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R</a:t>
            </a:r>
            <a:r>
              <a:rPr lang="en"/>
              <a:t>andomized</a:t>
            </a:r>
            <a:r>
              <a:rPr lang="en"/>
              <a:t> trial in academic hospitals in 11 European countries between 2001-2009</a:t>
            </a:r>
          </a:p>
          <a:p>
            <a:pPr indent="-228600" lvl="0" marL="457200" rtl="0">
              <a:spcBef>
                <a:spcPts val="0"/>
              </a:spcBef>
              <a:buChar char="●"/>
            </a:pPr>
            <a:r>
              <a:rPr lang="en"/>
              <a:t>554 patients with well established chronic GERD who initially responded to acid suppression</a:t>
            </a:r>
          </a:p>
          <a:p>
            <a:pPr indent="-228600" lvl="0" marL="457200" rtl="0">
              <a:spcBef>
                <a:spcPts val="0"/>
              </a:spcBef>
              <a:buChar char="●"/>
            </a:pPr>
            <a:r>
              <a:rPr lang="en"/>
              <a:t>266 patients randomly assigned to receive esomeprazole 20-40 mg/dl</a:t>
            </a:r>
          </a:p>
          <a:p>
            <a:pPr indent="-228600" lvl="0" marL="457200" rtl="0">
              <a:spcBef>
                <a:spcPts val="0"/>
              </a:spcBef>
              <a:buChar char="●"/>
            </a:pPr>
            <a:r>
              <a:rPr lang="en"/>
              <a:t>288 assigned to undergo LARS (only 248 underwent operation)</a:t>
            </a:r>
          </a:p>
          <a:p>
            <a:pPr indent="-228600" lvl="0" marL="457200" rtl="0">
              <a:spcBef>
                <a:spcPts val="0"/>
              </a:spcBef>
              <a:buChar char="●"/>
            </a:pPr>
            <a:r>
              <a:rPr lang="en"/>
              <a:t>Main Outcome measure: Time to treatment failure</a:t>
            </a:r>
          </a:p>
          <a:p>
            <a:pPr indent="-228600" lvl="1" marL="914400" rtl="0">
              <a:spcBef>
                <a:spcPts val="0"/>
              </a:spcBef>
              <a:buChar char="○"/>
            </a:pPr>
            <a:r>
              <a:rPr lang="en"/>
              <a:t>For LARS: need for acid suppressive therapy</a:t>
            </a:r>
          </a:p>
          <a:p>
            <a:pPr indent="-228600" lvl="1" marL="914400">
              <a:spcBef>
                <a:spcPts val="0"/>
              </a:spcBef>
              <a:buChar char="○"/>
            </a:pPr>
            <a:r>
              <a:rPr lang="en"/>
              <a:t>For esomeprazole: inadequate symptom control after dose adjustment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Results</a:t>
            </a:r>
          </a:p>
        </p:txBody>
      </p:sp>
      <p:sp>
        <p:nvSpPr>
          <p:cNvPr id="105" name="Shape 105"/>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Estimated remission rates at 5 years:</a:t>
            </a:r>
          </a:p>
          <a:p>
            <a:pPr indent="-228600" lvl="1" marL="914400" rtl="0">
              <a:spcBef>
                <a:spcPts val="0"/>
              </a:spcBef>
              <a:buChar char="○"/>
            </a:pPr>
            <a:r>
              <a:rPr lang="en"/>
              <a:t>92% (95% confidence interval 89-96%) in esomeprazole group</a:t>
            </a:r>
          </a:p>
          <a:p>
            <a:pPr indent="-228600" lvl="1" marL="914400" rtl="0">
              <a:spcBef>
                <a:spcPts val="0"/>
              </a:spcBef>
              <a:buChar char="○"/>
            </a:pPr>
            <a:r>
              <a:rPr lang="en"/>
              <a:t>85% (95% confidence interval 81-90%) in LARS group</a:t>
            </a:r>
          </a:p>
          <a:p>
            <a:pPr indent="-228600" lvl="0" marL="457200" rtl="0">
              <a:spcBef>
                <a:spcPts val="0"/>
              </a:spcBef>
              <a:buChar char="●"/>
            </a:pPr>
            <a:r>
              <a:rPr lang="en"/>
              <a:t>Prevalence and severity of symptoms at 5 years for esomeprazole and LARS respectively</a:t>
            </a:r>
          </a:p>
          <a:p>
            <a:pPr indent="-228600" lvl="1" marL="914400" rtl="0">
              <a:spcBef>
                <a:spcPts val="0"/>
              </a:spcBef>
              <a:buChar char="○"/>
            </a:pPr>
            <a:r>
              <a:rPr lang="en"/>
              <a:t>16% and 8% for heart burn (p=.14)</a:t>
            </a:r>
          </a:p>
          <a:p>
            <a:pPr indent="-228600" lvl="1" marL="914400" rtl="0">
              <a:spcBef>
                <a:spcPts val="0"/>
              </a:spcBef>
              <a:buChar char="○"/>
            </a:pPr>
            <a:r>
              <a:rPr lang="en"/>
              <a:t>13% and 2% for acid regurge (P&lt;.001)</a:t>
            </a:r>
          </a:p>
          <a:p>
            <a:pPr indent="-228600" lvl="1" marL="914400" rtl="0">
              <a:spcBef>
                <a:spcPts val="0"/>
              </a:spcBef>
              <a:buChar char="○"/>
            </a:pPr>
            <a:r>
              <a:rPr lang="en"/>
              <a:t>5% and 11% for dysphagia (P&lt;.001)</a:t>
            </a:r>
          </a:p>
          <a:p>
            <a:pPr indent="-228600" lvl="1" marL="914400" rtl="0">
              <a:spcBef>
                <a:spcPts val="0"/>
              </a:spcBef>
              <a:buChar char="○"/>
            </a:pPr>
            <a:r>
              <a:rPr lang="en"/>
              <a:t>28% and 40% for bloating (P&lt;.001)</a:t>
            </a:r>
          </a:p>
          <a:p>
            <a:pPr indent="-228600" lvl="0" marL="457200" rtl="0">
              <a:spcBef>
                <a:spcPts val="0"/>
              </a:spcBef>
              <a:buChar char="●"/>
            </a:pPr>
            <a:r>
              <a:rPr lang="en"/>
              <a:t>Mortality: 4 deaths in omeprazole, 1 death in LARS</a:t>
            </a:r>
          </a:p>
          <a:p>
            <a:pPr indent="-228600" lvl="1" marL="914400" rtl="0">
              <a:spcBef>
                <a:spcPts val="0"/>
              </a:spcBef>
              <a:buChar char="○"/>
            </a:pPr>
            <a:r>
              <a:rPr lang="en"/>
              <a:t>Not attributed to treatment</a:t>
            </a:r>
          </a:p>
          <a:p>
            <a:pPr indent="-228600" lvl="1" marL="914400" rtl="0">
              <a:spcBef>
                <a:spcPts val="0"/>
              </a:spcBef>
              <a:buChar char="○"/>
            </a:pPr>
            <a:r>
              <a:rPr lang="en"/>
              <a:t>2 hip fractures: 1 in LARS and 1 in esomeprazole group</a:t>
            </a: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