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5" r:id="rId1"/>
  </p:sldMasterIdLst>
  <p:sldIdLst>
    <p:sldId id="256" r:id="rId2"/>
    <p:sldId id="257" r:id="rId3"/>
    <p:sldId id="258" r:id="rId4"/>
    <p:sldId id="269" r:id="rId5"/>
    <p:sldId id="259" r:id="rId6"/>
    <p:sldId id="260" r:id="rId7"/>
    <p:sldId id="265" r:id="rId8"/>
    <p:sldId id="261" r:id="rId9"/>
    <p:sldId id="266" r:id="rId10"/>
    <p:sldId id="267" r:id="rId11"/>
    <p:sldId id="268" r:id="rId12"/>
    <p:sldId id="262" r:id="rId13"/>
    <p:sldId id="271" r:id="rId14"/>
    <p:sldId id="264" r:id="rId15"/>
    <p:sldId id="263" r:id="rId16"/>
    <p:sldId id="272" r:id="rId17"/>
    <p:sldId id="27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48"/>
  </p:normalViewPr>
  <p:slideViewPr>
    <p:cSldViewPr snapToGrid="0">
      <p:cViewPr varScale="1">
        <p:scale>
          <a:sx n="117" d="100"/>
          <a:sy n="117" d="100"/>
        </p:scale>
        <p:origin x="36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5/27/23</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22895967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5/27/23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77520249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5/27/23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53841535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5/27/23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6044898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5/27/23</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78227068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5/27/23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78617054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5/27/23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92707298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5/27/23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86009027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5/27/23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5905214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5/27/23</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83475898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5/27/23</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2642739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5/27/23</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254014879"/>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14" r:id="rId4"/>
    <p:sldLayoutId id="2147483715" r:id="rId5"/>
    <p:sldLayoutId id="2147483721" r:id="rId6"/>
    <p:sldLayoutId id="2147483716" r:id="rId7"/>
    <p:sldLayoutId id="2147483717" r:id="rId8"/>
    <p:sldLayoutId id="2147483718" r:id="rId9"/>
    <p:sldLayoutId id="2147483719" r:id="rId10"/>
    <p:sldLayoutId id="2147483720" r:id="rId11"/>
  </p:sldLayoutIdLst>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hf sldNum="0" hdr="0" ftr="0" dt="0"/>
  <p:txStyles>
    <p:titleStyle>
      <a:lvl1pPr algn="l" defTabSz="914400" rtl="0" eaLnBrk="1" latinLnBrk="0" hangingPunct="1">
        <a:lnSpc>
          <a:spcPct val="90000"/>
        </a:lnSpc>
        <a:spcBef>
          <a:spcPct val="0"/>
        </a:spcBef>
        <a:buNone/>
        <a:defRPr lang="en-US" sz="4800" i="1" kern="1200" cap="none" spc="-7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7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5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youtu.be/tS3FD11OfMc"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hyperlink" Target="https://youtu.be/xUaBrgsHkPs" TargetMode="External"/><Relationship Id="rId5" Type="http://schemas.openxmlformats.org/officeDocument/2006/relationships/hyperlink" Target="https://youtu.be/IVfmkds2PcQ" TargetMode="Externa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frontiersin.org/articles/10.3389/fsurg.2022.866041/full" TargetMode="External"/><Relationship Id="rId2" Type="http://schemas.openxmlformats.org/officeDocument/2006/relationships/hyperlink" Target="https://www.rcseng.ac.uk/about-the-rcs/history-of-the-rcs/#:~:text=and%20other%20bodies.-,The%20Company%20of%20Barber%2DSurgeons%2C%20established%20in%201540%2C%20was,to%20establish%20their%20own%20identity" TargetMode="External"/><Relationship Id="rId1" Type="http://schemas.openxmlformats.org/officeDocument/2006/relationships/slideLayout" Target="../slideLayouts/slideLayout2.xml"/><Relationship Id="rId4" Type="http://schemas.openxmlformats.org/officeDocument/2006/relationships/hyperlink" Target="https://medicalfuturist.com/the-technological-future-of-surger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bstract smoke background">
            <a:extLst>
              <a:ext uri="{FF2B5EF4-FFF2-40B4-BE49-F238E27FC236}">
                <a16:creationId xmlns:a16="http://schemas.microsoft.com/office/drawing/2014/main" id="{9CBA36D0-99A5-81F2-15F7-8E8D47F19FC1}"/>
              </a:ext>
            </a:extLst>
          </p:cNvPr>
          <p:cNvPicPr>
            <a:picLocks noChangeAspect="1"/>
          </p:cNvPicPr>
          <p:nvPr/>
        </p:nvPicPr>
        <p:blipFill rotWithShape="1">
          <a:blip r:embed="rId2"/>
          <a:srcRect t="6400" b="9014"/>
          <a:stretch/>
        </p:blipFill>
        <p:spPr>
          <a:xfrm>
            <a:off x="20" y="10"/>
            <a:ext cx="12191979" cy="6857990"/>
          </a:xfrm>
          <a:prstGeom prst="rect">
            <a:avLst/>
          </a:prstGeom>
        </p:spPr>
      </p:pic>
      <p:sp>
        <p:nvSpPr>
          <p:cNvPr id="9" name="Rectangle 8">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11" name="Rectangle 10">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6C343E2C-7904-EEA9-9D2F-3B08965F1E68}"/>
              </a:ext>
            </a:extLst>
          </p:cNvPr>
          <p:cNvSpPr>
            <a:spLocks noGrp="1"/>
          </p:cNvSpPr>
          <p:nvPr>
            <p:ph type="ctrTitle"/>
          </p:nvPr>
        </p:nvSpPr>
        <p:spPr>
          <a:xfrm>
            <a:off x="1276055" y="2350017"/>
            <a:ext cx="4775075" cy="1630906"/>
          </a:xfrm>
        </p:spPr>
        <p:txBody>
          <a:bodyPr>
            <a:normAutofit/>
          </a:bodyPr>
          <a:lstStyle/>
          <a:p>
            <a:r>
              <a:rPr lang="en-US" sz="4400" dirty="0">
                <a:solidFill>
                  <a:schemeClr val="tx1"/>
                </a:solidFill>
              </a:rPr>
              <a:t>Innovations in Surgery</a:t>
            </a:r>
          </a:p>
        </p:txBody>
      </p:sp>
      <p:sp>
        <p:nvSpPr>
          <p:cNvPr id="3" name="Subtitle 2">
            <a:extLst>
              <a:ext uri="{FF2B5EF4-FFF2-40B4-BE49-F238E27FC236}">
                <a16:creationId xmlns:a16="http://schemas.microsoft.com/office/drawing/2014/main" id="{A7820CB5-82F0-9939-6E1D-C7B37D1C266E}"/>
              </a:ext>
            </a:extLst>
          </p:cNvPr>
          <p:cNvSpPr>
            <a:spLocks noGrp="1"/>
          </p:cNvSpPr>
          <p:nvPr>
            <p:ph type="subTitle" idx="1"/>
          </p:nvPr>
        </p:nvSpPr>
        <p:spPr>
          <a:xfrm>
            <a:off x="1276055" y="3990546"/>
            <a:ext cx="4775075" cy="559656"/>
          </a:xfrm>
        </p:spPr>
        <p:txBody>
          <a:bodyPr>
            <a:normAutofit/>
          </a:bodyPr>
          <a:lstStyle/>
          <a:p>
            <a:r>
              <a:rPr lang="en-US" dirty="0">
                <a:solidFill>
                  <a:schemeClr val="tx1"/>
                </a:solidFill>
              </a:rPr>
              <a:t>Maya Lowney</a:t>
            </a:r>
          </a:p>
        </p:txBody>
      </p:sp>
    </p:spTree>
    <p:extLst>
      <p:ext uri="{BB962C8B-B14F-4D97-AF65-F5344CB8AC3E}">
        <p14:creationId xmlns:p14="http://schemas.microsoft.com/office/powerpoint/2010/main" val="350113167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88C4D-7434-12D2-2945-D205EDCD63E4}"/>
              </a:ext>
            </a:extLst>
          </p:cNvPr>
          <p:cNvSpPr>
            <a:spLocks noGrp="1"/>
          </p:cNvSpPr>
          <p:nvPr>
            <p:ph type="title"/>
          </p:nvPr>
        </p:nvSpPr>
        <p:spPr/>
        <p:txBody>
          <a:bodyPr/>
          <a:lstStyle/>
          <a:p>
            <a:r>
              <a:rPr lang="en-US" dirty="0"/>
              <a:t>Robotic Surgery</a:t>
            </a:r>
          </a:p>
        </p:txBody>
      </p:sp>
      <p:sp>
        <p:nvSpPr>
          <p:cNvPr id="3" name="Content Placeholder 2">
            <a:extLst>
              <a:ext uri="{FF2B5EF4-FFF2-40B4-BE49-F238E27FC236}">
                <a16:creationId xmlns:a16="http://schemas.microsoft.com/office/drawing/2014/main" id="{8E172143-AEAF-78AA-7CF8-0CC46DB469B5}"/>
              </a:ext>
            </a:extLst>
          </p:cNvPr>
          <p:cNvSpPr>
            <a:spLocks noGrp="1"/>
          </p:cNvSpPr>
          <p:nvPr>
            <p:ph idx="1"/>
          </p:nvPr>
        </p:nvSpPr>
        <p:spPr/>
        <p:txBody>
          <a:bodyPr/>
          <a:lstStyle/>
          <a:p>
            <a:pPr algn="l" fontAlgn="base">
              <a:buFont typeface="Arial" panose="020B0604020202020204" pitchFamily="34" charset="0"/>
              <a:buChar char="•"/>
            </a:pPr>
            <a:r>
              <a:rPr lang="en-US" b="1" i="0" dirty="0">
                <a:solidFill>
                  <a:srgbClr val="212121"/>
                </a:solidFill>
                <a:effectLst/>
                <a:latin typeface="Merriweather" pitchFamily="2" charset="77"/>
              </a:rPr>
              <a:t>1985:</a:t>
            </a:r>
            <a:r>
              <a:rPr lang="en-US" b="0" i="0" dirty="0">
                <a:solidFill>
                  <a:srgbClr val="212121"/>
                </a:solidFill>
                <a:effectLst/>
                <a:latin typeface="Merriweather" pitchFamily="2" charset="77"/>
              </a:rPr>
              <a:t> </a:t>
            </a:r>
            <a:r>
              <a:rPr lang="en-US" b="0" i="0" dirty="0">
                <a:solidFill>
                  <a:srgbClr val="FF0000"/>
                </a:solidFill>
                <a:effectLst/>
                <a:latin typeface="Merriweather" pitchFamily="2" charset="77"/>
              </a:rPr>
              <a:t>The first documented robotic surgery is performed.</a:t>
            </a:r>
          </a:p>
          <a:p>
            <a:pPr fontAlgn="base">
              <a:buFont typeface="Arial" panose="020B0604020202020204" pitchFamily="34" charset="0"/>
              <a:buChar char="•"/>
            </a:pPr>
            <a:r>
              <a:rPr lang="en-US" b="0" i="0" dirty="0">
                <a:solidFill>
                  <a:srgbClr val="212121"/>
                </a:solidFill>
                <a:effectLst/>
                <a:latin typeface="Merriweather" pitchFamily="2" charset="77"/>
              </a:rPr>
              <a:t>The first robotic system for laparoscopic surgery became available in 1994.</a:t>
            </a:r>
            <a:endParaRPr lang="en-US" b="1" i="0" dirty="0">
              <a:solidFill>
                <a:srgbClr val="212121"/>
              </a:solidFill>
              <a:effectLst/>
              <a:latin typeface="Merriweather" pitchFamily="2" charset="77"/>
            </a:endParaRPr>
          </a:p>
          <a:p>
            <a:pPr algn="l" fontAlgn="base">
              <a:buFont typeface="Arial" panose="020B0604020202020204" pitchFamily="34" charset="0"/>
              <a:buChar char="•"/>
            </a:pPr>
            <a:r>
              <a:rPr lang="en-US" b="0" i="0" dirty="0">
                <a:solidFill>
                  <a:srgbClr val="212121"/>
                </a:solidFill>
                <a:effectLst/>
                <a:latin typeface="Merriweather" pitchFamily="2" charset="77"/>
              </a:rPr>
              <a:t>The da Vinci robotic surgical system (Intuitive Surgical, Sunnyvale, CA) was introduced in Europe in 1997</a:t>
            </a:r>
            <a:r>
              <a:rPr lang="en-US" dirty="0">
                <a:solidFill>
                  <a:srgbClr val="212121"/>
                </a:solidFill>
                <a:latin typeface="Merriweather" pitchFamily="2" charset="77"/>
              </a:rPr>
              <a:t>.</a:t>
            </a:r>
          </a:p>
          <a:p>
            <a:pPr algn="l" fontAlgn="base">
              <a:buFont typeface="Arial" panose="020B0604020202020204" pitchFamily="34" charset="0"/>
              <a:buChar char="•"/>
            </a:pPr>
            <a:r>
              <a:rPr lang="en-US" b="0" i="0" dirty="0">
                <a:solidFill>
                  <a:srgbClr val="212121"/>
                </a:solidFill>
                <a:effectLst/>
                <a:latin typeface="Merriweather" pitchFamily="2" charset="77"/>
              </a:rPr>
              <a:t>Da Vinci became the first United States FDA-approved integrated robotic surgical system in July 2000.</a:t>
            </a:r>
          </a:p>
          <a:p>
            <a:pPr lvl="1" fontAlgn="base">
              <a:buFont typeface="Arial" panose="020B0604020202020204" pitchFamily="34" charset="0"/>
              <a:buChar char="•"/>
            </a:pPr>
            <a:r>
              <a:rPr lang="en-US" b="0" i="0" dirty="0">
                <a:solidFill>
                  <a:srgbClr val="212121"/>
                </a:solidFill>
                <a:effectLst/>
                <a:latin typeface="Merriweather" pitchFamily="2" charset="77"/>
              </a:rPr>
              <a:t>It is now the only commercially available robotic system for laparoscopic and thoracoscopic use.</a:t>
            </a:r>
            <a:endParaRPr lang="en-US" dirty="0">
              <a:solidFill>
                <a:srgbClr val="212121"/>
              </a:solidFill>
              <a:latin typeface="Merriweather" pitchFamily="2" charset="77"/>
            </a:endParaRPr>
          </a:p>
          <a:p>
            <a:pPr fontAlgn="base">
              <a:buFont typeface="Arial" panose="020B0604020202020204" pitchFamily="34" charset="0"/>
              <a:buChar char="•"/>
            </a:pPr>
            <a:r>
              <a:rPr lang="en-US" b="0" i="0" dirty="0">
                <a:solidFill>
                  <a:srgbClr val="212121"/>
                </a:solidFill>
                <a:effectLst/>
                <a:latin typeface="Merriweather" pitchFamily="2" charset="77"/>
              </a:rPr>
              <a:t>The most critical value of robotic technology lies in its enabling capabilities, allowing surgeons to perform complex tasks that would exceed their abilities with traditional laparoscopic instrumentation.</a:t>
            </a:r>
          </a:p>
          <a:p>
            <a:pPr fontAlgn="base">
              <a:buFont typeface="Arial" panose="020B0604020202020204" pitchFamily="34" charset="0"/>
              <a:buChar char="•"/>
            </a:pPr>
            <a:endParaRPr lang="en-US" b="0" i="0" dirty="0">
              <a:solidFill>
                <a:srgbClr val="212121"/>
              </a:solidFill>
              <a:effectLst/>
              <a:latin typeface="Merriweather" pitchFamily="2" charset="77"/>
            </a:endParaRPr>
          </a:p>
          <a:p>
            <a:pPr algn="l" fontAlgn="base">
              <a:buFont typeface="Arial" panose="020B0604020202020204" pitchFamily="34" charset="0"/>
              <a:buChar char="•"/>
            </a:pPr>
            <a:endParaRPr lang="en-US" b="0" i="0" dirty="0">
              <a:solidFill>
                <a:srgbClr val="212121"/>
              </a:solidFill>
              <a:effectLst/>
              <a:latin typeface="Merriweather" pitchFamily="2" charset="77"/>
            </a:endParaRPr>
          </a:p>
        </p:txBody>
      </p:sp>
    </p:spTree>
    <p:extLst>
      <p:ext uri="{BB962C8B-B14F-4D97-AF65-F5344CB8AC3E}">
        <p14:creationId xmlns:p14="http://schemas.microsoft.com/office/powerpoint/2010/main" val="192860346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2C38D-AE59-429C-9A15-607FF500ADBA}"/>
              </a:ext>
            </a:extLst>
          </p:cNvPr>
          <p:cNvSpPr>
            <a:spLocks noGrp="1"/>
          </p:cNvSpPr>
          <p:nvPr>
            <p:ph type="title"/>
          </p:nvPr>
        </p:nvSpPr>
        <p:spPr/>
        <p:txBody>
          <a:bodyPr/>
          <a:lstStyle/>
          <a:p>
            <a:r>
              <a:rPr lang="en-US" dirty="0" err="1"/>
              <a:t>Cyberknife</a:t>
            </a:r>
            <a:endParaRPr lang="en-US" dirty="0"/>
          </a:p>
        </p:txBody>
      </p:sp>
      <p:sp>
        <p:nvSpPr>
          <p:cNvPr id="3" name="Content Placeholder 2">
            <a:extLst>
              <a:ext uri="{FF2B5EF4-FFF2-40B4-BE49-F238E27FC236}">
                <a16:creationId xmlns:a16="http://schemas.microsoft.com/office/drawing/2014/main" id="{2DCF0DF6-6E05-6A5A-F350-9E9FE0AA878C}"/>
              </a:ext>
            </a:extLst>
          </p:cNvPr>
          <p:cNvSpPr>
            <a:spLocks noGrp="1"/>
          </p:cNvSpPr>
          <p:nvPr>
            <p:ph idx="1"/>
          </p:nvPr>
        </p:nvSpPr>
        <p:spPr/>
        <p:txBody>
          <a:bodyPr>
            <a:normAutofit fontScale="92500" lnSpcReduction="20000"/>
          </a:bodyPr>
          <a:lstStyle/>
          <a:p>
            <a:r>
              <a:rPr lang="en-US" b="1" i="0" dirty="0">
                <a:solidFill>
                  <a:srgbClr val="212121"/>
                </a:solidFill>
                <a:effectLst/>
                <a:latin typeface="Merriweather" pitchFamily="2" charset="77"/>
              </a:rPr>
              <a:t>1999:  </a:t>
            </a:r>
            <a:r>
              <a:rPr lang="en-US" b="0" i="0" dirty="0">
                <a:solidFill>
                  <a:srgbClr val="FF0000"/>
                </a:solidFill>
                <a:effectLst/>
                <a:latin typeface="Merriweather" pitchFamily="2" charset="77"/>
              </a:rPr>
              <a:t>The FDA clears the </a:t>
            </a:r>
            <a:r>
              <a:rPr lang="en-US" dirty="0" err="1">
                <a:solidFill>
                  <a:srgbClr val="FF0000"/>
                </a:solidFill>
                <a:latin typeface="Merriweather" pitchFamily="2" charset="77"/>
              </a:rPr>
              <a:t>C</a:t>
            </a:r>
            <a:r>
              <a:rPr lang="en-US" b="0" i="0" dirty="0" err="1">
                <a:solidFill>
                  <a:srgbClr val="FF0000"/>
                </a:solidFill>
                <a:effectLst/>
                <a:latin typeface="Merriweather" pitchFamily="2" charset="77"/>
              </a:rPr>
              <a:t>yberknife</a:t>
            </a:r>
            <a:r>
              <a:rPr lang="en-US" b="0" i="0" dirty="0">
                <a:solidFill>
                  <a:srgbClr val="FF0000"/>
                </a:solidFill>
                <a:effectLst/>
                <a:latin typeface="Merriweather" pitchFamily="2" charset="77"/>
              </a:rPr>
              <a:t>, which uses a combination of robotics and imaging, for the treatment of intracranial tumors.</a:t>
            </a:r>
          </a:p>
          <a:p>
            <a:r>
              <a:rPr lang="en-US" b="0" i="0" dirty="0">
                <a:solidFill>
                  <a:srgbClr val="3A3936"/>
                </a:solidFill>
                <a:effectLst/>
                <a:latin typeface="Merriweather" pitchFamily="2" charset="77"/>
              </a:rPr>
              <a:t>The </a:t>
            </a:r>
            <a:r>
              <a:rPr lang="en-US" b="0" i="0" dirty="0" err="1">
                <a:solidFill>
                  <a:srgbClr val="3A3936"/>
                </a:solidFill>
                <a:effectLst/>
                <a:latin typeface="Merriweather" pitchFamily="2" charset="77"/>
              </a:rPr>
              <a:t>CyberKnife</a:t>
            </a:r>
            <a:r>
              <a:rPr lang="en-US" b="0" i="0" dirty="0">
                <a:solidFill>
                  <a:srgbClr val="3A3936"/>
                </a:solidFill>
                <a:effectLst/>
                <a:latin typeface="Merriweather" pitchFamily="2" charset="77"/>
              </a:rPr>
              <a:t> System is the first and only fully robotic radiotherapy device. </a:t>
            </a:r>
          </a:p>
          <a:p>
            <a:r>
              <a:rPr lang="en-US" b="0" i="0" dirty="0" err="1">
                <a:solidFill>
                  <a:srgbClr val="3A3936"/>
                </a:solidFill>
                <a:effectLst/>
                <a:latin typeface="Merriweather" pitchFamily="2" charset="77"/>
              </a:rPr>
              <a:t>CyberKnife</a:t>
            </a:r>
            <a:r>
              <a:rPr lang="en-US" b="0" i="0" dirty="0">
                <a:solidFill>
                  <a:srgbClr val="3A3936"/>
                </a:solidFill>
                <a:effectLst/>
                <a:latin typeface="Merriweather" pitchFamily="2" charset="77"/>
              </a:rPr>
              <a:t> uses an approach called stereotactic body radiation therapy (SRS SBRT), delivering precise doses of radiation with extreme accuracy — and accounting for tumor or patient movement in real-time.</a:t>
            </a:r>
          </a:p>
          <a:p>
            <a:r>
              <a:rPr lang="en-US" dirty="0" err="1">
                <a:solidFill>
                  <a:srgbClr val="3A3936"/>
                </a:solidFill>
                <a:latin typeface="Merriweather" pitchFamily="2" charset="77"/>
              </a:rPr>
              <a:t>Cyberknife</a:t>
            </a:r>
            <a:r>
              <a:rPr lang="en-US" dirty="0">
                <a:solidFill>
                  <a:srgbClr val="3A3936"/>
                </a:solidFill>
                <a:latin typeface="Merriweather" pitchFamily="2" charset="77"/>
              </a:rPr>
              <a:t> i</a:t>
            </a:r>
            <a:r>
              <a:rPr lang="en-US" b="0" i="0" dirty="0">
                <a:solidFill>
                  <a:srgbClr val="3A3936"/>
                </a:solidFill>
                <a:effectLst/>
                <a:latin typeface="Merriweather" pitchFamily="2" charset="77"/>
              </a:rPr>
              <a:t>s approved for treating a variety of cancers, including brain tumors, breast, liver, lung, pancreatic and prostate cancers.</a:t>
            </a:r>
          </a:p>
          <a:p>
            <a:r>
              <a:rPr lang="en-US" b="0" i="0" dirty="0">
                <a:solidFill>
                  <a:srgbClr val="3A3936"/>
                </a:solidFill>
                <a:effectLst/>
                <a:latin typeface="Merriweather" pitchFamily="2" charset="77"/>
              </a:rPr>
              <a:t>The robot moves and bends around the patient, to deliver radiation doses from potentially thousands of unique beam angles, significantly expanding the possible positions to concentrate radiation to the tumor while minimizing dose to surrounding healthy tissue. </a:t>
            </a:r>
          </a:p>
          <a:p>
            <a:r>
              <a:rPr lang="en-US" b="0" i="0" dirty="0">
                <a:solidFill>
                  <a:srgbClr val="3A3936"/>
                </a:solidFill>
                <a:effectLst/>
                <a:latin typeface="Merriweather" pitchFamily="2" charset="77"/>
              </a:rPr>
              <a:t>The sophisticated motion synchronization technology eliminates the need to use uncomfortable patient restraints or ask patients to hold their breath.</a:t>
            </a:r>
          </a:p>
          <a:p>
            <a:r>
              <a:rPr lang="en-US" b="0" i="0" u="none" strike="noStrike" dirty="0">
                <a:solidFill>
                  <a:srgbClr val="FFFFFF"/>
                </a:solidFill>
                <a:effectLst/>
                <a:latin typeface="YouTube Noto"/>
                <a:hlinkClick r:id="rId2"/>
              </a:rPr>
              <a:t>https://youtu.be/tS3FD11OfMc</a:t>
            </a:r>
            <a:endParaRPr lang="en-US" dirty="0"/>
          </a:p>
        </p:txBody>
      </p:sp>
    </p:spTree>
    <p:extLst>
      <p:ext uri="{BB962C8B-B14F-4D97-AF65-F5344CB8AC3E}">
        <p14:creationId xmlns:p14="http://schemas.microsoft.com/office/powerpoint/2010/main" val="349216470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92A89-93DD-378C-3E99-3927CD36C397}"/>
              </a:ext>
            </a:extLst>
          </p:cNvPr>
          <p:cNvSpPr>
            <a:spLocks noGrp="1"/>
          </p:cNvSpPr>
          <p:nvPr>
            <p:ph type="title"/>
          </p:nvPr>
        </p:nvSpPr>
        <p:spPr/>
        <p:txBody>
          <a:bodyPr/>
          <a:lstStyle/>
          <a:p>
            <a:r>
              <a:rPr lang="en-US" dirty="0"/>
              <a:t>21</a:t>
            </a:r>
            <a:r>
              <a:rPr lang="en-US" baseline="30000" dirty="0"/>
              <a:t>st</a:t>
            </a:r>
            <a:r>
              <a:rPr lang="en-US" dirty="0"/>
              <a:t> Century</a:t>
            </a:r>
          </a:p>
        </p:txBody>
      </p:sp>
      <p:sp>
        <p:nvSpPr>
          <p:cNvPr id="3" name="Content Placeholder 2">
            <a:extLst>
              <a:ext uri="{FF2B5EF4-FFF2-40B4-BE49-F238E27FC236}">
                <a16:creationId xmlns:a16="http://schemas.microsoft.com/office/drawing/2014/main" id="{2CCC2DDD-E573-F8CA-173C-880F4C4E6210}"/>
              </a:ext>
            </a:extLst>
          </p:cNvPr>
          <p:cNvSpPr>
            <a:spLocks noGrp="1"/>
          </p:cNvSpPr>
          <p:nvPr>
            <p:ph idx="1"/>
          </p:nvPr>
        </p:nvSpPr>
        <p:spPr/>
        <p:txBody>
          <a:bodyPr>
            <a:normAutofit/>
          </a:bodyPr>
          <a:lstStyle/>
          <a:p>
            <a:pPr algn="l" fontAlgn="base"/>
            <a:r>
              <a:rPr lang="en-US" b="0" i="0" dirty="0">
                <a:solidFill>
                  <a:srgbClr val="212121"/>
                </a:solidFill>
                <a:effectLst/>
                <a:latin typeface="Merriweather" pitchFamily="2" charset="77"/>
              </a:rPr>
              <a:t>The words that arguably best describe surgery in the 21st century are "smaller" and "safer." Every year, innovations are introduced that allow surgeries that once required lengthy hospital stays to be done on an outpatient basis.</a:t>
            </a:r>
            <a:endParaRPr lang="en-US" dirty="0"/>
          </a:p>
        </p:txBody>
      </p:sp>
    </p:spTree>
    <p:extLst>
      <p:ext uri="{BB962C8B-B14F-4D97-AF65-F5344CB8AC3E}">
        <p14:creationId xmlns:p14="http://schemas.microsoft.com/office/powerpoint/2010/main" val="28313248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39059-AFD7-D31C-8259-6FB4FBB63ABE}"/>
              </a:ext>
            </a:extLst>
          </p:cNvPr>
          <p:cNvSpPr>
            <a:spLocks noGrp="1"/>
          </p:cNvSpPr>
          <p:nvPr>
            <p:ph type="title"/>
          </p:nvPr>
        </p:nvSpPr>
        <p:spPr/>
        <p:txBody>
          <a:bodyPr/>
          <a:lstStyle/>
          <a:p>
            <a:r>
              <a:rPr lang="en-US" dirty="0"/>
              <a:t>21</a:t>
            </a:r>
            <a:r>
              <a:rPr lang="en-US" baseline="30000" dirty="0"/>
              <a:t>st</a:t>
            </a:r>
            <a:r>
              <a:rPr lang="en-US" dirty="0"/>
              <a:t> Century</a:t>
            </a:r>
          </a:p>
        </p:txBody>
      </p:sp>
      <p:sp>
        <p:nvSpPr>
          <p:cNvPr id="3" name="Content Placeholder 2">
            <a:extLst>
              <a:ext uri="{FF2B5EF4-FFF2-40B4-BE49-F238E27FC236}">
                <a16:creationId xmlns:a16="http://schemas.microsoft.com/office/drawing/2014/main" id="{3D495006-550E-522D-01E5-5D90A7679271}"/>
              </a:ext>
            </a:extLst>
          </p:cNvPr>
          <p:cNvSpPr>
            <a:spLocks noGrp="1"/>
          </p:cNvSpPr>
          <p:nvPr>
            <p:ph idx="1"/>
          </p:nvPr>
        </p:nvSpPr>
        <p:spPr/>
        <p:txBody>
          <a:bodyPr>
            <a:normAutofit fontScale="85000" lnSpcReduction="10000"/>
          </a:bodyPr>
          <a:lstStyle/>
          <a:p>
            <a:pPr algn="l" fontAlgn="base">
              <a:buFont typeface="Arial" panose="020B0604020202020204" pitchFamily="34" charset="0"/>
              <a:buChar char="•"/>
            </a:pPr>
            <a:r>
              <a:rPr lang="en-US" b="1" i="0" dirty="0">
                <a:solidFill>
                  <a:srgbClr val="212121"/>
                </a:solidFill>
                <a:effectLst/>
                <a:latin typeface="Merriweather" pitchFamily="2" charset="77"/>
              </a:rPr>
              <a:t>2000:</a:t>
            </a:r>
            <a:r>
              <a:rPr lang="en-US" b="0" i="0" dirty="0">
                <a:solidFill>
                  <a:srgbClr val="212121"/>
                </a:solidFill>
                <a:effectLst/>
                <a:latin typeface="Merriweather" pitchFamily="2" charset="77"/>
              </a:rPr>
              <a:t> The da Vinci robotic surgical system is approved by the U.S. Food and Drug Administration (FDA).</a:t>
            </a:r>
          </a:p>
          <a:p>
            <a:pPr algn="l" fontAlgn="base">
              <a:buFont typeface="Arial" panose="020B0604020202020204" pitchFamily="34" charset="0"/>
              <a:buChar char="•"/>
            </a:pPr>
            <a:r>
              <a:rPr lang="en-US" b="1" i="0" dirty="0">
                <a:solidFill>
                  <a:srgbClr val="212121"/>
                </a:solidFill>
                <a:effectLst/>
                <a:latin typeface="Merriweather" pitchFamily="2" charset="77"/>
              </a:rPr>
              <a:t>2007:</a:t>
            </a:r>
            <a:r>
              <a:rPr lang="en-US" b="0" i="0" dirty="0">
                <a:solidFill>
                  <a:srgbClr val="212121"/>
                </a:solidFill>
                <a:effectLst/>
                <a:latin typeface="Merriweather" pitchFamily="2" charset="77"/>
              </a:rPr>
              <a:t> The first natural orifice transluminal endoscopic surgery is performed in which tools are inserted through the mouth, nose, and other orifices to perform surgery without external incisions.</a:t>
            </a:r>
          </a:p>
          <a:p>
            <a:pPr algn="l" fontAlgn="base">
              <a:buFont typeface="Arial" panose="020B0604020202020204" pitchFamily="34" charset="0"/>
              <a:buChar char="•"/>
            </a:pPr>
            <a:r>
              <a:rPr lang="en-US" b="1" i="0" dirty="0">
                <a:solidFill>
                  <a:srgbClr val="212121"/>
                </a:solidFill>
                <a:effectLst/>
                <a:latin typeface="Merriweather" pitchFamily="2" charset="77"/>
              </a:rPr>
              <a:t>2008: </a:t>
            </a:r>
            <a:r>
              <a:rPr lang="en-US" b="0" i="0" dirty="0">
                <a:solidFill>
                  <a:srgbClr val="212121"/>
                </a:solidFill>
                <a:effectLst/>
                <a:latin typeface="Merriweather" pitchFamily="2" charset="77"/>
              </a:rPr>
              <a:t>Connie Culp has the first near-total face transplant performed at the Cleveland Clinic.</a:t>
            </a:r>
          </a:p>
          <a:p>
            <a:pPr algn="l" fontAlgn="base">
              <a:buFont typeface="Arial" panose="020B0604020202020204" pitchFamily="34" charset="0"/>
              <a:buChar char="•"/>
            </a:pPr>
            <a:r>
              <a:rPr lang="en-US" b="1" i="0" dirty="0">
                <a:solidFill>
                  <a:srgbClr val="212121"/>
                </a:solidFill>
                <a:effectLst/>
                <a:latin typeface="Merriweather" pitchFamily="2" charset="77"/>
              </a:rPr>
              <a:t>2010:</a:t>
            </a:r>
            <a:r>
              <a:rPr lang="en-US" b="0" i="0" dirty="0">
                <a:solidFill>
                  <a:srgbClr val="212121"/>
                </a:solidFill>
                <a:effectLst/>
                <a:latin typeface="Merriweather" pitchFamily="2" charset="77"/>
              </a:rPr>
              <a:t> The world's first full-face transplant is performed in Spain.</a:t>
            </a:r>
          </a:p>
          <a:p>
            <a:pPr algn="l" fontAlgn="base">
              <a:buFont typeface="Arial" panose="020B0604020202020204" pitchFamily="34" charset="0"/>
              <a:buChar char="•"/>
            </a:pPr>
            <a:r>
              <a:rPr lang="en-US" b="1" i="0" dirty="0">
                <a:solidFill>
                  <a:srgbClr val="212121"/>
                </a:solidFill>
                <a:effectLst/>
                <a:latin typeface="Merriweather" pitchFamily="2" charset="77"/>
              </a:rPr>
              <a:t>2011: </a:t>
            </a:r>
            <a:r>
              <a:rPr lang="en-US" b="0" i="0" dirty="0">
                <a:solidFill>
                  <a:srgbClr val="212121"/>
                </a:solidFill>
                <a:effectLst/>
                <a:latin typeface="Merriweather" pitchFamily="2" charset="77"/>
              </a:rPr>
              <a:t>The first successful transplant of a synthetic tissue-engineered windpipe is performed. The procedure involved a synthetic scaffolding onto which the recipient's own stem cells were implanted to "grow" a new windpipe.</a:t>
            </a:r>
          </a:p>
          <a:p>
            <a:pPr algn="l" fontAlgn="base">
              <a:buFont typeface="Arial" panose="020B0604020202020204" pitchFamily="34" charset="0"/>
              <a:buChar char="•"/>
            </a:pPr>
            <a:r>
              <a:rPr lang="en-US" b="1" i="0" dirty="0">
                <a:solidFill>
                  <a:srgbClr val="212121"/>
                </a:solidFill>
                <a:effectLst/>
                <a:latin typeface="Merriweather" pitchFamily="2" charset="77"/>
              </a:rPr>
              <a:t>2013:</a:t>
            </a:r>
            <a:r>
              <a:rPr lang="en-US" b="0" i="0" dirty="0">
                <a:solidFill>
                  <a:srgbClr val="212121"/>
                </a:solidFill>
                <a:effectLst/>
                <a:latin typeface="Merriweather" pitchFamily="2" charset="77"/>
              </a:rPr>
              <a:t> The first successful nerve-transfer surgery is performed in St. Louis, Missouri, giving a paraplegic individual the ability to move their hands.</a:t>
            </a:r>
          </a:p>
          <a:p>
            <a:pPr algn="l" fontAlgn="base">
              <a:buFont typeface="Arial" panose="020B0604020202020204" pitchFamily="34" charset="0"/>
              <a:buChar char="•"/>
            </a:pPr>
            <a:r>
              <a:rPr lang="en-US" b="1" i="0" dirty="0">
                <a:solidFill>
                  <a:srgbClr val="212121"/>
                </a:solidFill>
                <a:effectLst/>
                <a:latin typeface="Merriweather" pitchFamily="2" charset="77"/>
              </a:rPr>
              <a:t>2014: </a:t>
            </a:r>
            <a:r>
              <a:rPr lang="en-US" b="0" i="0" dirty="0">
                <a:solidFill>
                  <a:srgbClr val="212121"/>
                </a:solidFill>
                <a:effectLst/>
                <a:latin typeface="Merriweather" pitchFamily="2" charset="77"/>
              </a:rPr>
              <a:t>The first penis transplant is performed at Tygerberg Hospital in South Africa.</a:t>
            </a:r>
          </a:p>
          <a:p>
            <a:pPr algn="l" fontAlgn="base">
              <a:buFont typeface="Arial" panose="020B0604020202020204" pitchFamily="34" charset="0"/>
              <a:buChar char="•"/>
            </a:pPr>
            <a:r>
              <a:rPr lang="en-US" b="1" i="0" dirty="0">
                <a:solidFill>
                  <a:srgbClr val="212121"/>
                </a:solidFill>
                <a:effectLst/>
                <a:latin typeface="Merriweather" pitchFamily="2" charset="77"/>
              </a:rPr>
              <a:t>2016</a:t>
            </a:r>
            <a:r>
              <a:rPr lang="en-US" b="0" i="0" dirty="0">
                <a:solidFill>
                  <a:srgbClr val="212121"/>
                </a:solidFill>
                <a:effectLst/>
                <a:latin typeface="Merriweather" pitchFamily="2" charset="77"/>
              </a:rPr>
              <a:t>: The first uterus transplant is performed, again at the Cleveland Clinic.</a:t>
            </a:r>
          </a:p>
        </p:txBody>
      </p:sp>
    </p:spTree>
    <p:extLst>
      <p:ext uri="{BB962C8B-B14F-4D97-AF65-F5344CB8AC3E}">
        <p14:creationId xmlns:p14="http://schemas.microsoft.com/office/powerpoint/2010/main" val="128140104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C56D7-FE14-9817-566E-7AC15DBCCA50}"/>
              </a:ext>
            </a:extLst>
          </p:cNvPr>
          <p:cNvSpPr>
            <a:spLocks noGrp="1"/>
          </p:cNvSpPr>
          <p:nvPr>
            <p:ph type="title"/>
          </p:nvPr>
        </p:nvSpPr>
        <p:spPr/>
        <p:txBody>
          <a:bodyPr/>
          <a:lstStyle/>
          <a:p>
            <a:r>
              <a:rPr lang="en-US" dirty="0"/>
              <a:t>Laparoscopic vs Robotic</a:t>
            </a:r>
          </a:p>
        </p:txBody>
      </p:sp>
      <p:sp>
        <p:nvSpPr>
          <p:cNvPr id="3" name="Content Placeholder 2">
            <a:extLst>
              <a:ext uri="{FF2B5EF4-FFF2-40B4-BE49-F238E27FC236}">
                <a16:creationId xmlns:a16="http://schemas.microsoft.com/office/drawing/2014/main" id="{E6D65EB2-F283-0584-6609-88ED8647C2C7}"/>
              </a:ext>
            </a:extLst>
          </p:cNvPr>
          <p:cNvSpPr>
            <a:spLocks noGrp="1"/>
          </p:cNvSpPr>
          <p:nvPr>
            <p:ph idx="1"/>
          </p:nvPr>
        </p:nvSpPr>
        <p:spPr>
          <a:xfrm>
            <a:off x="1066799" y="2103120"/>
            <a:ext cx="10341429" cy="3849624"/>
          </a:xfrm>
        </p:spPr>
        <p:txBody>
          <a:bodyPr numCol="2">
            <a:normAutofit fontScale="92500" lnSpcReduction="20000"/>
          </a:bodyPr>
          <a:lstStyle/>
          <a:p>
            <a:pPr marL="0" indent="0">
              <a:buNone/>
            </a:pPr>
            <a:r>
              <a:rPr lang="en-US" dirty="0"/>
              <a:t>Laparoscopic</a:t>
            </a:r>
          </a:p>
          <a:p>
            <a:r>
              <a:rPr lang="en-US" dirty="0"/>
              <a:t>2D images</a:t>
            </a:r>
          </a:p>
          <a:p>
            <a:r>
              <a:rPr lang="en-US" dirty="0"/>
              <a:t>Limited range of motion</a:t>
            </a:r>
          </a:p>
          <a:p>
            <a:r>
              <a:rPr lang="en-US" dirty="0"/>
              <a:t>Poorer ergonomics</a:t>
            </a:r>
          </a:p>
          <a:p>
            <a:r>
              <a:rPr lang="en-US" dirty="0"/>
              <a:t>Less expensive</a:t>
            </a:r>
          </a:p>
          <a:p>
            <a:endParaRPr lang="en-US" dirty="0"/>
          </a:p>
          <a:p>
            <a:endParaRPr lang="en-US" dirty="0"/>
          </a:p>
          <a:p>
            <a:endParaRPr lang="en-US" dirty="0"/>
          </a:p>
          <a:p>
            <a:pPr marL="0" indent="0">
              <a:buNone/>
            </a:pPr>
            <a:endParaRPr lang="en-US" dirty="0"/>
          </a:p>
          <a:p>
            <a:pPr marL="0" indent="0">
              <a:buNone/>
            </a:pPr>
            <a:r>
              <a:rPr lang="en-US" dirty="0"/>
              <a:t>A systematic review and meta-analysis showed that robotic surgery does not have statistically better outcomes with the exception of lower estimated blood loss.</a:t>
            </a:r>
          </a:p>
          <a:p>
            <a:pPr marL="0" indent="0">
              <a:buNone/>
            </a:pPr>
            <a:r>
              <a:rPr lang="en-US" dirty="0"/>
              <a:t>Robotic</a:t>
            </a:r>
          </a:p>
          <a:p>
            <a:r>
              <a:rPr lang="en-US" dirty="0"/>
              <a:t>3D images</a:t>
            </a:r>
          </a:p>
          <a:p>
            <a:r>
              <a:rPr lang="en-US" dirty="0"/>
              <a:t>Greater range of motion and precision due to increased dexterity – robotic instruments have more flexibility than human hands or wrists</a:t>
            </a:r>
          </a:p>
          <a:p>
            <a:r>
              <a:rPr lang="en-US" dirty="0"/>
              <a:t>Improved ergonomics</a:t>
            </a:r>
          </a:p>
          <a:p>
            <a:r>
              <a:rPr lang="en-US" dirty="0"/>
              <a:t>Oftentimes more expensive (purchasing robot and maintenance costs)</a:t>
            </a:r>
          </a:p>
          <a:p>
            <a:r>
              <a:rPr lang="en-US" dirty="0"/>
              <a:t>Requires additional training</a:t>
            </a:r>
          </a:p>
          <a:p>
            <a:r>
              <a:rPr lang="en-US" dirty="0"/>
              <a:t>No tactile feedback</a:t>
            </a:r>
          </a:p>
          <a:p>
            <a:endParaRPr lang="en-US" dirty="0"/>
          </a:p>
          <a:p>
            <a:pPr marL="0" indent="0">
              <a:buNone/>
            </a:pPr>
            <a:r>
              <a:rPr lang="en-US" dirty="0"/>
              <a:t> </a:t>
            </a:r>
          </a:p>
        </p:txBody>
      </p:sp>
    </p:spTree>
    <p:extLst>
      <p:ext uri="{BB962C8B-B14F-4D97-AF65-F5344CB8AC3E}">
        <p14:creationId xmlns:p14="http://schemas.microsoft.com/office/powerpoint/2010/main" val="407830720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circle(in)">
                                      <p:cBhvr>
                                        <p:cTn id="7"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78314-74D6-4D8F-66E5-19CBB4CA172D}"/>
              </a:ext>
            </a:extLst>
          </p:cNvPr>
          <p:cNvSpPr>
            <a:spLocks noGrp="1"/>
          </p:cNvSpPr>
          <p:nvPr>
            <p:ph type="title"/>
          </p:nvPr>
        </p:nvSpPr>
        <p:spPr>
          <a:xfrm>
            <a:off x="6569957" y="261594"/>
            <a:ext cx="4555243" cy="1371600"/>
          </a:xfrm>
        </p:spPr>
        <p:txBody>
          <a:bodyPr>
            <a:normAutofit/>
          </a:bodyPr>
          <a:lstStyle/>
          <a:p>
            <a:r>
              <a:rPr lang="en-US" sz="3800" dirty="0"/>
              <a:t>Looking Ahead</a:t>
            </a:r>
          </a:p>
        </p:txBody>
      </p:sp>
      <p:sp>
        <p:nvSpPr>
          <p:cNvPr id="13" name="Round Single Corner Rectangle 8">
            <a:extLst>
              <a:ext uri="{FF2B5EF4-FFF2-40B4-BE49-F238E27FC236}">
                <a16:creationId xmlns:a16="http://schemas.microsoft.com/office/drawing/2014/main" id="{2A77A974-349D-4B74-B0D3-E73790C2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4973" y="808058"/>
            <a:ext cx="5280353" cy="2536764"/>
          </a:xfrm>
          <a:prstGeom prst="round1Rect">
            <a:avLst>
              <a:gd name="adj" fmla="val 0"/>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rtlCol="0" anchor="ctr"/>
          <a:lstStyle/>
          <a:p>
            <a:pPr algn="ctr"/>
            <a:endParaRPr lang="en-US">
              <a:solidFill>
                <a:schemeClr val="tx1"/>
              </a:solidFill>
            </a:endParaRPr>
          </a:p>
        </p:txBody>
      </p:sp>
      <p:pic>
        <p:nvPicPr>
          <p:cNvPr id="6" name="Picture 5" descr="A close up of a person's hand&#10;&#10;Description automatically generated with medium confidence">
            <a:extLst>
              <a:ext uri="{FF2B5EF4-FFF2-40B4-BE49-F238E27FC236}">
                <a16:creationId xmlns:a16="http://schemas.microsoft.com/office/drawing/2014/main" id="{3047A251-A79A-3BF5-7542-152C0AE13A51}"/>
              </a:ext>
            </a:extLst>
          </p:cNvPr>
          <p:cNvPicPr>
            <a:picLocks noChangeAspect="1"/>
          </p:cNvPicPr>
          <p:nvPr/>
        </p:nvPicPr>
        <p:blipFill>
          <a:blip r:embed="rId2"/>
          <a:stretch>
            <a:fillRect/>
          </a:stretch>
        </p:blipFill>
        <p:spPr>
          <a:xfrm>
            <a:off x="908773" y="1427120"/>
            <a:ext cx="4911888" cy="1399887"/>
          </a:xfrm>
          <a:prstGeom prst="rect">
            <a:avLst/>
          </a:prstGeom>
        </p:spPr>
      </p:pic>
      <p:sp>
        <p:nvSpPr>
          <p:cNvPr id="15" name="Round Diagonal Corner Rectangle 7">
            <a:extLst>
              <a:ext uri="{FF2B5EF4-FFF2-40B4-BE49-F238E27FC236}">
                <a16:creationId xmlns:a16="http://schemas.microsoft.com/office/drawing/2014/main" id="{6DC31DE9-F9FC-408C-827C-074E2BEDF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953" y="3505687"/>
            <a:ext cx="2565764" cy="2536763"/>
          </a:xfrm>
          <a:prstGeom prst="round2DiagRect">
            <a:avLst>
              <a:gd name="adj1" fmla="val 0"/>
              <a:gd name="adj2" fmla="val 0"/>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rtlCol="0" anchor="ctr"/>
          <a:lstStyle/>
          <a:p>
            <a:pPr algn="ctr"/>
            <a:endParaRPr lang="en-US">
              <a:solidFill>
                <a:schemeClr val="tx1"/>
              </a:solidFill>
            </a:endParaRPr>
          </a:p>
        </p:txBody>
      </p:sp>
      <p:pic>
        <p:nvPicPr>
          <p:cNvPr id="8" name="Picture 7" descr="A picture containing indoor, person&#10;&#10;Description automatically generated">
            <a:extLst>
              <a:ext uri="{FF2B5EF4-FFF2-40B4-BE49-F238E27FC236}">
                <a16:creationId xmlns:a16="http://schemas.microsoft.com/office/drawing/2014/main" id="{1BFE662A-6D0C-96CB-6200-B31057967C4B}"/>
              </a:ext>
            </a:extLst>
          </p:cNvPr>
          <p:cNvPicPr>
            <a:picLocks noChangeAspect="1"/>
          </p:cNvPicPr>
          <p:nvPr/>
        </p:nvPicPr>
        <p:blipFill>
          <a:blip r:embed="rId3"/>
          <a:stretch>
            <a:fillRect/>
          </a:stretch>
        </p:blipFill>
        <p:spPr>
          <a:xfrm>
            <a:off x="888291" y="4041080"/>
            <a:ext cx="2387087" cy="1402413"/>
          </a:xfrm>
          <a:prstGeom prst="rect">
            <a:avLst/>
          </a:prstGeom>
        </p:spPr>
      </p:pic>
      <p:sp>
        <p:nvSpPr>
          <p:cNvPr id="17" name="Round Single Corner Rectangle 9">
            <a:extLst>
              <a:ext uri="{FF2B5EF4-FFF2-40B4-BE49-F238E27FC236}">
                <a16:creationId xmlns:a16="http://schemas.microsoft.com/office/drawing/2014/main" id="{FA004DE8-B266-4768-B305-766C439E78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3525582" y="3505686"/>
            <a:ext cx="2559743" cy="2536763"/>
          </a:xfrm>
          <a:prstGeom prst="round1Rect">
            <a:avLst>
              <a:gd name="adj" fmla="val 0"/>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rtlCol="0" anchor="ctr"/>
          <a:lstStyle/>
          <a:p>
            <a:pPr algn="ctr"/>
            <a:endParaRPr lang="en-US">
              <a:solidFill>
                <a:schemeClr val="tx1"/>
              </a:solidFill>
            </a:endParaRPr>
          </a:p>
        </p:txBody>
      </p:sp>
      <p:pic>
        <p:nvPicPr>
          <p:cNvPr id="4" name="Picture 3">
            <a:extLst>
              <a:ext uri="{FF2B5EF4-FFF2-40B4-BE49-F238E27FC236}">
                <a16:creationId xmlns:a16="http://schemas.microsoft.com/office/drawing/2014/main" id="{3F6D8FED-EC39-634B-5969-D8FAC0A0D8EA}"/>
              </a:ext>
            </a:extLst>
          </p:cNvPr>
          <p:cNvPicPr>
            <a:picLocks noChangeAspect="1"/>
          </p:cNvPicPr>
          <p:nvPr/>
        </p:nvPicPr>
        <p:blipFill>
          <a:blip r:embed="rId4"/>
          <a:stretch>
            <a:fillRect/>
          </a:stretch>
        </p:blipFill>
        <p:spPr>
          <a:xfrm>
            <a:off x="3596561" y="4120802"/>
            <a:ext cx="2417784" cy="1242968"/>
          </a:xfrm>
          <a:prstGeom prst="rect">
            <a:avLst/>
          </a:prstGeom>
        </p:spPr>
      </p:pic>
      <p:sp>
        <p:nvSpPr>
          <p:cNvPr id="3" name="Content Placeholder 2">
            <a:extLst>
              <a:ext uri="{FF2B5EF4-FFF2-40B4-BE49-F238E27FC236}">
                <a16:creationId xmlns:a16="http://schemas.microsoft.com/office/drawing/2014/main" id="{B112FD6B-F3B9-44E2-0792-EFA76BB0BE99}"/>
              </a:ext>
            </a:extLst>
          </p:cNvPr>
          <p:cNvSpPr>
            <a:spLocks noGrp="1"/>
          </p:cNvSpPr>
          <p:nvPr>
            <p:ph idx="1"/>
          </p:nvPr>
        </p:nvSpPr>
        <p:spPr>
          <a:xfrm>
            <a:off x="6569956" y="1427121"/>
            <a:ext cx="4555244" cy="4984566"/>
          </a:xfrm>
        </p:spPr>
        <p:txBody>
          <a:bodyPr>
            <a:normAutofit fontScale="92500" lnSpcReduction="10000"/>
          </a:bodyPr>
          <a:lstStyle/>
          <a:p>
            <a:pPr>
              <a:lnSpc>
                <a:spcPct val="100000"/>
              </a:lnSpc>
            </a:pPr>
            <a:r>
              <a:rPr lang="en-US" sz="1300" dirty="0">
                <a:latin typeface="Merriweather" pitchFamily="2" charset="77"/>
              </a:rPr>
              <a:t>Virtual reality</a:t>
            </a:r>
          </a:p>
          <a:p>
            <a:pPr lvl="1">
              <a:lnSpc>
                <a:spcPct val="100000"/>
              </a:lnSpc>
            </a:pPr>
            <a:r>
              <a:rPr lang="en-US" sz="1300" b="0" i="0" dirty="0">
                <a:effectLst/>
                <a:latin typeface="Merriweather" pitchFamily="2" charset="77"/>
              </a:rPr>
              <a:t>In April 2016, cancer surgeon </a:t>
            </a:r>
            <a:r>
              <a:rPr lang="en-US" sz="1300" b="0" i="0" dirty="0" err="1">
                <a:effectLst/>
                <a:latin typeface="Merriweather" pitchFamily="2" charset="77"/>
              </a:rPr>
              <a:t>Shafi</a:t>
            </a:r>
            <a:r>
              <a:rPr lang="en-US" sz="1300" b="0" i="0" dirty="0">
                <a:effectLst/>
                <a:latin typeface="Merriweather" pitchFamily="2" charset="77"/>
              </a:rPr>
              <a:t> Ahmed performed an operation using a VR camera in the Royal London hospital.</a:t>
            </a:r>
          </a:p>
          <a:p>
            <a:pPr lvl="1">
              <a:lnSpc>
                <a:spcPct val="100000"/>
              </a:lnSpc>
            </a:pPr>
            <a:r>
              <a:rPr lang="en-US" sz="1300" b="0" i="0" dirty="0">
                <a:effectLst/>
                <a:latin typeface="Merriweather" pitchFamily="2" charset="77"/>
              </a:rPr>
              <a:t>By using VR, surgeons can stream operations, allowing medical students to be in the OR virtually, using their VR goggles.</a:t>
            </a:r>
          </a:p>
          <a:p>
            <a:pPr lvl="1">
              <a:lnSpc>
                <a:spcPct val="100000"/>
              </a:lnSpc>
            </a:pPr>
            <a:r>
              <a:rPr lang="en-US" sz="1300" b="0" i="0" u="none" strike="noStrike" dirty="0">
                <a:effectLst/>
                <a:latin typeface="Merriweather" pitchFamily="2" charset="77"/>
                <a:hlinkClick r:id="rId5"/>
              </a:rPr>
              <a:t>https://youtu.be/IVfmkds2PcQ</a:t>
            </a:r>
            <a:endParaRPr lang="en-US" sz="1300" dirty="0">
              <a:latin typeface="Merriweather" pitchFamily="2" charset="77"/>
            </a:endParaRPr>
          </a:p>
          <a:p>
            <a:pPr>
              <a:lnSpc>
                <a:spcPct val="100000"/>
              </a:lnSpc>
            </a:pPr>
            <a:r>
              <a:rPr lang="en-US" sz="1300" dirty="0">
                <a:latin typeface="Merriweather" pitchFamily="2" charset="77"/>
              </a:rPr>
              <a:t>Augmented reality</a:t>
            </a:r>
          </a:p>
          <a:p>
            <a:pPr lvl="1">
              <a:lnSpc>
                <a:spcPct val="100000"/>
              </a:lnSpc>
            </a:pPr>
            <a:r>
              <a:rPr lang="en-US" sz="1300" b="0" i="0" dirty="0">
                <a:effectLst/>
                <a:latin typeface="Merriweather" pitchFamily="2" charset="77"/>
              </a:rPr>
              <a:t>VR users move in a completely fictional world, while AR users are in contact with the real world. </a:t>
            </a:r>
          </a:p>
          <a:p>
            <a:pPr lvl="1">
              <a:lnSpc>
                <a:spcPct val="100000"/>
              </a:lnSpc>
            </a:pPr>
            <a:r>
              <a:rPr lang="en-US" sz="1300" b="0" i="0" dirty="0">
                <a:effectLst/>
                <a:latin typeface="Merriweather" pitchFamily="2" charset="77"/>
              </a:rPr>
              <a:t>The first AR-backed spinal fusion surgery took place in 2020 in the U.S., where an FDA-approved AR Guidance system helped surgeons visuali</a:t>
            </a:r>
            <a:r>
              <a:rPr lang="en-US" sz="1300" dirty="0">
                <a:latin typeface="Merriweather" pitchFamily="2" charset="77"/>
              </a:rPr>
              <a:t>ze </a:t>
            </a:r>
            <a:r>
              <a:rPr lang="en-US" sz="1300" b="0" i="0" dirty="0">
                <a:effectLst/>
                <a:latin typeface="Merriweather" pitchFamily="2" charset="77"/>
              </a:rPr>
              <a:t>the 3D spinal anatomy of a patient during surgery – it was just as if doctors had X-ray vision</a:t>
            </a:r>
          </a:p>
          <a:p>
            <a:pPr lvl="1">
              <a:lnSpc>
                <a:spcPct val="100000"/>
              </a:lnSpc>
            </a:pPr>
            <a:r>
              <a:rPr lang="en-US" sz="1300" b="0" i="0" u="none" strike="noStrike" dirty="0">
                <a:effectLst/>
                <a:latin typeface="Merriweather" pitchFamily="2" charset="77"/>
                <a:hlinkClick r:id="rId6"/>
              </a:rPr>
              <a:t>https://youtu.be/xUaBrgsHkPs</a:t>
            </a:r>
            <a:endParaRPr lang="en-US" sz="1300" dirty="0">
              <a:latin typeface="Merriweather" pitchFamily="2" charset="77"/>
            </a:endParaRPr>
          </a:p>
          <a:p>
            <a:pPr>
              <a:lnSpc>
                <a:spcPct val="100000"/>
              </a:lnSpc>
            </a:pPr>
            <a:r>
              <a:rPr lang="en-US" sz="1300" dirty="0">
                <a:latin typeface="Merriweather" pitchFamily="2" charset="77"/>
              </a:rPr>
              <a:t>Telesurgery</a:t>
            </a:r>
          </a:p>
          <a:p>
            <a:pPr lvl="1">
              <a:lnSpc>
                <a:spcPct val="100000"/>
              </a:lnSpc>
            </a:pPr>
            <a:r>
              <a:rPr lang="en-US" sz="1400" b="0" i="0" dirty="0">
                <a:solidFill>
                  <a:srgbClr val="040C28"/>
                </a:solidFill>
                <a:effectLst/>
                <a:latin typeface="Merriweather" pitchFamily="2" charset="77"/>
              </a:rPr>
              <a:t>robotic surgery systems capable of receiving and transforming surgical real-time data.</a:t>
            </a:r>
            <a:endParaRPr lang="en-US" sz="1200" dirty="0">
              <a:latin typeface="Merriweather" pitchFamily="2" charset="77"/>
            </a:endParaRPr>
          </a:p>
          <a:p>
            <a:pPr lvl="1">
              <a:lnSpc>
                <a:spcPct val="100000"/>
              </a:lnSpc>
            </a:pPr>
            <a:r>
              <a:rPr lang="en-US" sz="1300" dirty="0">
                <a:latin typeface="Merriweather" pitchFamily="2" charset="77"/>
              </a:rPr>
              <a:t>Allows provision of care in underserved/difficult areas such as rural communities, battlefields, and mission vehicles such as submarines and spacecrafts.</a:t>
            </a:r>
          </a:p>
        </p:txBody>
      </p:sp>
    </p:spTree>
    <p:extLst>
      <p:ext uri="{BB962C8B-B14F-4D97-AF65-F5344CB8AC3E}">
        <p14:creationId xmlns:p14="http://schemas.microsoft.com/office/powerpoint/2010/main" val="196571535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54929-6A19-F42C-E6E0-1EF3F3EC175A}"/>
              </a:ext>
            </a:extLst>
          </p:cNvPr>
          <p:cNvSpPr>
            <a:spLocks noGrp="1"/>
          </p:cNvSpPr>
          <p:nvPr>
            <p:ph type="title"/>
          </p:nvPr>
        </p:nvSpPr>
        <p:spPr/>
        <p:txBody>
          <a:bodyPr>
            <a:normAutofit fontScale="90000"/>
          </a:bodyPr>
          <a:lstStyle/>
          <a:p>
            <a:r>
              <a:rPr lang="en-US" dirty="0"/>
              <a:t>How will future technological advancements affect the field of surgery?</a:t>
            </a:r>
          </a:p>
        </p:txBody>
      </p:sp>
      <p:sp>
        <p:nvSpPr>
          <p:cNvPr id="3" name="Content Placeholder 2">
            <a:extLst>
              <a:ext uri="{FF2B5EF4-FFF2-40B4-BE49-F238E27FC236}">
                <a16:creationId xmlns:a16="http://schemas.microsoft.com/office/drawing/2014/main" id="{704C15CF-2243-F3FC-55B4-AAA701E18CA2}"/>
              </a:ext>
            </a:extLst>
          </p:cNvPr>
          <p:cNvSpPr>
            <a:spLocks noGrp="1"/>
          </p:cNvSpPr>
          <p:nvPr>
            <p:ph idx="1"/>
          </p:nvPr>
        </p:nvSpPr>
        <p:spPr/>
        <p:txBody>
          <a:bodyPr/>
          <a:lstStyle/>
          <a:p>
            <a:r>
              <a:rPr lang="en-US" dirty="0"/>
              <a:t>Genomic testing will improve cancer detection and personalized medicine which could decrease the amount of oncological procedures being done.</a:t>
            </a:r>
          </a:p>
          <a:p>
            <a:r>
              <a:rPr lang="en-US" dirty="0"/>
              <a:t>3D Bioprinting and transplants: 3D bioprinting involves laying living cells on top of one another to create an artificial living tissue. Since these cells are derived from those of a patient, the likelihood of rejection and need for lifelong immunosuppression would decrease.</a:t>
            </a:r>
          </a:p>
          <a:p>
            <a:r>
              <a:rPr lang="en-US" dirty="0"/>
              <a:t>Artificial intelligence: AI algorithms analyzes huge amounts of data and can process it quickly, thereby spotting anomalies and providing helpful insight to making a diagnosis.</a:t>
            </a:r>
          </a:p>
          <a:p>
            <a:r>
              <a:rPr lang="en-US" dirty="0"/>
              <a:t>Augmented reality and virtual reality allows an exact replica of a real-life patient which can help with training future surgeons in a safe manner.</a:t>
            </a:r>
          </a:p>
          <a:p>
            <a:endParaRPr lang="en-US" dirty="0"/>
          </a:p>
        </p:txBody>
      </p:sp>
    </p:spTree>
    <p:extLst>
      <p:ext uri="{BB962C8B-B14F-4D97-AF65-F5344CB8AC3E}">
        <p14:creationId xmlns:p14="http://schemas.microsoft.com/office/powerpoint/2010/main" val="95132438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EB081-2F7F-F92D-6CF5-7D6695D9F49D}"/>
              </a:ext>
            </a:extLst>
          </p:cNvPr>
          <p:cNvSpPr>
            <a:spLocks noGrp="1"/>
          </p:cNvSpPr>
          <p:nvPr>
            <p:ph type="title"/>
          </p:nvPr>
        </p:nvSpPr>
        <p:spPr/>
        <p:txBody>
          <a:bodyPr/>
          <a:lstStyle/>
          <a:p>
            <a:r>
              <a:rPr lang="en-US" dirty="0"/>
              <a:t>Works Cited</a:t>
            </a:r>
          </a:p>
        </p:txBody>
      </p:sp>
      <p:sp>
        <p:nvSpPr>
          <p:cNvPr id="3" name="Content Placeholder 2">
            <a:extLst>
              <a:ext uri="{FF2B5EF4-FFF2-40B4-BE49-F238E27FC236}">
                <a16:creationId xmlns:a16="http://schemas.microsoft.com/office/drawing/2014/main" id="{8F149A8E-9466-AE8D-0DBD-CFE55AD7652D}"/>
              </a:ext>
            </a:extLst>
          </p:cNvPr>
          <p:cNvSpPr>
            <a:spLocks noGrp="1"/>
          </p:cNvSpPr>
          <p:nvPr>
            <p:ph idx="1"/>
          </p:nvPr>
        </p:nvSpPr>
        <p:spPr/>
        <p:txBody>
          <a:bodyPr>
            <a:normAutofit fontScale="92500" lnSpcReduction="20000"/>
          </a:bodyPr>
          <a:lstStyle/>
          <a:p>
            <a:r>
              <a:rPr lang="en-US" b="0" i="0" dirty="0" err="1">
                <a:solidFill>
                  <a:srgbClr val="212121"/>
                </a:solidFill>
                <a:effectLst/>
                <a:latin typeface="Roboto" panose="02000000000000000000" pitchFamily="2" charset="0"/>
              </a:rPr>
              <a:t>Kirkup</a:t>
            </a:r>
            <a:r>
              <a:rPr lang="en-US" b="0" i="0" dirty="0">
                <a:solidFill>
                  <a:srgbClr val="212121"/>
                </a:solidFill>
                <a:effectLst/>
                <a:latin typeface="Roboto" panose="02000000000000000000" pitchFamily="2" charset="0"/>
              </a:rPr>
              <a:t> J. (1995). The history and evolution of surgical instruments. VI. The surgical blade: from fingernail to ultrasound. </a:t>
            </a:r>
            <a:r>
              <a:rPr lang="en-US" b="0" dirty="0">
                <a:solidFill>
                  <a:srgbClr val="212121"/>
                </a:solidFill>
                <a:effectLst/>
                <a:latin typeface="Roboto" panose="02000000000000000000" pitchFamily="2" charset="0"/>
              </a:rPr>
              <a:t>Annals of the Royal College of Surgeons of England </a:t>
            </a:r>
            <a:r>
              <a:rPr lang="en-US" b="0" i="0" dirty="0">
                <a:solidFill>
                  <a:srgbClr val="212121"/>
                </a:solidFill>
                <a:effectLst/>
                <a:latin typeface="Roboto" panose="02000000000000000000" pitchFamily="2" charset="0"/>
              </a:rPr>
              <a:t>, </a:t>
            </a:r>
            <a:r>
              <a:rPr lang="en-US" b="0" i="1" dirty="0">
                <a:solidFill>
                  <a:srgbClr val="212121"/>
                </a:solidFill>
                <a:effectLst/>
                <a:latin typeface="Roboto" panose="02000000000000000000" pitchFamily="2" charset="0"/>
              </a:rPr>
              <a:t>77</a:t>
            </a:r>
            <a:r>
              <a:rPr lang="en-US" b="0" i="0" dirty="0">
                <a:solidFill>
                  <a:srgbClr val="212121"/>
                </a:solidFill>
                <a:effectLst/>
                <a:latin typeface="Roboto" panose="02000000000000000000" pitchFamily="2" charset="0"/>
              </a:rPr>
              <a:t>(5), 380–388.</a:t>
            </a:r>
          </a:p>
          <a:p>
            <a:r>
              <a:rPr lang="en-US" b="0" i="0" dirty="0">
                <a:solidFill>
                  <a:srgbClr val="212121"/>
                </a:solidFill>
                <a:effectLst/>
                <a:latin typeface="Roboto" panose="02000000000000000000" pitchFamily="2" charset="0"/>
              </a:rPr>
              <a:t>Kelley W. E., Jr (2008). The evolution of laparoscopy and the revolution in surgery in the decade of the 1990s. JSLS: Journal of the Society of </a:t>
            </a:r>
            <a:r>
              <a:rPr lang="en-US" b="0" i="0" dirty="0" err="1">
                <a:solidFill>
                  <a:srgbClr val="212121"/>
                </a:solidFill>
                <a:effectLst/>
                <a:latin typeface="Roboto" panose="02000000000000000000" pitchFamily="2" charset="0"/>
              </a:rPr>
              <a:t>Laparoendoscopic</a:t>
            </a:r>
            <a:r>
              <a:rPr lang="en-US" b="0" i="0" dirty="0">
                <a:solidFill>
                  <a:srgbClr val="212121"/>
                </a:solidFill>
                <a:effectLst/>
                <a:latin typeface="Roboto" panose="02000000000000000000" pitchFamily="2" charset="0"/>
              </a:rPr>
              <a:t> Surgeons, </a:t>
            </a:r>
            <a:r>
              <a:rPr lang="en-US" b="0" i="1" dirty="0">
                <a:solidFill>
                  <a:srgbClr val="212121"/>
                </a:solidFill>
                <a:effectLst/>
                <a:latin typeface="Roboto" panose="02000000000000000000" pitchFamily="2" charset="0"/>
              </a:rPr>
              <a:t>12</a:t>
            </a:r>
            <a:r>
              <a:rPr lang="en-US" b="0" i="0" dirty="0">
                <a:solidFill>
                  <a:srgbClr val="212121"/>
                </a:solidFill>
                <a:effectLst/>
                <a:latin typeface="Roboto" panose="02000000000000000000" pitchFamily="2" charset="0"/>
              </a:rPr>
              <a:t>(4), 351–357.</a:t>
            </a:r>
          </a:p>
          <a:p>
            <a:r>
              <a:rPr lang="en-US" b="0" i="0" dirty="0" err="1">
                <a:solidFill>
                  <a:srgbClr val="212121"/>
                </a:solidFill>
                <a:effectLst/>
                <a:latin typeface="Roboto" panose="02000000000000000000" pitchFamily="2" charset="0"/>
              </a:rPr>
              <a:t>Roh</a:t>
            </a:r>
            <a:r>
              <a:rPr lang="en-US" b="0" i="0" dirty="0">
                <a:solidFill>
                  <a:srgbClr val="212121"/>
                </a:solidFill>
                <a:effectLst/>
                <a:latin typeface="Roboto" panose="02000000000000000000" pitchFamily="2" charset="0"/>
              </a:rPr>
              <a:t>, H. F., Nam, S. H., &amp; Kim, J. M. (2018). Robot-assisted laparoscopic surgery versus conventional laparoscopic surgery in randomized controlled trials: A systematic review and meta-analysis. </a:t>
            </a:r>
            <a:r>
              <a:rPr lang="en-US" b="0" i="0" dirty="0" err="1">
                <a:solidFill>
                  <a:srgbClr val="212121"/>
                </a:solidFill>
                <a:effectLst/>
                <a:latin typeface="Roboto" panose="02000000000000000000" pitchFamily="2" charset="0"/>
              </a:rPr>
              <a:t>PloyS</a:t>
            </a:r>
            <a:r>
              <a:rPr lang="en-US" dirty="0">
                <a:solidFill>
                  <a:srgbClr val="212121"/>
                </a:solidFill>
                <a:latin typeface="Roboto" panose="02000000000000000000" pitchFamily="2" charset="0"/>
              </a:rPr>
              <a:t> one.</a:t>
            </a:r>
            <a:r>
              <a:rPr lang="en-US" b="0" i="0" dirty="0">
                <a:solidFill>
                  <a:srgbClr val="212121"/>
                </a:solidFill>
                <a:effectLst/>
                <a:latin typeface="Roboto" panose="02000000000000000000" pitchFamily="2" charset="0"/>
              </a:rPr>
              <a:t> </a:t>
            </a:r>
            <a:r>
              <a:rPr lang="en-US" b="0" i="1" dirty="0">
                <a:solidFill>
                  <a:srgbClr val="212121"/>
                </a:solidFill>
                <a:effectLst/>
                <a:latin typeface="Roboto" panose="02000000000000000000" pitchFamily="2" charset="0"/>
              </a:rPr>
              <a:t>13</a:t>
            </a:r>
            <a:r>
              <a:rPr lang="en-US" b="0" i="0" dirty="0">
                <a:solidFill>
                  <a:srgbClr val="212121"/>
                </a:solidFill>
                <a:effectLst/>
                <a:latin typeface="Roboto" panose="02000000000000000000" pitchFamily="2" charset="0"/>
              </a:rPr>
              <a:t>(1), e0191628. https://</a:t>
            </a:r>
            <a:r>
              <a:rPr lang="en-US" b="0" i="0" dirty="0" err="1">
                <a:solidFill>
                  <a:srgbClr val="212121"/>
                </a:solidFill>
                <a:effectLst/>
                <a:latin typeface="Roboto" panose="02000000000000000000" pitchFamily="2" charset="0"/>
              </a:rPr>
              <a:t>doi.org</a:t>
            </a:r>
            <a:r>
              <a:rPr lang="en-US" b="0" i="0" dirty="0">
                <a:solidFill>
                  <a:srgbClr val="212121"/>
                </a:solidFill>
                <a:effectLst/>
                <a:latin typeface="Roboto" panose="02000000000000000000" pitchFamily="2" charset="0"/>
              </a:rPr>
              <a:t>/10.1371/journal.pone.0191628</a:t>
            </a:r>
            <a:endParaRPr lang="en-US" dirty="0">
              <a:solidFill>
                <a:srgbClr val="433FBF"/>
              </a:solidFill>
              <a:hlinkClick r:id="rId2">
                <a:extLst>
                  <a:ext uri="{A12FA001-AC4F-418D-AE19-62706E023703}">
                    <ahyp:hlinkClr xmlns:ahyp="http://schemas.microsoft.com/office/drawing/2018/hyperlinkcolor" val="tx"/>
                  </a:ext>
                </a:extLst>
              </a:hlinkClick>
            </a:endParaRPr>
          </a:p>
          <a:p>
            <a:r>
              <a:rPr lang="en-US" dirty="0">
                <a:hlinkClick r:id="rId2">
                  <a:extLst>
                    <a:ext uri="{A12FA001-AC4F-418D-AE19-62706E023703}">
                      <ahyp:hlinkClr xmlns:ahyp="http://schemas.microsoft.com/office/drawing/2018/hyperlinkcolor" val="tx"/>
                    </a:ext>
                  </a:extLst>
                </a:hlinkClick>
              </a:rPr>
              <a:t>https://www.rcseng.ac.uk/about-the-rcs/history-of-the-rcs/#:~:text=and%20other%20bodies.-,The%20Company%20of%20Barber%2DSurgeons%2C%20established%20in%201540%2C%20was,to%20establish%20their%20own%20identity</a:t>
            </a:r>
            <a:r>
              <a:rPr lang="en-US" dirty="0"/>
              <a:t>.</a:t>
            </a:r>
          </a:p>
          <a:p>
            <a:r>
              <a:rPr lang="en-US" dirty="0">
                <a:hlinkClick r:id="rId3">
                  <a:extLst>
                    <a:ext uri="{A12FA001-AC4F-418D-AE19-62706E023703}">
                      <ahyp:hlinkClr xmlns:ahyp="http://schemas.microsoft.com/office/drawing/2018/hyperlinkcolor" val="tx"/>
                    </a:ext>
                  </a:extLst>
                </a:hlinkClick>
              </a:rPr>
              <a:t>https://www.frontiersin.org/articles/10.3389/fsurg.2022.866041/full</a:t>
            </a:r>
            <a:endParaRPr lang="en-US" dirty="0"/>
          </a:p>
          <a:p>
            <a:r>
              <a:rPr lang="en-US" dirty="0">
                <a:hlinkClick r:id="rId4">
                  <a:extLst>
                    <a:ext uri="{A12FA001-AC4F-418D-AE19-62706E023703}">
                      <ahyp:hlinkClr xmlns:ahyp="http://schemas.microsoft.com/office/drawing/2018/hyperlinkcolor" val="tx"/>
                    </a:ext>
                  </a:extLst>
                </a:hlinkClick>
              </a:rPr>
              <a:t>https://medicalfuturist.com/the-technological-future-of-surgery/</a:t>
            </a:r>
            <a:endParaRPr lang="en-US" dirty="0"/>
          </a:p>
          <a:p>
            <a:r>
              <a:rPr lang="en-US" dirty="0"/>
              <a:t>https://</a:t>
            </a:r>
            <a:r>
              <a:rPr lang="en-US" dirty="0" err="1"/>
              <a:t>cyberknife.com</a:t>
            </a:r>
            <a:r>
              <a:rPr lang="en-US" dirty="0"/>
              <a:t>/</a:t>
            </a:r>
            <a:r>
              <a:rPr lang="en-US" dirty="0" err="1"/>
              <a:t>cyberknife</a:t>
            </a:r>
            <a:r>
              <a:rPr lang="en-US" dirty="0"/>
              <a:t>-how-it-works/</a:t>
            </a:r>
          </a:p>
          <a:p>
            <a:endParaRPr lang="en-US" dirty="0"/>
          </a:p>
          <a:p>
            <a:endParaRPr lang="en-US" dirty="0"/>
          </a:p>
          <a:p>
            <a:endParaRPr lang="en-US" dirty="0"/>
          </a:p>
        </p:txBody>
      </p:sp>
    </p:spTree>
    <p:extLst>
      <p:ext uri="{BB962C8B-B14F-4D97-AF65-F5344CB8AC3E}">
        <p14:creationId xmlns:p14="http://schemas.microsoft.com/office/powerpoint/2010/main" val="166004558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3EBFBD2-DA69-40F0-9B41-6AA12C08FC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6E085B8-E6D9-4530-9AE3-4C2B79CE41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7744" y="237744"/>
            <a:ext cx="7652977" cy="6382512"/>
          </a:xfrm>
          <a:prstGeom prst="rect">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C3A8B83-422B-DC8B-0B3D-9AA0AC33CEBE}"/>
              </a:ext>
            </a:extLst>
          </p:cNvPr>
          <p:cNvSpPr>
            <a:spLocks noGrp="1"/>
          </p:cNvSpPr>
          <p:nvPr>
            <p:ph type="title"/>
          </p:nvPr>
        </p:nvSpPr>
        <p:spPr>
          <a:xfrm>
            <a:off x="748934" y="642593"/>
            <a:ext cx="6736084" cy="1744183"/>
          </a:xfrm>
        </p:spPr>
        <p:txBody>
          <a:bodyPr>
            <a:normAutofit/>
          </a:bodyPr>
          <a:lstStyle/>
          <a:p>
            <a:r>
              <a:rPr lang="en-US" dirty="0"/>
              <a:t>The Beginning</a:t>
            </a:r>
          </a:p>
        </p:txBody>
      </p:sp>
      <p:pic>
        <p:nvPicPr>
          <p:cNvPr id="6" name="Picture 5">
            <a:extLst>
              <a:ext uri="{FF2B5EF4-FFF2-40B4-BE49-F238E27FC236}">
                <a16:creationId xmlns:a16="http://schemas.microsoft.com/office/drawing/2014/main" id="{6241CFD5-C423-FBDF-6F8A-FDBE4175A53E}"/>
              </a:ext>
            </a:extLst>
          </p:cNvPr>
          <p:cNvPicPr>
            <a:picLocks noChangeAspect="1"/>
          </p:cNvPicPr>
          <p:nvPr/>
        </p:nvPicPr>
        <p:blipFill rotWithShape="1">
          <a:blip r:embed="rId2"/>
          <a:srcRect t="6399" r="-1" b="11459"/>
          <a:stretch/>
        </p:blipFill>
        <p:spPr>
          <a:xfrm>
            <a:off x="7972610" y="237745"/>
            <a:ext cx="3981644" cy="2060448"/>
          </a:xfrm>
          <a:prstGeom prst="rect">
            <a:avLst/>
          </a:prstGeom>
        </p:spPr>
      </p:pic>
      <p:sp>
        <p:nvSpPr>
          <p:cNvPr id="3" name="Content Placeholder 2">
            <a:extLst>
              <a:ext uri="{FF2B5EF4-FFF2-40B4-BE49-F238E27FC236}">
                <a16:creationId xmlns:a16="http://schemas.microsoft.com/office/drawing/2014/main" id="{44D68DE7-C881-6505-CF89-38B098A0957B}"/>
              </a:ext>
            </a:extLst>
          </p:cNvPr>
          <p:cNvSpPr>
            <a:spLocks noGrp="1"/>
          </p:cNvSpPr>
          <p:nvPr>
            <p:ph idx="1"/>
          </p:nvPr>
        </p:nvSpPr>
        <p:spPr>
          <a:xfrm>
            <a:off x="748934" y="2386584"/>
            <a:ext cx="6608101" cy="3648456"/>
          </a:xfrm>
        </p:spPr>
        <p:txBody>
          <a:bodyPr>
            <a:normAutofit/>
          </a:bodyPr>
          <a:lstStyle/>
          <a:p>
            <a:r>
              <a:rPr lang="en-US" dirty="0"/>
              <a:t>Human nails served as primitive knives, scalpels, lancets, etc.</a:t>
            </a:r>
          </a:p>
          <a:p>
            <a:pPr lvl="1"/>
            <a:r>
              <a:rPr lang="en-US" dirty="0"/>
              <a:t>Record of </a:t>
            </a:r>
            <a:r>
              <a:rPr lang="en-US" dirty="0" err="1"/>
              <a:t>Klatsoops</a:t>
            </a:r>
            <a:r>
              <a:rPr lang="en-US" dirty="0"/>
              <a:t> Tribe of North America pinching the umbilical cord with their fingernails</a:t>
            </a:r>
          </a:p>
          <a:p>
            <a:pPr lvl="1"/>
            <a:r>
              <a:rPr lang="en-US" dirty="0"/>
              <a:t>Apocryphal tales suggest rabbi used sharpened thumbnails for circumcision of newborn males</a:t>
            </a:r>
          </a:p>
          <a:p>
            <a:r>
              <a:rPr lang="en-US" dirty="0"/>
              <a:t>Organic blades</a:t>
            </a:r>
          </a:p>
          <a:p>
            <a:pPr lvl="1"/>
            <a:r>
              <a:rPr lang="en-US" dirty="0"/>
              <a:t>Plant: Stems of certain palms, reeds, bamboos, and course grasses served as surgical blades</a:t>
            </a:r>
          </a:p>
          <a:p>
            <a:pPr lvl="1"/>
            <a:r>
              <a:rPr lang="en-US" dirty="0"/>
              <a:t>Animal: Shell fragments, shark’s teeth mounted on handles, and sharpened ivory/bone were primitive blades</a:t>
            </a:r>
          </a:p>
          <a:p>
            <a:pPr lvl="1"/>
            <a:r>
              <a:rPr lang="en-US" dirty="0"/>
              <a:t>Mineral: Flint, obsidian (volcano rock), other siliceous rocks, jade</a:t>
            </a:r>
          </a:p>
          <a:p>
            <a:pPr lvl="1"/>
            <a:endParaRPr lang="en-US" dirty="0"/>
          </a:p>
          <a:p>
            <a:endParaRPr lang="en-US" dirty="0"/>
          </a:p>
          <a:p>
            <a:pPr marL="0" indent="0">
              <a:buNone/>
            </a:pPr>
            <a:endParaRPr lang="en-US" dirty="0"/>
          </a:p>
        </p:txBody>
      </p:sp>
      <p:sp>
        <p:nvSpPr>
          <p:cNvPr id="15" name="Rectangle 14">
            <a:extLst>
              <a:ext uri="{FF2B5EF4-FFF2-40B4-BE49-F238E27FC236}">
                <a16:creationId xmlns:a16="http://schemas.microsoft.com/office/drawing/2014/main" id="{4F2304C2-1AD0-4AFD-93A0-BB1D998E0F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7378773" cy="6108192"/>
          </a:xfrm>
          <a:prstGeom prst="rect">
            <a:avLst/>
          </a:prstGeom>
          <a:noFill/>
          <a:ln w="6350" cap="sq" cmpd="sng" algn="ctr">
            <a:solidFill>
              <a:schemeClr val="tx1">
                <a:lumMod val="75000"/>
                <a:lumOff val="25000"/>
              </a:schemeClr>
            </a:solidFill>
            <a:prstDash val="solid"/>
            <a:miter lim="800000"/>
          </a:ln>
          <a:effectLst/>
        </p:spPr>
      </p:sp>
      <p:pic>
        <p:nvPicPr>
          <p:cNvPr id="4" name="Picture 3" descr="A close-up of black arrowheads&#10;&#10;Description automatically generated with low confidence">
            <a:extLst>
              <a:ext uri="{FF2B5EF4-FFF2-40B4-BE49-F238E27FC236}">
                <a16:creationId xmlns:a16="http://schemas.microsoft.com/office/drawing/2014/main" id="{392F42C7-E0FD-0F21-67EA-AD4E15BD0C38}"/>
              </a:ext>
            </a:extLst>
          </p:cNvPr>
          <p:cNvPicPr>
            <a:picLocks noChangeAspect="1"/>
          </p:cNvPicPr>
          <p:nvPr/>
        </p:nvPicPr>
        <p:blipFill rotWithShape="1">
          <a:blip r:embed="rId3"/>
          <a:srcRect t="4675" r="-1" b="7579"/>
          <a:stretch/>
        </p:blipFill>
        <p:spPr>
          <a:xfrm>
            <a:off x="7972615" y="2380488"/>
            <a:ext cx="3981643" cy="2078737"/>
          </a:xfrm>
          <a:prstGeom prst="rect">
            <a:avLst/>
          </a:prstGeom>
        </p:spPr>
      </p:pic>
      <p:pic>
        <p:nvPicPr>
          <p:cNvPr id="5" name="Picture 4">
            <a:extLst>
              <a:ext uri="{FF2B5EF4-FFF2-40B4-BE49-F238E27FC236}">
                <a16:creationId xmlns:a16="http://schemas.microsoft.com/office/drawing/2014/main" id="{FBFFFCDE-96A8-DF7C-A3ED-9F2980A70936}"/>
              </a:ext>
            </a:extLst>
          </p:cNvPr>
          <p:cNvPicPr>
            <a:picLocks noChangeAspect="1"/>
          </p:cNvPicPr>
          <p:nvPr/>
        </p:nvPicPr>
        <p:blipFill rotWithShape="1">
          <a:blip r:embed="rId4"/>
          <a:srcRect r="-1" b="21785"/>
          <a:stretch/>
        </p:blipFill>
        <p:spPr>
          <a:xfrm>
            <a:off x="7972613" y="4541520"/>
            <a:ext cx="3981643" cy="2078736"/>
          </a:xfrm>
          <a:prstGeom prst="rect">
            <a:avLst/>
          </a:prstGeom>
        </p:spPr>
      </p:pic>
    </p:spTree>
    <p:extLst>
      <p:ext uri="{BB962C8B-B14F-4D97-AF65-F5344CB8AC3E}">
        <p14:creationId xmlns:p14="http://schemas.microsoft.com/office/powerpoint/2010/main" val="124387122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4159D-C920-FC1C-110B-7C1B45C50335}"/>
              </a:ext>
            </a:extLst>
          </p:cNvPr>
          <p:cNvSpPr>
            <a:spLocks noGrp="1"/>
          </p:cNvSpPr>
          <p:nvPr>
            <p:ph type="title"/>
          </p:nvPr>
        </p:nvSpPr>
        <p:spPr/>
        <p:txBody>
          <a:bodyPr/>
          <a:lstStyle/>
          <a:p>
            <a:r>
              <a:rPr lang="en-US" dirty="0"/>
              <a:t>Metals</a:t>
            </a:r>
          </a:p>
        </p:txBody>
      </p:sp>
      <p:sp>
        <p:nvSpPr>
          <p:cNvPr id="3" name="Content Placeholder 2">
            <a:extLst>
              <a:ext uri="{FF2B5EF4-FFF2-40B4-BE49-F238E27FC236}">
                <a16:creationId xmlns:a16="http://schemas.microsoft.com/office/drawing/2014/main" id="{F239CD94-2DE2-9E64-C7C8-1F2A715C1441}"/>
              </a:ext>
            </a:extLst>
          </p:cNvPr>
          <p:cNvSpPr>
            <a:spLocks noGrp="1"/>
          </p:cNvSpPr>
          <p:nvPr>
            <p:ph idx="1"/>
          </p:nvPr>
        </p:nvSpPr>
        <p:spPr/>
        <p:txBody>
          <a:bodyPr>
            <a:normAutofit/>
          </a:bodyPr>
          <a:lstStyle/>
          <a:p>
            <a:r>
              <a:rPr lang="en-US" dirty="0"/>
              <a:t>3500 BC: Introduction of copper ore smelting and casting, shortly followed by bronze, revolutionized weaponry, craft tools, and domestic items.</a:t>
            </a:r>
          </a:p>
          <a:p>
            <a:pPr lvl="1"/>
            <a:r>
              <a:rPr lang="en-US" dirty="0"/>
              <a:t>However, immediate manufacturing of these compounds for surgical instruments was unlikely, but it is possible bronze was used for scarification or bleeding procedures</a:t>
            </a:r>
          </a:p>
          <a:p>
            <a:r>
              <a:rPr lang="en-US" dirty="0"/>
              <a:t>1400 BC: Iron smelting invented</a:t>
            </a:r>
          </a:p>
          <a:p>
            <a:r>
              <a:rPr lang="en-US" dirty="0"/>
              <a:t>1200 BC: Steel facing of iron items further revolutionized tools</a:t>
            </a:r>
          </a:p>
          <a:p>
            <a:r>
              <a:rPr lang="en-US" dirty="0"/>
              <a:t>400 BC: Hippocrates mentions iron blades for scarification</a:t>
            </a:r>
          </a:p>
          <a:p>
            <a:r>
              <a:rPr lang="en-US" dirty="0"/>
              <a:t>Records are scarce due to steel blades disintegrating, leaving use of surgical steel blades mostly unknown </a:t>
            </a:r>
          </a:p>
          <a:p>
            <a:pPr marL="0" indent="0">
              <a:buNone/>
            </a:pPr>
            <a:endParaRPr lang="en-US" dirty="0"/>
          </a:p>
        </p:txBody>
      </p:sp>
    </p:spTree>
    <p:extLst>
      <p:ext uri="{BB962C8B-B14F-4D97-AF65-F5344CB8AC3E}">
        <p14:creationId xmlns:p14="http://schemas.microsoft.com/office/powerpoint/2010/main" val="197980281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359C4A9-5E60-471C-830B-8875C59BA3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C23BFAB-D9E7-42FB-88CA-21BF19F397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6796" y="237744"/>
            <a:ext cx="53805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85D7AE96-093D-45DC-8519-AD795CD80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02560" y="374904"/>
            <a:ext cx="5117584" cy="6108192"/>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D89E5023-D6FC-1241-A462-4BB93D7F4D13}"/>
              </a:ext>
            </a:extLst>
          </p:cNvPr>
          <p:cNvSpPr>
            <a:spLocks noGrp="1"/>
          </p:cNvSpPr>
          <p:nvPr>
            <p:ph type="title"/>
          </p:nvPr>
        </p:nvSpPr>
        <p:spPr>
          <a:xfrm>
            <a:off x="7064083" y="374904"/>
            <a:ext cx="4472921" cy="1371600"/>
          </a:xfrm>
        </p:spPr>
        <p:txBody>
          <a:bodyPr>
            <a:normAutofit/>
          </a:bodyPr>
          <a:lstStyle/>
          <a:p>
            <a:r>
              <a:rPr lang="en-US" sz="4400" dirty="0"/>
              <a:t>Blades</a:t>
            </a:r>
          </a:p>
        </p:txBody>
      </p:sp>
      <p:pic>
        <p:nvPicPr>
          <p:cNvPr id="7" name="Picture 6">
            <a:extLst>
              <a:ext uri="{FF2B5EF4-FFF2-40B4-BE49-F238E27FC236}">
                <a16:creationId xmlns:a16="http://schemas.microsoft.com/office/drawing/2014/main" id="{F1C48921-5D52-7D7B-1560-5FC78FB0F173}"/>
              </a:ext>
            </a:extLst>
          </p:cNvPr>
          <p:cNvPicPr>
            <a:picLocks noChangeAspect="1"/>
          </p:cNvPicPr>
          <p:nvPr/>
        </p:nvPicPr>
        <p:blipFill rotWithShape="1">
          <a:blip r:embed="rId2"/>
          <a:srcRect l="21548" r="4760" b="-1"/>
          <a:stretch/>
        </p:blipFill>
        <p:spPr>
          <a:xfrm>
            <a:off x="233264" y="233264"/>
            <a:ext cx="3324388" cy="3755625"/>
          </a:xfrm>
          <a:prstGeom prst="rect">
            <a:avLst/>
          </a:prstGeom>
        </p:spPr>
      </p:pic>
      <p:pic>
        <p:nvPicPr>
          <p:cNvPr id="6" name="Picture 5">
            <a:extLst>
              <a:ext uri="{FF2B5EF4-FFF2-40B4-BE49-F238E27FC236}">
                <a16:creationId xmlns:a16="http://schemas.microsoft.com/office/drawing/2014/main" id="{D19BBF27-C58E-9723-0DD1-3561AF17DAD7}"/>
              </a:ext>
            </a:extLst>
          </p:cNvPr>
          <p:cNvPicPr>
            <a:picLocks noChangeAspect="1"/>
          </p:cNvPicPr>
          <p:nvPr/>
        </p:nvPicPr>
        <p:blipFill rotWithShape="1">
          <a:blip r:embed="rId3"/>
          <a:srcRect t="7807" r="-7" b="-7"/>
          <a:stretch/>
        </p:blipFill>
        <p:spPr>
          <a:xfrm>
            <a:off x="3719534" y="229025"/>
            <a:ext cx="2695380" cy="2484964"/>
          </a:xfrm>
          <a:prstGeom prst="rect">
            <a:avLst/>
          </a:prstGeom>
        </p:spPr>
      </p:pic>
      <p:pic>
        <p:nvPicPr>
          <p:cNvPr id="5" name="Picture 4">
            <a:extLst>
              <a:ext uri="{FF2B5EF4-FFF2-40B4-BE49-F238E27FC236}">
                <a16:creationId xmlns:a16="http://schemas.microsoft.com/office/drawing/2014/main" id="{8A5C3EDE-6098-A771-D5BA-857F79280F7E}"/>
              </a:ext>
            </a:extLst>
          </p:cNvPr>
          <p:cNvPicPr>
            <a:picLocks noChangeAspect="1"/>
          </p:cNvPicPr>
          <p:nvPr/>
        </p:nvPicPr>
        <p:blipFill rotWithShape="1">
          <a:blip r:embed="rId4"/>
          <a:srcRect l="19555" r="10323" b="-1"/>
          <a:stretch/>
        </p:blipFill>
        <p:spPr>
          <a:xfrm>
            <a:off x="232594" y="4154697"/>
            <a:ext cx="3325058" cy="2470041"/>
          </a:xfrm>
          <a:prstGeom prst="rect">
            <a:avLst/>
          </a:prstGeom>
        </p:spPr>
      </p:pic>
      <p:pic>
        <p:nvPicPr>
          <p:cNvPr id="4" name="Picture 3">
            <a:extLst>
              <a:ext uri="{FF2B5EF4-FFF2-40B4-BE49-F238E27FC236}">
                <a16:creationId xmlns:a16="http://schemas.microsoft.com/office/drawing/2014/main" id="{113148D0-BA63-1971-59D8-554282368CB2}"/>
              </a:ext>
            </a:extLst>
          </p:cNvPr>
          <p:cNvPicPr>
            <a:picLocks noChangeAspect="1"/>
          </p:cNvPicPr>
          <p:nvPr/>
        </p:nvPicPr>
        <p:blipFill rotWithShape="1">
          <a:blip r:embed="rId5"/>
          <a:srcRect r="28123" b="3"/>
          <a:stretch/>
        </p:blipFill>
        <p:spPr>
          <a:xfrm>
            <a:off x="3719534" y="2874856"/>
            <a:ext cx="2695380" cy="3749878"/>
          </a:xfrm>
          <a:prstGeom prst="rect">
            <a:avLst/>
          </a:prstGeom>
        </p:spPr>
      </p:pic>
      <p:sp>
        <p:nvSpPr>
          <p:cNvPr id="3" name="Content Placeholder 2">
            <a:extLst>
              <a:ext uri="{FF2B5EF4-FFF2-40B4-BE49-F238E27FC236}">
                <a16:creationId xmlns:a16="http://schemas.microsoft.com/office/drawing/2014/main" id="{1EB9BC7B-0381-CF8A-9434-11D63B8F673B}"/>
              </a:ext>
            </a:extLst>
          </p:cNvPr>
          <p:cNvSpPr>
            <a:spLocks noGrp="1"/>
          </p:cNvSpPr>
          <p:nvPr>
            <p:ph idx="1"/>
          </p:nvPr>
        </p:nvSpPr>
        <p:spPr>
          <a:xfrm>
            <a:off x="7064082" y="1643063"/>
            <a:ext cx="4472922" cy="4977193"/>
          </a:xfrm>
        </p:spPr>
        <p:txBody>
          <a:bodyPr>
            <a:normAutofit/>
          </a:bodyPr>
          <a:lstStyle/>
          <a:p>
            <a:pPr>
              <a:lnSpc>
                <a:spcPct val="100000"/>
              </a:lnSpc>
            </a:pPr>
            <a:r>
              <a:rPr lang="en-US" sz="1300" dirty="0"/>
              <a:t>Single-edged blades</a:t>
            </a:r>
          </a:p>
          <a:p>
            <a:pPr lvl="1">
              <a:lnSpc>
                <a:spcPct val="100000"/>
              </a:lnSpc>
            </a:pPr>
            <a:r>
              <a:rPr lang="en-US" sz="1300" dirty="0"/>
              <a:t>Derived from domestic and hunting knives and similar to barber’s razors</a:t>
            </a:r>
          </a:p>
          <a:p>
            <a:pPr lvl="1">
              <a:lnSpc>
                <a:spcPct val="100000"/>
              </a:lnSpc>
            </a:pPr>
            <a:r>
              <a:rPr lang="en-US" sz="1300" dirty="0"/>
              <a:t>Represents a basic shape and early form applied to surgery</a:t>
            </a:r>
          </a:p>
          <a:p>
            <a:pPr lvl="1">
              <a:lnSpc>
                <a:spcPct val="100000"/>
              </a:lnSpc>
            </a:pPr>
            <a:r>
              <a:rPr lang="en-US" sz="1300" dirty="0"/>
              <a:t>Types: fixed, folding, dismounting, disposable</a:t>
            </a:r>
          </a:p>
          <a:p>
            <a:pPr>
              <a:lnSpc>
                <a:spcPct val="100000"/>
              </a:lnSpc>
            </a:pPr>
            <a:r>
              <a:rPr lang="en-US" sz="1300" dirty="0"/>
              <a:t>Double-edged blades</a:t>
            </a:r>
          </a:p>
          <a:p>
            <a:pPr lvl="1">
              <a:lnSpc>
                <a:spcPct val="100000"/>
              </a:lnSpc>
            </a:pPr>
            <a:r>
              <a:rPr lang="en-US" sz="1300" dirty="0"/>
              <a:t>Derived from daggers and swords</a:t>
            </a:r>
          </a:p>
          <a:p>
            <a:pPr lvl="1">
              <a:lnSpc>
                <a:spcPct val="100000"/>
              </a:lnSpc>
            </a:pPr>
            <a:r>
              <a:rPr lang="en-US" sz="1300" dirty="0"/>
              <a:t>Employed for stabbing motions</a:t>
            </a:r>
          </a:p>
          <a:p>
            <a:pPr lvl="1">
              <a:lnSpc>
                <a:spcPct val="100000"/>
              </a:lnSpc>
            </a:pPr>
            <a:r>
              <a:rPr lang="en-US" sz="1300" dirty="0"/>
              <a:t>Types: lancets, </a:t>
            </a:r>
            <a:r>
              <a:rPr lang="en-US" sz="1300" dirty="0" err="1"/>
              <a:t>catlins</a:t>
            </a:r>
            <a:endParaRPr lang="en-US" sz="1300" dirty="0"/>
          </a:p>
          <a:p>
            <a:pPr>
              <a:lnSpc>
                <a:spcPct val="100000"/>
              </a:lnSpc>
            </a:pPr>
            <a:r>
              <a:rPr lang="en-US" sz="1300" dirty="0"/>
              <a:t>End blades</a:t>
            </a:r>
          </a:p>
          <a:p>
            <a:pPr lvl="1">
              <a:lnSpc>
                <a:spcPct val="100000"/>
              </a:lnSpc>
            </a:pPr>
            <a:r>
              <a:rPr lang="en-US" sz="1300" dirty="0"/>
              <a:t>Aligned at right angles or obliquely to the long axis of the instrument</a:t>
            </a:r>
          </a:p>
          <a:p>
            <a:pPr lvl="1">
              <a:lnSpc>
                <a:spcPct val="100000"/>
              </a:lnSpc>
            </a:pPr>
            <a:r>
              <a:rPr lang="en-US" sz="1300" dirty="0"/>
              <a:t>Function by forceful pushing or hammering action such as with cutting bone, cartilage, or fibrocartilage</a:t>
            </a:r>
          </a:p>
          <a:p>
            <a:pPr lvl="1">
              <a:lnSpc>
                <a:spcPct val="100000"/>
              </a:lnSpc>
            </a:pPr>
            <a:r>
              <a:rPr lang="en-US" sz="1300" dirty="0"/>
              <a:t>Types: chisels, gouges</a:t>
            </a:r>
          </a:p>
          <a:p>
            <a:pPr>
              <a:lnSpc>
                <a:spcPct val="100000"/>
              </a:lnSpc>
            </a:pPr>
            <a:r>
              <a:rPr lang="en-US" sz="1300" dirty="0"/>
              <a:t>Serrated blades</a:t>
            </a:r>
          </a:p>
          <a:p>
            <a:pPr lvl="1">
              <a:lnSpc>
                <a:spcPct val="100000"/>
              </a:lnSpc>
            </a:pPr>
            <a:r>
              <a:rPr lang="en-US" sz="1300" dirty="0"/>
              <a:t>Until 1</a:t>
            </a:r>
            <a:r>
              <a:rPr lang="en-US" sz="1300" i="1" dirty="0"/>
              <a:t>50 </a:t>
            </a:r>
            <a:r>
              <a:rPr lang="en-US" sz="1300" dirty="0"/>
              <a:t>years ago, saws were used for craniotomies or amputation</a:t>
            </a:r>
          </a:p>
          <a:p>
            <a:pPr lvl="1">
              <a:lnSpc>
                <a:spcPct val="100000"/>
              </a:lnSpc>
            </a:pPr>
            <a:endParaRPr lang="en-US" sz="1300" dirty="0"/>
          </a:p>
          <a:p>
            <a:pPr>
              <a:lnSpc>
                <a:spcPct val="100000"/>
              </a:lnSpc>
            </a:pPr>
            <a:endParaRPr lang="en-US" sz="1300" dirty="0"/>
          </a:p>
        </p:txBody>
      </p:sp>
    </p:spTree>
    <p:extLst>
      <p:ext uri="{BB962C8B-B14F-4D97-AF65-F5344CB8AC3E}">
        <p14:creationId xmlns:p14="http://schemas.microsoft.com/office/powerpoint/2010/main" val="73794518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AB527-73E9-2B9F-E447-43317C9EAD60}"/>
              </a:ext>
            </a:extLst>
          </p:cNvPr>
          <p:cNvSpPr>
            <a:spLocks noGrp="1"/>
          </p:cNvSpPr>
          <p:nvPr>
            <p:ph type="title"/>
          </p:nvPr>
        </p:nvSpPr>
        <p:spPr/>
        <p:txBody>
          <a:bodyPr/>
          <a:lstStyle/>
          <a:p>
            <a:r>
              <a:rPr lang="en-US" dirty="0"/>
              <a:t>The Start of Official Surgeons</a:t>
            </a:r>
          </a:p>
        </p:txBody>
      </p:sp>
      <p:sp>
        <p:nvSpPr>
          <p:cNvPr id="3" name="Content Placeholder 2">
            <a:extLst>
              <a:ext uri="{FF2B5EF4-FFF2-40B4-BE49-F238E27FC236}">
                <a16:creationId xmlns:a16="http://schemas.microsoft.com/office/drawing/2014/main" id="{B7E848B9-4D11-127A-D1F3-AFE889133E2C}"/>
              </a:ext>
            </a:extLst>
          </p:cNvPr>
          <p:cNvSpPr>
            <a:spLocks noGrp="1"/>
          </p:cNvSpPr>
          <p:nvPr>
            <p:ph idx="1"/>
          </p:nvPr>
        </p:nvSpPr>
        <p:spPr/>
        <p:txBody>
          <a:bodyPr/>
          <a:lstStyle/>
          <a:p>
            <a:r>
              <a:rPr lang="en-US" dirty="0"/>
              <a:t>1540: English barbers unite to form the United Barber-Surgeons Company</a:t>
            </a:r>
          </a:p>
          <a:p>
            <a:pPr lvl="1"/>
            <a:r>
              <a:rPr lang="en-US" dirty="0"/>
              <a:t>Performed minor surgeries such as bleeding, cupping, tooth extractions, and lancing abscesses</a:t>
            </a:r>
          </a:p>
          <a:p>
            <a:pPr lvl="1"/>
            <a:r>
              <a:rPr lang="en-US" dirty="0"/>
              <a:t>Marked the beginning of some control over qualifications for those performing surgery</a:t>
            </a:r>
          </a:p>
          <a:p>
            <a:pPr lvl="1"/>
            <a:r>
              <a:rPr lang="en-US" dirty="0"/>
              <a:t>Precursor for Royal College of Surgeons in England</a:t>
            </a:r>
          </a:p>
          <a:p>
            <a:pPr lvl="1"/>
            <a:r>
              <a:rPr lang="en-US" dirty="0"/>
              <a:t>Barbers were initially the senior members, but over time, the surgeons became more respected</a:t>
            </a:r>
          </a:p>
          <a:p>
            <a:r>
              <a:rPr lang="en-US" dirty="0"/>
              <a:t>1745: Barbers and surgeons went their separate ways</a:t>
            </a:r>
          </a:p>
          <a:p>
            <a:pPr lvl="1"/>
            <a:r>
              <a:rPr lang="en-US" dirty="0"/>
              <a:t>Surgeons created the new Company of Surgeons and built a hall with an anatomy theatre in order to teach and dissect bodies of executed criminals</a:t>
            </a:r>
          </a:p>
          <a:p>
            <a:endParaRPr lang="en-US" dirty="0"/>
          </a:p>
          <a:p>
            <a:endParaRPr lang="en-US" dirty="0"/>
          </a:p>
        </p:txBody>
      </p:sp>
      <p:pic>
        <p:nvPicPr>
          <p:cNvPr id="4" name="Picture 3">
            <a:extLst>
              <a:ext uri="{FF2B5EF4-FFF2-40B4-BE49-F238E27FC236}">
                <a16:creationId xmlns:a16="http://schemas.microsoft.com/office/drawing/2014/main" id="{9EC56CAC-808F-ADEB-C19B-D6CF6982A095}"/>
              </a:ext>
            </a:extLst>
          </p:cNvPr>
          <p:cNvPicPr>
            <a:picLocks noChangeAspect="1"/>
          </p:cNvPicPr>
          <p:nvPr/>
        </p:nvPicPr>
        <p:blipFill>
          <a:blip r:embed="rId2"/>
          <a:stretch>
            <a:fillRect/>
          </a:stretch>
        </p:blipFill>
        <p:spPr>
          <a:xfrm>
            <a:off x="9296399" y="631164"/>
            <a:ext cx="2333626" cy="2134171"/>
          </a:xfrm>
          <a:prstGeom prst="rect">
            <a:avLst/>
          </a:prstGeom>
        </p:spPr>
      </p:pic>
    </p:spTree>
    <p:extLst>
      <p:ext uri="{BB962C8B-B14F-4D97-AF65-F5344CB8AC3E}">
        <p14:creationId xmlns:p14="http://schemas.microsoft.com/office/powerpoint/2010/main" val="377149045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DB3E1-8EA9-8A28-44BF-D0412A1F8E61}"/>
              </a:ext>
            </a:extLst>
          </p:cNvPr>
          <p:cNvSpPr>
            <a:spLocks noGrp="1"/>
          </p:cNvSpPr>
          <p:nvPr>
            <p:ph type="title"/>
          </p:nvPr>
        </p:nvSpPr>
        <p:spPr/>
        <p:txBody>
          <a:bodyPr/>
          <a:lstStyle/>
          <a:p>
            <a:r>
              <a:rPr lang="en-US" dirty="0"/>
              <a:t>19</a:t>
            </a:r>
            <a:r>
              <a:rPr lang="en-US" baseline="30000" dirty="0"/>
              <a:t>th</a:t>
            </a:r>
            <a:r>
              <a:rPr lang="en-US" dirty="0"/>
              <a:t> Century</a:t>
            </a:r>
          </a:p>
        </p:txBody>
      </p:sp>
      <p:sp>
        <p:nvSpPr>
          <p:cNvPr id="3" name="Content Placeholder 2">
            <a:extLst>
              <a:ext uri="{FF2B5EF4-FFF2-40B4-BE49-F238E27FC236}">
                <a16:creationId xmlns:a16="http://schemas.microsoft.com/office/drawing/2014/main" id="{BEB0856A-F278-4C69-C938-28F0AB134891}"/>
              </a:ext>
            </a:extLst>
          </p:cNvPr>
          <p:cNvSpPr>
            <a:spLocks noGrp="1"/>
          </p:cNvSpPr>
          <p:nvPr>
            <p:ph idx="1"/>
          </p:nvPr>
        </p:nvSpPr>
        <p:spPr/>
        <p:txBody>
          <a:bodyPr>
            <a:normAutofit fontScale="70000" lnSpcReduction="20000"/>
          </a:bodyPr>
          <a:lstStyle/>
          <a:p>
            <a:pPr algn="l" fontAlgn="base">
              <a:buFont typeface="Arial" panose="020B0604020202020204" pitchFamily="34" charset="0"/>
              <a:buChar char="•"/>
            </a:pPr>
            <a:r>
              <a:rPr lang="en-US" b="1" i="0" dirty="0">
                <a:solidFill>
                  <a:srgbClr val="212121"/>
                </a:solidFill>
                <a:effectLst/>
                <a:latin typeface="Merriweather" panose="020F0502020204030204" pitchFamily="34" charset="0"/>
              </a:rPr>
              <a:t>1818:</a:t>
            </a:r>
            <a:r>
              <a:rPr lang="en-US" b="0" i="0" dirty="0">
                <a:solidFill>
                  <a:srgbClr val="212121"/>
                </a:solidFill>
                <a:effectLst/>
                <a:latin typeface="Merriweather" panose="020F0502020204030204" pitchFamily="34" charset="0"/>
              </a:rPr>
              <a:t> The first transfusion of human blood is performed.</a:t>
            </a:r>
          </a:p>
          <a:p>
            <a:pPr algn="l" fontAlgn="base">
              <a:buFont typeface="Arial" panose="020B0604020202020204" pitchFamily="34" charset="0"/>
              <a:buChar char="•"/>
            </a:pPr>
            <a:r>
              <a:rPr lang="en-US" b="1" i="0" dirty="0">
                <a:solidFill>
                  <a:srgbClr val="212121"/>
                </a:solidFill>
                <a:effectLst/>
                <a:latin typeface="Merriweather" panose="020F0502020204030204" pitchFamily="34" charset="0"/>
              </a:rPr>
              <a:t>1843:</a:t>
            </a:r>
            <a:r>
              <a:rPr lang="en-US" b="0" i="0" dirty="0">
                <a:solidFill>
                  <a:srgbClr val="212121"/>
                </a:solidFill>
                <a:effectLst/>
                <a:latin typeface="Merriweather" panose="020F0502020204030204" pitchFamily="34" charset="0"/>
              </a:rPr>
              <a:t> The first hysterectomy is performed in England.</a:t>
            </a:r>
          </a:p>
          <a:p>
            <a:pPr algn="l" fontAlgn="base">
              <a:buFont typeface="Arial" panose="020B0604020202020204" pitchFamily="34" charset="0"/>
              <a:buChar char="•"/>
            </a:pPr>
            <a:r>
              <a:rPr lang="en-US" b="1" i="0" dirty="0">
                <a:solidFill>
                  <a:srgbClr val="212121"/>
                </a:solidFill>
                <a:effectLst/>
                <a:latin typeface="Merriweather" panose="020F0502020204030204" pitchFamily="34" charset="0"/>
              </a:rPr>
              <a:t>1843:</a:t>
            </a:r>
            <a:r>
              <a:rPr lang="en-US" b="0" i="0" dirty="0">
                <a:solidFill>
                  <a:srgbClr val="212121"/>
                </a:solidFill>
                <a:effectLst/>
                <a:latin typeface="Merriweather" panose="020F0502020204030204" pitchFamily="34" charset="0"/>
              </a:rPr>
              <a:t> Ether is used for the first time as an anesthetic.</a:t>
            </a:r>
          </a:p>
          <a:p>
            <a:pPr algn="l" fontAlgn="base">
              <a:buFont typeface="Arial" panose="020B0604020202020204" pitchFamily="34" charset="0"/>
              <a:buChar char="•"/>
            </a:pPr>
            <a:r>
              <a:rPr lang="en-US" b="1" i="0" dirty="0">
                <a:solidFill>
                  <a:srgbClr val="212121"/>
                </a:solidFill>
                <a:effectLst/>
                <a:latin typeface="Merriweather" panose="020F0502020204030204" pitchFamily="34" charset="0"/>
              </a:rPr>
              <a:t>1846:</a:t>
            </a:r>
            <a:r>
              <a:rPr lang="en-US" b="0" i="0" dirty="0">
                <a:solidFill>
                  <a:srgbClr val="212121"/>
                </a:solidFill>
                <a:effectLst/>
                <a:latin typeface="Merriweather" panose="020F0502020204030204" pitchFamily="34" charset="0"/>
              </a:rPr>
              <a:t> The first public use </a:t>
            </a:r>
            <a:r>
              <a:rPr lang="en-US" i="0" dirty="0">
                <a:solidFill>
                  <a:srgbClr val="FF0000"/>
                </a:solidFill>
                <a:effectLst/>
                <a:latin typeface="Merriweather" panose="020F0502020204030204" pitchFamily="34" charset="0"/>
              </a:rPr>
              <a:t>of ether as anesthesia </a:t>
            </a:r>
            <a:r>
              <a:rPr lang="en-US" b="0" i="0" dirty="0">
                <a:solidFill>
                  <a:srgbClr val="212121"/>
                </a:solidFill>
                <a:effectLst/>
                <a:latin typeface="Merriweather" panose="020F0502020204030204" pitchFamily="34" charset="0"/>
              </a:rPr>
              <a:t>is demonstrated in a surgery performed at the Massachusetts General Hospital in Boston involving the removal of a neck tumor.</a:t>
            </a:r>
          </a:p>
          <a:p>
            <a:pPr algn="l" fontAlgn="base">
              <a:buFont typeface="Arial" panose="020B0604020202020204" pitchFamily="34" charset="0"/>
              <a:buChar char="•"/>
            </a:pPr>
            <a:r>
              <a:rPr lang="en-US" b="1" i="0" dirty="0">
                <a:solidFill>
                  <a:srgbClr val="212121"/>
                </a:solidFill>
                <a:effectLst/>
                <a:latin typeface="Merriweather" panose="020F0502020204030204" pitchFamily="34" charset="0"/>
              </a:rPr>
              <a:t>1855:</a:t>
            </a:r>
            <a:r>
              <a:rPr lang="en-US" b="0" i="0" dirty="0">
                <a:solidFill>
                  <a:srgbClr val="212121"/>
                </a:solidFill>
                <a:effectLst/>
                <a:latin typeface="Merriweather" panose="020F0502020204030204" pitchFamily="34" charset="0"/>
              </a:rPr>
              <a:t> Mary Edwards Walker graduates from medical school and becomes the </a:t>
            </a:r>
            <a:r>
              <a:rPr lang="en-US" b="0" i="0" dirty="0">
                <a:solidFill>
                  <a:srgbClr val="FF0000"/>
                </a:solidFill>
                <a:effectLst/>
                <a:latin typeface="Merriweather" panose="020F0502020204030204" pitchFamily="34" charset="0"/>
              </a:rPr>
              <a:t>first female surgeon in America</a:t>
            </a:r>
            <a:r>
              <a:rPr lang="en-US" b="0" i="0" dirty="0">
                <a:solidFill>
                  <a:srgbClr val="212121"/>
                </a:solidFill>
                <a:effectLst/>
                <a:latin typeface="Merriweather" panose="020F0502020204030204" pitchFamily="34" charset="0"/>
              </a:rPr>
              <a:t>.</a:t>
            </a:r>
          </a:p>
          <a:p>
            <a:pPr algn="l" fontAlgn="base">
              <a:buFont typeface="Arial" panose="020B0604020202020204" pitchFamily="34" charset="0"/>
              <a:buChar char="•"/>
            </a:pPr>
            <a:r>
              <a:rPr lang="en-US" b="1" i="0" dirty="0">
                <a:solidFill>
                  <a:srgbClr val="212121"/>
                </a:solidFill>
                <a:effectLst/>
                <a:latin typeface="Merriweather" panose="020F0502020204030204" pitchFamily="34" charset="0"/>
              </a:rPr>
              <a:t>1867:</a:t>
            </a:r>
            <a:r>
              <a:rPr lang="en-US" b="0" i="0" dirty="0">
                <a:solidFill>
                  <a:srgbClr val="212121"/>
                </a:solidFill>
                <a:effectLst/>
                <a:latin typeface="Merriweather" panose="020F0502020204030204" pitchFamily="34" charset="0"/>
              </a:rPr>
              <a:t> British surgeon Joseph Lister publishes </a:t>
            </a:r>
            <a:r>
              <a:rPr lang="en-US" b="0" i="1" dirty="0">
                <a:solidFill>
                  <a:srgbClr val="212121"/>
                </a:solidFill>
                <a:effectLst/>
                <a:latin typeface="Merriweather" panose="020F0502020204030204" pitchFamily="34" charset="0"/>
              </a:rPr>
              <a:t>Antiseptic Principle in the Practice of Surgery,</a:t>
            </a:r>
            <a:r>
              <a:rPr lang="en-US" b="0" i="0" dirty="0">
                <a:solidFill>
                  <a:srgbClr val="212121"/>
                </a:solidFill>
                <a:effectLst/>
                <a:latin typeface="Merriweather" panose="020F0502020204030204" pitchFamily="34" charset="0"/>
              </a:rPr>
              <a:t> extolling the virtues of cleanliness in surgery.</a:t>
            </a:r>
          </a:p>
          <a:p>
            <a:pPr algn="l" fontAlgn="base">
              <a:buFont typeface="Arial" panose="020B0604020202020204" pitchFamily="34" charset="0"/>
              <a:buChar char="•"/>
            </a:pPr>
            <a:r>
              <a:rPr lang="en-US" b="1" i="0" dirty="0">
                <a:solidFill>
                  <a:srgbClr val="212121"/>
                </a:solidFill>
                <a:effectLst/>
                <a:latin typeface="Merriweather" panose="020F0502020204030204" pitchFamily="34" charset="0"/>
              </a:rPr>
              <a:t>1885:</a:t>
            </a:r>
            <a:r>
              <a:rPr lang="en-US" b="0" i="0" dirty="0">
                <a:solidFill>
                  <a:srgbClr val="212121"/>
                </a:solidFill>
                <a:effectLst/>
                <a:latin typeface="Merriweather" panose="020F0502020204030204" pitchFamily="34" charset="0"/>
              </a:rPr>
              <a:t> The first successful </a:t>
            </a:r>
            <a:r>
              <a:rPr lang="en-US" b="0" i="0" dirty="0">
                <a:solidFill>
                  <a:srgbClr val="FF0000"/>
                </a:solidFill>
                <a:effectLst/>
                <a:latin typeface="Merriweather" panose="020F0502020204030204" pitchFamily="34" charset="0"/>
              </a:rPr>
              <a:t>appendectomy</a:t>
            </a:r>
            <a:r>
              <a:rPr lang="en-US" b="0" i="0" dirty="0">
                <a:solidFill>
                  <a:srgbClr val="212121"/>
                </a:solidFill>
                <a:effectLst/>
                <a:latin typeface="Merriweather" panose="020F0502020204030204" pitchFamily="34" charset="0"/>
              </a:rPr>
              <a:t>  is performed in Iowa.</a:t>
            </a:r>
          </a:p>
          <a:p>
            <a:pPr algn="l" fontAlgn="base">
              <a:buFont typeface="Arial" panose="020B0604020202020204" pitchFamily="34" charset="0"/>
              <a:buChar char="•"/>
            </a:pPr>
            <a:r>
              <a:rPr lang="en-US" b="1" i="0" dirty="0">
                <a:solidFill>
                  <a:srgbClr val="212121"/>
                </a:solidFill>
                <a:effectLst/>
                <a:latin typeface="Merriweather" panose="020F0502020204030204" pitchFamily="34" charset="0"/>
              </a:rPr>
              <a:t>1890s:</a:t>
            </a:r>
            <a:r>
              <a:rPr lang="en-US" b="0" i="0" dirty="0">
                <a:solidFill>
                  <a:srgbClr val="212121"/>
                </a:solidFill>
                <a:effectLst/>
                <a:latin typeface="Merriweather" panose="020F0502020204030204" pitchFamily="34" charset="0"/>
              </a:rPr>
              <a:t> Carbolic acid is one of the first agents used as a microbicide to disinfect surgical incisions and prevent postoperative infections. </a:t>
            </a:r>
          </a:p>
          <a:p>
            <a:pPr algn="l" fontAlgn="base">
              <a:buFont typeface="Arial" panose="020B0604020202020204" pitchFamily="34" charset="0"/>
              <a:buChar char="•"/>
            </a:pPr>
            <a:r>
              <a:rPr lang="en-US" b="1" i="0" dirty="0">
                <a:solidFill>
                  <a:srgbClr val="212121"/>
                </a:solidFill>
                <a:effectLst/>
                <a:latin typeface="Merriweather" panose="020F0502020204030204" pitchFamily="34" charset="0"/>
              </a:rPr>
              <a:t>1893:</a:t>
            </a:r>
            <a:r>
              <a:rPr lang="en-US" b="0" i="0" dirty="0">
                <a:solidFill>
                  <a:srgbClr val="212121"/>
                </a:solidFill>
                <a:effectLst/>
                <a:latin typeface="Merriweather" panose="020F0502020204030204" pitchFamily="34" charset="0"/>
              </a:rPr>
              <a:t> First successful heart surgery is performed at Provident Hospital in Chicago to repair a defect in the lining of the heart. Some do not regard this as "heart surgery" since the heart itself was not treated.</a:t>
            </a:r>
          </a:p>
          <a:p>
            <a:pPr algn="l" fontAlgn="base">
              <a:buFont typeface="Arial" panose="020B0604020202020204" pitchFamily="34" charset="0"/>
              <a:buChar char="•"/>
            </a:pPr>
            <a:r>
              <a:rPr lang="en-US" b="1" i="0" dirty="0">
                <a:solidFill>
                  <a:srgbClr val="212121"/>
                </a:solidFill>
                <a:effectLst/>
                <a:latin typeface="Merriweather" panose="020F0502020204030204" pitchFamily="34" charset="0"/>
              </a:rPr>
              <a:t>1895:</a:t>
            </a:r>
            <a:r>
              <a:rPr lang="en-US" b="0" i="0" dirty="0">
                <a:solidFill>
                  <a:srgbClr val="212121"/>
                </a:solidFill>
                <a:effectLst/>
                <a:latin typeface="Merriweather" panose="020F0502020204030204" pitchFamily="34" charset="0"/>
              </a:rPr>
              <a:t> The first </a:t>
            </a:r>
            <a:r>
              <a:rPr lang="en-US" b="0" i="0" dirty="0">
                <a:solidFill>
                  <a:srgbClr val="FF0000"/>
                </a:solidFill>
                <a:effectLst/>
                <a:latin typeface="Merriweather" panose="020F0502020204030204" pitchFamily="34" charset="0"/>
              </a:rPr>
              <a:t>x-ray </a:t>
            </a:r>
            <a:r>
              <a:rPr lang="en-US" b="0" i="0" dirty="0">
                <a:solidFill>
                  <a:srgbClr val="212121"/>
                </a:solidFill>
                <a:effectLst/>
                <a:latin typeface="Merriweather" panose="020F0502020204030204" pitchFamily="34" charset="0"/>
              </a:rPr>
              <a:t>is performed in Germany.</a:t>
            </a:r>
          </a:p>
          <a:p>
            <a:pPr algn="l" fontAlgn="base">
              <a:buFont typeface="Arial" panose="020B0604020202020204" pitchFamily="34" charset="0"/>
              <a:buChar char="•"/>
            </a:pPr>
            <a:r>
              <a:rPr lang="en-US" b="1" i="0" dirty="0">
                <a:solidFill>
                  <a:srgbClr val="212121"/>
                </a:solidFill>
                <a:effectLst/>
                <a:latin typeface="Merriweather" panose="020F0502020204030204" pitchFamily="34" charset="0"/>
              </a:rPr>
              <a:t>1896:</a:t>
            </a:r>
            <a:r>
              <a:rPr lang="en-US" b="0" i="0" dirty="0">
                <a:solidFill>
                  <a:srgbClr val="212121"/>
                </a:solidFill>
                <a:effectLst/>
                <a:latin typeface="Merriweather" panose="020F0502020204030204" pitchFamily="34" charset="0"/>
              </a:rPr>
              <a:t> First successful open-heart surgery is performed in Germany to repair a stab wound in the muscle of the right ventricle.</a:t>
            </a:r>
            <a:endParaRPr lang="en-US" dirty="0"/>
          </a:p>
        </p:txBody>
      </p:sp>
    </p:spTree>
    <p:extLst>
      <p:ext uri="{BB962C8B-B14F-4D97-AF65-F5344CB8AC3E}">
        <p14:creationId xmlns:p14="http://schemas.microsoft.com/office/powerpoint/2010/main" val="139734791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93F86-2428-E9AE-A635-9FD911DEE1A4}"/>
              </a:ext>
            </a:extLst>
          </p:cNvPr>
          <p:cNvSpPr>
            <a:spLocks noGrp="1"/>
          </p:cNvSpPr>
          <p:nvPr>
            <p:ph type="title"/>
          </p:nvPr>
        </p:nvSpPr>
        <p:spPr/>
        <p:txBody>
          <a:bodyPr/>
          <a:lstStyle/>
          <a:p>
            <a:r>
              <a:rPr lang="en-US" dirty="0"/>
              <a:t>20</a:t>
            </a:r>
            <a:r>
              <a:rPr lang="en-US" baseline="30000" dirty="0"/>
              <a:t>th</a:t>
            </a:r>
            <a:r>
              <a:rPr lang="en-US" dirty="0"/>
              <a:t> Century</a:t>
            </a:r>
          </a:p>
        </p:txBody>
      </p:sp>
      <p:sp>
        <p:nvSpPr>
          <p:cNvPr id="3" name="Content Placeholder 2">
            <a:extLst>
              <a:ext uri="{FF2B5EF4-FFF2-40B4-BE49-F238E27FC236}">
                <a16:creationId xmlns:a16="http://schemas.microsoft.com/office/drawing/2014/main" id="{D5D6FD47-B40A-5DEA-4EDB-256CE7B2D794}"/>
              </a:ext>
            </a:extLst>
          </p:cNvPr>
          <p:cNvSpPr>
            <a:spLocks noGrp="1"/>
          </p:cNvSpPr>
          <p:nvPr>
            <p:ph idx="1"/>
          </p:nvPr>
        </p:nvSpPr>
        <p:spPr/>
        <p:txBody>
          <a:bodyPr/>
          <a:lstStyle/>
          <a:p>
            <a:r>
              <a:rPr lang="en-US" b="0" i="0" dirty="0">
                <a:solidFill>
                  <a:srgbClr val="212121"/>
                </a:solidFill>
                <a:effectLst/>
                <a:latin typeface="Merriweather" pitchFamily="2" charset="77"/>
              </a:rPr>
              <a:t>In the 20th century, major advances in surgery not only made surgery safer and more effective but enabled the treatment of a wider range of medical conditions, including the transplantation of organs.</a:t>
            </a:r>
            <a:endParaRPr lang="en-US" dirty="0"/>
          </a:p>
        </p:txBody>
      </p:sp>
    </p:spTree>
    <p:extLst>
      <p:ext uri="{BB962C8B-B14F-4D97-AF65-F5344CB8AC3E}">
        <p14:creationId xmlns:p14="http://schemas.microsoft.com/office/powerpoint/2010/main" val="110820695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68B33-73C0-3458-0D4E-BF48F718493F}"/>
              </a:ext>
            </a:extLst>
          </p:cNvPr>
          <p:cNvSpPr>
            <a:spLocks noGrp="1"/>
          </p:cNvSpPr>
          <p:nvPr>
            <p:ph type="title"/>
          </p:nvPr>
        </p:nvSpPr>
        <p:spPr/>
        <p:txBody>
          <a:bodyPr/>
          <a:lstStyle/>
          <a:p>
            <a:r>
              <a:rPr lang="en-US" dirty="0"/>
              <a:t>20</a:t>
            </a:r>
            <a:r>
              <a:rPr lang="en-US" baseline="30000" dirty="0"/>
              <a:t>th</a:t>
            </a:r>
            <a:r>
              <a:rPr lang="en-US" dirty="0"/>
              <a:t> Century</a:t>
            </a:r>
          </a:p>
        </p:txBody>
      </p:sp>
      <p:sp>
        <p:nvSpPr>
          <p:cNvPr id="3" name="Content Placeholder 2">
            <a:extLst>
              <a:ext uri="{FF2B5EF4-FFF2-40B4-BE49-F238E27FC236}">
                <a16:creationId xmlns:a16="http://schemas.microsoft.com/office/drawing/2014/main" id="{563BD132-9058-60D6-AC95-19C51B1343B8}"/>
              </a:ext>
            </a:extLst>
          </p:cNvPr>
          <p:cNvSpPr>
            <a:spLocks noGrp="1"/>
          </p:cNvSpPr>
          <p:nvPr>
            <p:ph idx="1"/>
          </p:nvPr>
        </p:nvSpPr>
        <p:spPr>
          <a:xfrm>
            <a:off x="1066800" y="1938331"/>
            <a:ext cx="10058400" cy="4439194"/>
          </a:xfrm>
        </p:spPr>
        <p:txBody>
          <a:bodyPr>
            <a:normAutofit fontScale="85000" lnSpcReduction="20000"/>
          </a:bodyPr>
          <a:lstStyle/>
          <a:p>
            <a:pPr algn="l" fontAlgn="base">
              <a:buFont typeface="Arial" panose="020B0604020202020204" pitchFamily="34" charset="0"/>
              <a:buChar char="•"/>
            </a:pPr>
            <a:r>
              <a:rPr lang="en-US" b="1" i="0" dirty="0">
                <a:solidFill>
                  <a:srgbClr val="212121"/>
                </a:solidFill>
                <a:effectLst/>
                <a:latin typeface="Merriweather" pitchFamily="2" charset="77"/>
              </a:rPr>
              <a:t>1905:</a:t>
            </a:r>
            <a:r>
              <a:rPr lang="en-US" b="0" i="0" dirty="0">
                <a:solidFill>
                  <a:srgbClr val="212121"/>
                </a:solidFill>
                <a:effectLst/>
                <a:latin typeface="Merriweather" pitchFamily="2" charset="77"/>
              </a:rPr>
              <a:t> The first successful cornea transplant is performed.</a:t>
            </a:r>
          </a:p>
          <a:p>
            <a:pPr algn="l" fontAlgn="base">
              <a:buFont typeface="Arial" panose="020B0604020202020204" pitchFamily="34" charset="0"/>
              <a:buChar char="•"/>
            </a:pPr>
            <a:r>
              <a:rPr lang="en-US" b="1" i="0" dirty="0">
                <a:solidFill>
                  <a:srgbClr val="212121"/>
                </a:solidFill>
                <a:effectLst/>
                <a:latin typeface="Merriweather" pitchFamily="2" charset="77"/>
              </a:rPr>
              <a:t>1917:</a:t>
            </a:r>
            <a:r>
              <a:rPr lang="en-US" b="0" i="0" dirty="0">
                <a:solidFill>
                  <a:srgbClr val="212121"/>
                </a:solidFill>
                <a:effectLst/>
                <a:latin typeface="Merriweather" pitchFamily="2" charset="77"/>
              </a:rPr>
              <a:t> The first documented plastic surgery performed on a burned English sailor.</a:t>
            </a:r>
          </a:p>
          <a:p>
            <a:pPr algn="l" fontAlgn="base">
              <a:buFont typeface="Arial" panose="020B0604020202020204" pitchFamily="34" charset="0"/>
              <a:buChar char="•"/>
            </a:pPr>
            <a:r>
              <a:rPr lang="en-US" b="1" i="0" dirty="0">
                <a:solidFill>
                  <a:srgbClr val="212121"/>
                </a:solidFill>
                <a:effectLst/>
                <a:latin typeface="Merriweather" pitchFamily="2" charset="77"/>
              </a:rPr>
              <a:t>1928:</a:t>
            </a:r>
            <a:r>
              <a:rPr lang="en-US" b="0" i="0" dirty="0">
                <a:solidFill>
                  <a:srgbClr val="212121"/>
                </a:solidFill>
                <a:effectLst/>
                <a:latin typeface="Merriweather" pitchFamily="2" charset="77"/>
              </a:rPr>
              <a:t> </a:t>
            </a:r>
            <a:r>
              <a:rPr lang="en-US" b="0" i="0" dirty="0">
                <a:solidFill>
                  <a:srgbClr val="FF0000"/>
                </a:solidFill>
                <a:effectLst/>
                <a:latin typeface="Merriweather" pitchFamily="2" charset="77"/>
              </a:rPr>
              <a:t>Antibiotics</a:t>
            </a:r>
            <a:r>
              <a:rPr lang="en-US" b="0" i="0" dirty="0">
                <a:solidFill>
                  <a:srgbClr val="212121"/>
                </a:solidFill>
                <a:effectLst/>
                <a:latin typeface="Merriweather" pitchFamily="2" charset="77"/>
              </a:rPr>
              <a:t> are discovered.</a:t>
            </a:r>
          </a:p>
          <a:p>
            <a:pPr algn="l" fontAlgn="base">
              <a:buFont typeface="Arial" panose="020B0604020202020204" pitchFamily="34" charset="0"/>
              <a:buChar char="•"/>
            </a:pPr>
            <a:r>
              <a:rPr lang="en-US" b="1" i="0" dirty="0">
                <a:solidFill>
                  <a:srgbClr val="212121"/>
                </a:solidFill>
                <a:effectLst/>
                <a:latin typeface="Merriweather" pitchFamily="2" charset="77"/>
              </a:rPr>
              <a:t>1930:</a:t>
            </a:r>
            <a:r>
              <a:rPr lang="en-US" b="0" i="0" dirty="0">
                <a:solidFill>
                  <a:srgbClr val="212121"/>
                </a:solidFill>
                <a:effectLst/>
                <a:latin typeface="Merriweather" pitchFamily="2" charset="77"/>
              </a:rPr>
              <a:t> German has the first sex reassignment operation from male to female.</a:t>
            </a:r>
          </a:p>
          <a:p>
            <a:pPr algn="l" fontAlgn="base">
              <a:buFont typeface="Arial" panose="020B0604020202020204" pitchFamily="34" charset="0"/>
              <a:buChar char="•"/>
            </a:pPr>
            <a:r>
              <a:rPr lang="en-US" b="1" i="0" dirty="0">
                <a:solidFill>
                  <a:srgbClr val="212121"/>
                </a:solidFill>
                <a:effectLst/>
                <a:latin typeface="Merriweather" pitchFamily="2" charset="77"/>
              </a:rPr>
              <a:t>1940:</a:t>
            </a:r>
            <a:r>
              <a:rPr lang="en-US" b="0" i="0" dirty="0">
                <a:solidFill>
                  <a:srgbClr val="212121"/>
                </a:solidFill>
                <a:effectLst/>
                <a:latin typeface="Merriweather" pitchFamily="2" charset="77"/>
              </a:rPr>
              <a:t> The first metal hip replacement surgery is performed.</a:t>
            </a:r>
          </a:p>
          <a:p>
            <a:pPr algn="l" fontAlgn="base">
              <a:buFont typeface="Arial" panose="020B0604020202020204" pitchFamily="34" charset="0"/>
              <a:buChar char="•"/>
            </a:pPr>
            <a:r>
              <a:rPr lang="en-US" b="1" i="0" dirty="0">
                <a:solidFill>
                  <a:srgbClr val="212121"/>
                </a:solidFill>
                <a:effectLst/>
                <a:latin typeface="Merriweather" pitchFamily="2" charset="77"/>
              </a:rPr>
              <a:t>1950:</a:t>
            </a:r>
            <a:r>
              <a:rPr lang="en-US" b="0" i="0" dirty="0">
                <a:solidFill>
                  <a:srgbClr val="212121"/>
                </a:solidFill>
                <a:effectLst/>
                <a:latin typeface="Merriweather" pitchFamily="2" charset="77"/>
              </a:rPr>
              <a:t> The first LASIK eye procedure is performed in Colombia.</a:t>
            </a:r>
          </a:p>
          <a:p>
            <a:pPr algn="l" fontAlgn="base">
              <a:buFont typeface="Arial" panose="020B0604020202020204" pitchFamily="34" charset="0"/>
              <a:buChar char="•"/>
            </a:pPr>
            <a:r>
              <a:rPr lang="en-US" b="1" i="0" dirty="0">
                <a:solidFill>
                  <a:srgbClr val="212121"/>
                </a:solidFill>
                <a:effectLst/>
                <a:latin typeface="Merriweather" pitchFamily="2" charset="77"/>
              </a:rPr>
              <a:t>1950:</a:t>
            </a:r>
            <a:r>
              <a:rPr lang="en-US" b="0" i="0" dirty="0">
                <a:solidFill>
                  <a:srgbClr val="212121"/>
                </a:solidFill>
                <a:effectLst/>
                <a:latin typeface="Merriweather" pitchFamily="2" charset="77"/>
              </a:rPr>
              <a:t> The first successful </a:t>
            </a:r>
            <a:r>
              <a:rPr lang="en-US" b="0" i="0" dirty="0">
                <a:solidFill>
                  <a:srgbClr val="FF0000"/>
                </a:solidFill>
                <a:effectLst/>
                <a:latin typeface="Merriweather" pitchFamily="2" charset="77"/>
              </a:rPr>
              <a:t>organ transplant </a:t>
            </a:r>
            <a:r>
              <a:rPr lang="en-US" b="0" i="0" dirty="0">
                <a:solidFill>
                  <a:srgbClr val="212121"/>
                </a:solidFill>
                <a:effectLst/>
                <a:latin typeface="Merriweather" pitchFamily="2" charset="77"/>
              </a:rPr>
              <a:t>involving a kidney is performed, although the recipient dies a few months later of graft rejection.</a:t>
            </a:r>
          </a:p>
          <a:p>
            <a:pPr algn="l" fontAlgn="base">
              <a:buFont typeface="Arial" panose="020B0604020202020204" pitchFamily="34" charset="0"/>
              <a:buChar char="•"/>
            </a:pPr>
            <a:r>
              <a:rPr lang="en-US" b="1" i="0" dirty="0">
                <a:solidFill>
                  <a:srgbClr val="212121"/>
                </a:solidFill>
                <a:effectLst/>
                <a:latin typeface="Merriweather" pitchFamily="2" charset="77"/>
              </a:rPr>
              <a:t>1952:</a:t>
            </a:r>
            <a:r>
              <a:rPr lang="en-US" b="0" i="0" dirty="0">
                <a:solidFill>
                  <a:srgbClr val="212121"/>
                </a:solidFill>
                <a:effectLst/>
                <a:latin typeface="Merriweather" pitchFamily="2" charset="77"/>
              </a:rPr>
              <a:t> The first successful heart surgery is performed in which the heart is stopped and restarted.</a:t>
            </a:r>
          </a:p>
          <a:p>
            <a:pPr algn="l" fontAlgn="base">
              <a:buFont typeface="Arial" panose="020B0604020202020204" pitchFamily="34" charset="0"/>
              <a:buChar char="•"/>
            </a:pPr>
            <a:r>
              <a:rPr lang="en-US" b="1" i="0" dirty="0">
                <a:solidFill>
                  <a:srgbClr val="212121"/>
                </a:solidFill>
                <a:effectLst/>
                <a:latin typeface="Merriweather" pitchFamily="2" charset="77"/>
              </a:rPr>
              <a:t>1953:</a:t>
            </a:r>
            <a:r>
              <a:rPr lang="en-US" b="0" i="0" dirty="0">
                <a:solidFill>
                  <a:srgbClr val="212121"/>
                </a:solidFill>
                <a:effectLst/>
                <a:latin typeface="Merriweather" pitchFamily="2" charset="77"/>
              </a:rPr>
              <a:t> The first successful use of a heart-lung bypass machine is performed.</a:t>
            </a:r>
          </a:p>
          <a:p>
            <a:pPr algn="l" fontAlgn="base">
              <a:buFont typeface="Arial" panose="020B0604020202020204" pitchFamily="34" charset="0"/>
              <a:buChar char="•"/>
            </a:pPr>
            <a:r>
              <a:rPr lang="en-US" b="1" i="0" dirty="0">
                <a:solidFill>
                  <a:srgbClr val="212121"/>
                </a:solidFill>
                <a:effectLst/>
                <a:latin typeface="Merriweather" pitchFamily="2" charset="77"/>
              </a:rPr>
              <a:t>1954:</a:t>
            </a:r>
            <a:r>
              <a:rPr lang="en-US" b="0" i="0" dirty="0">
                <a:solidFill>
                  <a:srgbClr val="212121"/>
                </a:solidFill>
                <a:effectLst/>
                <a:latin typeface="Merriweather" pitchFamily="2" charset="77"/>
              </a:rPr>
              <a:t> The first </a:t>
            </a:r>
            <a:r>
              <a:rPr lang="en-US" b="0" i="0" dirty="0">
                <a:solidFill>
                  <a:srgbClr val="FF0000"/>
                </a:solidFill>
                <a:effectLst/>
                <a:latin typeface="Merriweather" pitchFamily="2" charset="77"/>
              </a:rPr>
              <a:t>successful living donor kidney transplant </a:t>
            </a:r>
            <a:r>
              <a:rPr lang="en-US" b="0" i="0" dirty="0">
                <a:solidFill>
                  <a:srgbClr val="212121"/>
                </a:solidFill>
                <a:effectLst/>
                <a:latin typeface="Merriweather" pitchFamily="2" charset="77"/>
              </a:rPr>
              <a:t>is performed in which the donor was the recipient's twin.</a:t>
            </a:r>
          </a:p>
          <a:p>
            <a:pPr algn="l" fontAlgn="base">
              <a:buFont typeface="Arial" panose="020B0604020202020204" pitchFamily="34" charset="0"/>
              <a:buChar char="•"/>
            </a:pPr>
            <a:r>
              <a:rPr lang="en-US" b="1" i="0" dirty="0">
                <a:solidFill>
                  <a:srgbClr val="212121"/>
                </a:solidFill>
                <a:effectLst/>
                <a:latin typeface="Merriweather" pitchFamily="2" charset="77"/>
              </a:rPr>
              <a:t>1966:</a:t>
            </a:r>
            <a:r>
              <a:rPr lang="en-US" b="0" i="0" dirty="0">
                <a:solidFill>
                  <a:srgbClr val="212121"/>
                </a:solidFill>
                <a:effectLst/>
                <a:latin typeface="Merriweather" pitchFamily="2" charset="77"/>
              </a:rPr>
              <a:t> The first successful pancreas transplant is performed.</a:t>
            </a:r>
          </a:p>
          <a:p>
            <a:pPr algn="l" fontAlgn="base">
              <a:buFont typeface="Arial" panose="020B0604020202020204" pitchFamily="34" charset="0"/>
              <a:buChar char="•"/>
            </a:pPr>
            <a:r>
              <a:rPr lang="en-US" b="1" i="0" dirty="0">
                <a:solidFill>
                  <a:srgbClr val="212121"/>
                </a:solidFill>
                <a:effectLst/>
                <a:latin typeface="Merriweather" pitchFamily="2" charset="77"/>
              </a:rPr>
              <a:t>1967:</a:t>
            </a:r>
            <a:r>
              <a:rPr lang="en-US" b="0" i="0" dirty="0">
                <a:solidFill>
                  <a:srgbClr val="212121"/>
                </a:solidFill>
                <a:effectLst/>
                <a:latin typeface="Merriweather" pitchFamily="2" charset="77"/>
              </a:rPr>
              <a:t> The first successful liver transplant is performed.</a:t>
            </a:r>
          </a:p>
          <a:p>
            <a:pPr algn="l" fontAlgn="base">
              <a:buFont typeface="Arial" panose="020B0604020202020204" pitchFamily="34" charset="0"/>
              <a:buChar char="•"/>
            </a:pPr>
            <a:r>
              <a:rPr lang="en-US" b="1" i="0" dirty="0">
                <a:solidFill>
                  <a:srgbClr val="212121"/>
                </a:solidFill>
                <a:effectLst/>
                <a:latin typeface="Merriweather" pitchFamily="2" charset="77"/>
              </a:rPr>
              <a:t>1967:</a:t>
            </a:r>
            <a:r>
              <a:rPr lang="en-US" b="0" i="0" dirty="0">
                <a:solidFill>
                  <a:srgbClr val="212121"/>
                </a:solidFill>
                <a:effectLst/>
                <a:latin typeface="Merriweather" pitchFamily="2" charset="77"/>
              </a:rPr>
              <a:t> The first heart transplant surgery is performed by South African surgeon Christian Barnard.</a:t>
            </a:r>
          </a:p>
          <a:p>
            <a:endParaRPr lang="en-US" b="1" dirty="0"/>
          </a:p>
        </p:txBody>
      </p:sp>
    </p:spTree>
    <p:extLst>
      <p:ext uri="{BB962C8B-B14F-4D97-AF65-F5344CB8AC3E}">
        <p14:creationId xmlns:p14="http://schemas.microsoft.com/office/powerpoint/2010/main" val="145844378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B0E9A-74D6-52AC-D017-4B69BA91178F}"/>
              </a:ext>
            </a:extLst>
          </p:cNvPr>
          <p:cNvSpPr>
            <a:spLocks noGrp="1"/>
          </p:cNvSpPr>
          <p:nvPr>
            <p:ph type="title"/>
          </p:nvPr>
        </p:nvSpPr>
        <p:spPr/>
        <p:txBody>
          <a:bodyPr/>
          <a:lstStyle/>
          <a:p>
            <a:r>
              <a:rPr lang="en-US" dirty="0"/>
              <a:t>Minimally-invasive Laparoscopic Surgery</a:t>
            </a:r>
          </a:p>
        </p:txBody>
      </p:sp>
      <p:sp>
        <p:nvSpPr>
          <p:cNvPr id="3" name="Content Placeholder 2">
            <a:extLst>
              <a:ext uri="{FF2B5EF4-FFF2-40B4-BE49-F238E27FC236}">
                <a16:creationId xmlns:a16="http://schemas.microsoft.com/office/drawing/2014/main" id="{2FBF3052-DF29-D21F-C787-CD8350782EA6}"/>
              </a:ext>
            </a:extLst>
          </p:cNvPr>
          <p:cNvSpPr>
            <a:spLocks noGrp="1"/>
          </p:cNvSpPr>
          <p:nvPr>
            <p:ph idx="1"/>
          </p:nvPr>
        </p:nvSpPr>
        <p:spPr/>
        <p:txBody>
          <a:bodyPr>
            <a:normAutofit lnSpcReduction="10000"/>
          </a:bodyPr>
          <a:lstStyle/>
          <a:p>
            <a:pPr algn="l" fontAlgn="base">
              <a:buFont typeface="Arial" panose="020B0604020202020204" pitchFamily="34" charset="0"/>
              <a:buChar char="•"/>
            </a:pPr>
            <a:r>
              <a:rPr lang="en-US" b="0" i="0" dirty="0">
                <a:solidFill>
                  <a:srgbClr val="212121"/>
                </a:solidFill>
                <a:effectLst/>
                <a:latin typeface="Merriweather" pitchFamily="2" charset="77"/>
              </a:rPr>
              <a:t>Phillip </a:t>
            </a:r>
            <a:r>
              <a:rPr lang="en-US" b="0" i="0" dirty="0" err="1">
                <a:solidFill>
                  <a:srgbClr val="212121"/>
                </a:solidFill>
                <a:effectLst/>
                <a:latin typeface="Merriweather" pitchFamily="2" charset="77"/>
              </a:rPr>
              <a:t>Bozzini</a:t>
            </a:r>
            <a:r>
              <a:rPr lang="en-US" b="0" i="0" dirty="0">
                <a:solidFill>
                  <a:srgbClr val="212121"/>
                </a:solidFill>
                <a:effectLst/>
                <a:latin typeface="Merriweather" pitchFamily="2" charset="77"/>
              </a:rPr>
              <a:t> is credited with developing the first cystoscope, although it was never used in humans. In 1805, he developed an awkward system of candles and mirrors to examine canine bladders.</a:t>
            </a:r>
          </a:p>
          <a:p>
            <a:pPr algn="l" fontAlgn="base">
              <a:buFont typeface="Arial" panose="020B0604020202020204" pitchFamily="34" charset="0"/>
              <a:buChar char="•"/>
            </a:pPr>
            <a:r>
              <a:rPr lang="en-US" b="0" i="0" dirty="0">
                <a:solidFill>
                  <a:srgbClr val="212121"/>
                </a:solidFill>
                <a:effectLst/>
                <a:latin typeface="Merriweather" pitchFamily="2" charset="77"/>
              </a:rPr>
              <a:t>In 1901, German surgeon George </a:t>
            </a:r>
            <a:r>
              <a:rPr lang="en-US" b="0" i="0" dirty="0" err="1">
                <a:solidFill>
                  <a:srgbClr val="212121"/>
                </a:solidFill>
                <a:effectLst/>
                <a:latin typeface="Merriweather" pitchFamily="2" charset="77"/>
              </a:rPr>
              <a:t>Kelling</a:t>
            </a:r>
            <a:r>
              <a:rPr lang="en-US" b="0" i="0" dirty="0">
                <a:solidFill>
                  <a:srgbClr val="212121"/>
                </a:solidFill>
                <a:effectLst/>
                <a:latin typeface="Merriweather" pitchFamily="2" charset="77"/>
              </a:rPr>
              <a:t> used a cystoscope through the abdominal wall to evaluate the effect of pneumoperitoneum in dogs, inventing the technique of “</a:t>
            </a:r>
            <a:r>
              <a:rPr lang="en-US" b="0" i="0" dirty="0" err="1">
                <a:solidFill>
                  <a:srgbClr val="212121"/>
                </a:solidFill>
                <a:effectLst/>
                <a:latin typeface="Merriweather" pitchFamily="2" charset="77"/>
              </a:rPr>
              <a:t>celioscopy</a:t>
            </a:r>
            <a:r>
              <a:rPr lang="en-US" dirty="0">
                <a:solidFill>
                  <a:srgbClr val="212121"/>
                </a:solidFill>
                <a:latin typeface="Merriweather" pitchFamily="2" charset="77"/>
              </a:rPr>
              <a:t>”.</a:t>
            </a:r>
          </a:p>
          <a:p>
            <a:pPr lvl="1" fontAlgn="base">
              <a:buFont typeface="Arial" panose="020B0604020202020204" pitchFamily="34" charset="0"/>
              <a:buChar char="•"/>
            </a:pPr>
            <a:r>
              <a:rPr lang="en-US" b="0" i="0" dirty="0">
                <a:solidFill>
                  <a:srgbClr val="212121"/>
                </a:solidFill>
                <a:effectLst/>
                <a:latin typeface="Merriweather" pitchFamily="2" charset="77"/>
              </a:rPr>
              <a:t>After enduring harsh criticisms from the medical community, he later applied his technique to humans, publishing his results in 1910.</a:t>
            </a:r>
          </a:p>
          <a:p>
            <a:pPr fontAlgn="base">
              <a:buFont typeface="Arial" panose="020B0604020202020204" pitchFamily="34" charset="0"/>
              <a:buChar char="•"/>
            </a:pPr>
            <a:r>
              <a:rPr lang="en-US" b="0" i="0" dirty="0">
                <a:solidFill>
                  <a:srgbClr val="212121"/>
                </a:solidFill>
                <a:effectLst/>
                <a:latin typeface="Merriweather" pitchFamily="2" charset="77"/>
              </a:rPr>
              <a:t>A German gastroenterologist, Heinz </a:t>
            </a:r>
            <a:r>
              <a:rPr lang="en-US" b="0" i="0" dirty="0" err="1">
                <a:solidFill>
                  <a:srgbClr val="212121"/>
                </a:solidFill>
                <a:effectLst/>
                <a:latin typeface="Merriweather" pitchFamily="2" charset="77"/>
              </a:rPr>
              <a:t>Kalk</a:t>
            </a:r>
            <a:r>
              <a:rPr lang="en-US" b="0" i="0" dirty="0">
                <a:solidFill>
                  <a:srgbClr val="212121"/>
                </a:solidFill>
                <a:effectLst/>
                <a:latin typeface="Merriweather" pitchFamily="2" charset="77"/>
              </a:rPr>
              <a:t>, developed a superior laparoscope with improved lenses and the first forward-viewing scope in 1929, earning him the title “Father of Modern Laparoscopy.”</a:t>
            </a:r>
          </a:p>
          <a:p>
            <a:pPr fontAlgn="base">
              <a:buFont typeface="Arial" panose="020B0604020202020204" pitchFamily="34" charset="0"/>
              <a:buChar char="•"/>
            </a:pPr>
            <a:r>
              <a:rPr lang="en-US" b="1" i="0" dirty="0">
                <a:solidFill>
                  <a:srgbClr val="212121"/>
                </a:solidFill>
                <a:effectLst/>
                <a:latin typeface="Merriweather" pitchFamily="2" charset="77"/>
              </a:rPr>
              <a:t>1975:</a:t>
            </a:r>
            <a:r>
              <a:rPr lang="en-US" b="0" i="0" dirty="0">
                <a:solidFill>
                  <a:srgbClr val="212121"/>
                </a:solidFill>
                <a:effectLst/>
                <a:latin typeface="Merriweather" pitchFamily="2" charset="77"/>
              </a:rPr>
              <a:t> </a:t>
            </a:r>
            <a:r>
              <a:rPr lang="en-US" b="0" i="0" dirty="0">
                <a:solidFill>
                  <a:srgbClr val="FF0000"/>
                </a:solidFill>
                <a:effectLst/>
                <a:latin typeface="Merriweather" pitchFamily="2" charset="77"/>
              </a:rPr>
              <a:t>The first organ surgery is performed using minimally-invasive laparoscopic ("keyhole") surgery.</a:t>
            </a:r>
          </a:p>
          <a:p>
            <a:endParaRPr lang="en-US" dirty="0"/>
          </a:p>
        </p:txBody>
      </p:sp>
    </p:spTree>
    <p:extLst>
      <p:ext uri="{BB962C8B-B14F-4D97-AF65-F5344CB8AC3E}">
        <p14:creationId xmlns:p14="http://schemas.microsoft.com/office/powerpoint/2010/main" val="411443231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AnalogousFromDarkSeedLeftStep">
      <a:dk1>
        <a:srgbClr val="000000"/>
      </a:dk1>
      <a:lt1>
        <a:srgbClr val="FFFFFF"/>
      </a:lt1>
      <a:dk2>
        <a:srgbClr val="301B2D"/>
      </a:dk2>
      <a:lt2>
        <a:srgbClr val="F0F3F2"/>
      </a:lt2>
      <a:accent1>
        <a:srgbClr val="E72983"/>
      </a:accent1>
      <a:accent2>
        <a:srgbClr val="D517C0"/>
      </a:accent2>
      <a:accent3>
        <a:srgbClr val="AD29E7"/>
      </a:accent3>
      <a:accent4>
        <a:srgbClr val="5725D7"/>
      </a:accent4>
      <a:accent5>
        <a:srgbClr val="2944E7"/>
      </a:accent5>
      <a:accent6>
        <a:srgbClr val="1781D5"/>
      </a:accent6>
      <a:hlink>
        <a:srgbClr val="433FBF"/>
      </a:hlink>
      <a:folHlink>
        <a:srgbClr val="7F7F7F"/>
      </a:folHlink>
    </a:clrScheme>
    <a:fontScheme name="Savon">
      <a:majorFont>
        <a:latin typeface="Goudy Old Style"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oudy Old Style"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docProps/app.xml><?xml version="1.0" encoding="utf-8"?>
<Properties xmlns="http://schemas.openxmlformats.org/officeDocument/2006/extended-properties" xmlns:vt="http://schemas.openxmlformats.org/officeDocument/2006/docPropsVTypes">
  <TotalTime>6545</TotalTime>
  <Words>2064</Words>
  <Application>Microsoft Macintosh PowerPoint</Application>
  <PresentationFormat>Widescreen</PresentationFormat>
  <Paragraphs>147</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Garamond</vt:lpstr>
      <vt:lpstr>Goudy Old Style</vt:lpstr>
      <vt:lpstr>Merriweather</vt:lpstr>
      <vt:lpstr>Roboto</vt:lpstr>
      <vt:lpstr>YouTube Noto</vt:lpstr>
      <vt:lpstr>SavonVTI</vt:lpstr>
      <vt:lpstr>Innovations in Surgery</vt:lpstr>
      <vt:lpstr>The Beginning</vt:lpstr>
      <vt:lpstr>Metals</vt:lpstr>
      <vt:lpstr>Blades</vt:lpstr>
      <vt:lpstr>The Start of Official Surgeons</vt:lpstr>
      <vt:lpstr>19th Century</vt:lpstr>
      <vt:lpstr>20th Century</vt:lpstr>
      <vt:lpstr>20th Century</vt:lpstr>
      <vt:lpstr>Minimally-invasive Laparoscopic Surgery</vt:lpstr>
      <vt:lpstr>Robotic Surgery</vt:lpstr>
      <vt:lpstr>Cyberknife</vt:lpstr>
      <vt:lpstr>21st Century</vt:lpstr>
      <vt:lpstr>21st Century</vt:lpstr>
      <vt:lpstr>Laparoscopic vs Robotic</vt:lpstr>
      <vt:lpstr>Looking Ahead</vt:lpstr>
      <vt:lpstr>How will future technological advancements affect the field of surgery?</vt:lpstr>
      <vt:lpstr>Works Cited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Innovations in Surgery</dc:title>
  <dc:creator>Lowney, Maya Meijiao - (mayalowney)</dc:creator>
  <cp:lastModifiedBy>Lowney, Maya Meijiao - (mayalowney)</cp:lastModifiedBy>
  <cp:revision>22</cp:revision>
  <dcterms:created xsi:type="dcterms:W3CDTF">2023-05-27T19:53:23Z</dcterms:created>
  <dcterms:modified xsi:type="dcterms:W3CDTF">2023-06-01T08:59:22Z</dcterms:modified>
</cp:coreProperties>
</file>