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42" d="100"/>
          <a:sy n="142" d="100"/>
        </p:scale>
        <p:origin x="7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fd73e1801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efd73e1801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fd73e1801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efd73e1801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Amylase - </a:t>
            </a:r>
            <a:r>
              <a:rPr lang="en" sz="1200">
                <a:solidFill>
                  <a:srgbClr val="232323"/>
                </a:solidFill>
                <a:highlight>
                  <a:srgbClr val="FFFFFF"/>
                </a:highlight>
              </a:rPr>
              <a:t>rises within 6 to 12 hours of the onset of acute pancreatitis. Amylase has a short half-life of approximately 10 hours and in uncomplicated attacks returns to normal within three to five days.</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may not be seen in approximately 20 percent of patients with alcoholic pancreatitis due to the inability of the parenchyma to produce amylase, and in 50 percent of patients with hypertriglyceridemia-associated pancreatitis as triglycerides interfere with the amylase assay. Given the short half-life of amylase, the diagnosis of acute pancreatitis may be missed in patients who present &gt;24 hours after the onset of pancreatitis. In addition, elevations in serum amylase are not specific for acute pancreatitis and may be seen in other conditions</a:t>
            </a:r>
            <a:endParaRPr sz="1200">
              <a:solidFill>
                <a:srgbClr val="232323"/>
              </a:solidFill>
              <a:highlight>
                <a:srgbClr val="FFFFFF"/>
              </a:highlight>
            </a:endParaRPr>
          </a:p>
          <a:p>
            <a:pPr marL="0" lvl="0" indent="0" algn="l" rtl="0">
              <a:spcBef>
                <a:spcPts val="0"/>
              </a:spcBef>
              <a:spcAft>
                <a:spcPts val="0"/>
              </a:spcAft>
              <a:buNone/>
            </a:pPr>
            <a:r>
              <a:rPr lang="en" sz="1200">
                <a:solidFill>
                  <a:srgbClr val="232323"/>
                </a:solidFill>
                <a:highlight>
                  <a:srgbClr val="FFFFFF"/>
                </a:highlight>
              </a:rPr>
              <a:t>Lipase - sensitivity for acute pancreatitis ranging from 82 to 100 percent</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rises within four to eight hours of the onset of symptoms, peaks at 24 hours, and returns to normal within 8 to 14 days </a:t>
            </a:r>
            <a:endParaRPr sz="1200">
              <a:solidFill>
                <a:srgbClr val="232323"/>
              </a:solidFill>
              <a:highlight>
                <a:srgbClr val="FFFFFF"/>
              </a:highlight>
            </a:endParaRPr>
          </a:p>
          <a:p>
            <a:pPr marL="0" lvl="0" indent="0" algn="l" rtl="0">
              <a:spcBef>
                <a:spcPts val="0"/>
              </a:spcBef>
              <a:spcAft>
                <a:spcPts val="0"/>
              </a:spcAft>
              <a:buNone/>
            </a:pPr>
            <a:r>
              <a:rPr lang="en" sz="1200">
                <a:solidFill>
                  <a:srgbClr val="232323"/>
                </a:solidFill>
                <a:highlight>
                  <a:srgbClr val="FFFFFF"/>
                </a:highlight>
              </a:rPr>
              <a:t>CT - focal or diffuse enlargement of the pancreas with heterogeneous enhancement with intravenous contrast. Necrosis of pancreatic tissue is recognized as lack of enhancement after intravenous contrast administration. If performed three or more days after the onset of abdominal pain, contrast-enhanced CT scan can reliably establish the presence and extent of pancreatic necrosis and local complications and predict the severity of the disease</a:t>
            </a:r>
            <a:endParaRPr sz="1200">
              <a:solidFill>
                <a:srgbClr val="232323"/>
              </a:solidFill>
              <a:highlight>
                <a:srgbClr val="FFFFFF"/>
              </a:highlight>
            </a:endParaRPr>
          </a:p>
          <a:p>
            <a:pPr marL="0" lvl="0" indent="0" algn="l" rtl="0">
              <a:spcBef>
                <a:spcPts val="0"/>
              </a:spcBef>
              <a:spcAft>
                <a:spcPts val="0"/>
              </a:spcAft>
              <a:buNone/>
            </a:pPr>
            <a:endParaRPr sz="1200">
              <a:solidFill>
                <a:srgbClr val="232323"/>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fd73e1801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efd73e1801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ICU:</a:t>
            </a:r>
            <a:endParaRPr/>
          </a:p>
          <a:p>
            <a:pPr marL="381000" lvl="0" indent="0" algn="l" rtl="0">
              <a:lnSpc>
                <a:spcPct val="162500"/>
              </a:lnSpc>
              <a:spcBef>
                <a:spcPts val="1200"/>
              </a:spcBef>
              <a:spcAft>
                <a:spcPts val="0"/>
              </a:spcAft>
              <a:buClr>
                <a:schemeClr val="dk1"/>
              </a:buClr>
              <a:buSzPts val="1100"/>
              <a:buFont typeface="Arial"/>
              <a:buNone/>
            </a:pPr>
            <a:r>
              <a:rPr lang="en" sz="1200">
                <a:solidFill>
                  <a:srgbClr val="232323"/>
                </a:solidFill>
                <a:highlight>
                  <a:srgbClr val="FFFFFF"/>
                </a:highlight>
              </a:rPr>
              <a:t>Patients with severe acute pancreatitis</a:t>
            </a:r>
            <a:endParaRPr sz="1200">
              <a:solidFill>
                <a:srgbClr val="232323"/>
              </a:solidFill>
              <a:highlight>
                <a:srgbClr val="FFFFFF"/>
              </a:highlight>
            </a:endParaRPr>
          </a:p>
          <a:p>
            <a:pPr marL="381000" lvl="0" indent="0" algn="l" rtl="0">
              <a:lnSpc>
                <a:spcPct val="200000"/>
              </a:lnSpc>
              <a:spcBef>
                <a:spcPts val="1200"/>
              </a:spcBef>
              <a:spcAft>
                <a:spcPts val="0"/>
              </a:spcAft>
              <a:buClr>
                <a:schemeClr val="dk1"/>
              </a:buClr>
              <a:buSzPts val="1100"/>
              <a:buFont typeface="Arial"/>
              <a:buNone/>
            </a:pPr>
            <a:r>
              <a:rPr lang="en" sz="9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Patients with acute pancreatitis and one or more of the following parameters:</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Pulse &lt;40 or &gt;150 beats/minute</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Systolic arterial pressure &lt;80 mmHg or mean arterial pressure &lt;60 mmHg or diastolic arterial pressure &gt;120 mmHg</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Respiratory rate &gt;35 breaths/minute</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Serum sodium &lt;110 mmol/L or &gt;170 mmol/L</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Serum potassium &lt;2.0 mmol/L or &gt;7.0 mmol/L</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PaO</a:t>
            </a:r>
            <a:r>
              <a:rPr lang="en" sz="900">
                <a:solidFill>
                  <a:srgbClr val="232323"/>
                </a:solidFill>
                <a:highlight>
                  <a:srgbClr val="FFFFFF"/>
                </a:highlight>
              </a:rPr>
              <a:t>2</a:t>
            </a:r>
            <a:r>
              <a:rPr lang="en" sz="1200">
                <a:solidFill>
                  <a:srgbClr val="232323"/>
                </a:solidFill>
                <a:highlight>
                  <a:srgbClr val="FFFFFF"/>
                </a:highlight>
              </a:rPr>
              <a:t> &lt;50 mmHg</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pH &lt;7.1 or &gt;7.7</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Serum glucose &gt;800 mg/dL</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Serum calcium &gt;15 mg/dL</a:t>
            </a:r>
            <a:endParaRPr sz="1200">
              <a:solidFill>
                <a:srgbClr val="232323"/>
              </a:solidFill>
              <a:highlight>
                <a:srgbClr val="FFFFFF"/>
              </a:highlight>
            </a:endParaRPr>
          </a:p>
          <a:p>
            <a:pPr marL="609600" lvl="0" indent="0" algn="l" rtl="0">
              <a:lnSpc>
                <a:spcPct val="162500"/>
              </a:lnSpc>
              <a:spcBef>
                <a:spcPts val="1200"/>
              </a:spcBef>
              <a:spcAft>
                <a:spcPts val="0"/>
              </a:spcAft>
              <a:buClr>
                <a:schemeClr val="dk1"/>
              </a:buClr>
              <a:buSzPts val="1100"/>
              <a:buFont typeface="Arial"/>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Anuria</a:t>
            </a:r>
            <a:endParaRPr sz="1200">
              <a:solidFill>
                <a:srgbClr val="232323"/>
              </a:solidFill>
              <a:highlight>
                <a:srgbClr val="FFFFFF"/>
              </a:highlight>
            </a:endParaRPr>
          </a:p>
          <a:p>
            <a:pPr marL="609600" lvl="0" indent="0" algn="l" rtl="0">
              <a:lnSpc>
                <a:spcPct val="162500"/>
              </a:lnSpc>
              <a:spcBef>
                <a:spcPts val="1200"/>
              </a:spcBef>
              <a:spcAft>
                <a:spcPts val="1200"/>
              </a:spcAft>
              <a:buNone/>
            </a:pPr>
            <a:r>
              <a:rPr lang="en" sz="1300">
                <a:solidFill>
                  <a:srgbClr val="232323"/>
                </a:solidFill>
                <a:highlight>
                  <a:srgbClr val="FFFFFF"/>
                </a:highlight>
                <a:latin typeface="Times New Roman"/>
                <a:ea typeface="Times New Roman"/>
                <a:cs typeface="Times New Roman"/>
                <a:sym typeface="Times New Roman"/>
              </a:rPr>
              <a:t>•</a:t>
            </a:r>
            <a:r>
              <a:rPr lang="en" sz="1200">
                <a:solidFill>
                  <a:srgbClr val="232323"/>
                </a:solidFill>
                <a:highlight>
                  <a:srgbClr val="FFFFFF"/>
                </a:highlight>
              </a:rPr>
              <a:t>Coma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fd73e1801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efd73e1801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32323"/>
                </a:solidFill>
                <a:highlight>
                  <a:srgbClr val="FFFFFF"/>
                </a:highlight>
              </a:rPr>
              <a:t>Significant third space losses due to inflammatory collections, increased permeability of vasculature resulting in transudation of fluid from intravascular to extravascular compartment, nausea and vomiting and inability to ingest adequate amounts of fluids, lead to increases in hematocrit, blood urea nitrogen and creatinine, possible development of necrotizing (pancreatic and/or peripancreatic necrosis) pancreatitis and acute kidney injury.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efd73e1801_0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efd73e1801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In patients who have had mild, interstitial pancreatitis, cholecystectomy can usually be performed safely in the same index hospitalization</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Interval cholecystectomy (within eight weeks) is advised in necrotizing pancreatitis when inflammation and fluid collections resolve or subside to a great extent</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Failure to perform a cholecystectomy is associated with a 25 to 30 percent risk of recurrent acute pancreatitis, cholecystitis, or cholangitis within 6 to 18 weeks</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Until abdominal pain and tenderness resolved and laboratory values normalized, typically within 48 hours</a:t>
            </a:r>
            <a:endParaRPr sz="1200">
              <a:solidFill>
                <a:srgbClr val="232323"/>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fd73e1801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efd73e1801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spcBef>
                <a:spcPts val="0"/>
              </a:spcBef>
              <a:spcAft>
                <a:spcPts val="0"/>
              </a:spcAft>
              <a:buClr>
                <a:srgbClr val="1A1A1A"/>
              </a:buClr>
              <a:buSzPts val="1050"/>
              <a:buFont typeface="Raleway"/>
              <a:buChar char="●"/>
            </a:pPr>
            <a:r>
              <a:rPr lang="en" sz="1050">
                <a:solidFill>
                  <a:srgbClr val="1A1A1A"/>
                </a:solidFill>
                <a:latin typeface="Raleway"/>
                <a:ea typeface="Raleway"/>
                <a:cs typeface="Raleway"/>
                <a:sym typeface="Raleway"/>
              </a:rPr>
              <a:t>Three criteria are required to achieve the CVS:</a:t>
            </a:r>
            <a:endParaRPr sz="1050">
              <a:solidFill>
                <a:srgbClr val="1A1A1A"/>
              </a:solidFill>
              <a:latin typeface="Raleway"/>
              <a:ea typeface="Raleway"/>
              <a:cs typeface="Raleway"/>
              <a:sym typeface="Raleway"/>
            </a:endParaRPr>
          </a:p>
          <a:p>
            <a:pPr marL="914400" lvl="1" indent="-295275" algn="l" rtl="0">
              <a:spcBef>
                <a:spcPts val="0"/>
              </a:spcBef>
              <a:spcAft>
                <a:spcPts val="0"/>
              </a:spcAft>
              <a:buClr>
                <a:srgbClr val="1A1A1A"/>
              </a:buClr>
              <a:buSzPts val="1050"/>
              <a:buFont typeface="Raleway"/>
              <a:buAutoNum type="arabicPeriod"/>
            </a:pPr>
            <a:r>
              <a:rPr lang="en" sz="1050">
                <a:solidFill>
                  <a:srgbClr val="1A1A1A"/>
                </a:solidFill>
                <a:latin typeface="Raleway"/>
                <a:ea typeface="Raleway"/>
                <a:cs typeface="Raleway"/>
                <a:sym typeface="Raleway"/>
              </a:rPr>
              <a:t>The hepatocystic triangle is cleared of fat and fibrous tissue. The hepatocystic triangle is defined as the triangle formed by the cystic duct, the common hepatic duct, and inferior edge of the liver. The common bile duct and common hepatic duct do not have to be exposed.</a:t>
            </a:r>
            <a:endParaRPr sz="1050">
              <a:solidFill>
                <a:srgbClr val="1A1A1A"/>
              </a:solidFill>
              <a:latin typeface="Raleway"/>
              <a:ea typeface="Raleway"/>
              <a:cs typeface="Raleway"/>
              <a:sym typeface="Raleway"/>
            </a:endParaRPr>
          </a:p>
          <a:p>
            <a:pPr marL="914400" lvl="1" indent="-295275" algn="l" rtl="0">
              <a:spcBef>
                <a:spcPts val="0"/>
              </a:spcBef>
              <a:spcAft>
                <a:spcPts val="0"/>
              </a:spcAft>
              <a:buClr>
                <a:srgbClr val="1A1A1A"/>
              </a:buClr>
              <a:buSzPts val="1050"/>
              <a:buFont typeface="Raleway"/>
              <a:buAutoNum type="arabicPeriod"/>
            </a:pPr>
            <a:r>
              <a:rPr lang="en" sz="1050">
                <a:solidFill>
                  <a:srgbClr val="1A1A1A"/>
                </a:solidFill>
                <a:latin typeface="Raleway"/>
                <a:ea typeface="Raleway"/>
                <a:cs typeface="Raleway"/>
                <a:sym typeface="Raleway"/>
              </a:rPr>
              <a:t>The lower one third of the gallbladder is separated from the liver to expose the cystic plate. The cystic plate is also known as liver bed of the gallbladder and lies in the gallbladder fossa.</a:t>
            </a:r>
            <a:endParaRPr sz="1050">
              <a:solidFill>
                <a:srgbClr val="1A1A1A"/>
              </a:solidFill>
              <a:latin typeface="Raleway"/>
              <a:ea typeface="Raleway"/>
              <a:cs typeface="Raleway"/>
              <a:sym typeface="Raleway"/>
            </a:endParaRPr>
          </a:p>
          <a:p>
            <a:pPr marL="914400" lvl="1" indent="-295275" algn="l" rtl="0">
              <a:spcBef>
                <a:spcPts val="0"/>
              </a:spcBef>
              <a:spcAft>
                <a:spcPts val="0"/>
              </a:spcAft>
              <a:buClr>
                <a:srgbClr val="1A1A1A"/>
              </a:buClr>
              <a:buSzPts val="1050"/>
              <a:buFont typeface="Raleway"/>
              <a:buAutoNum type="arabicPeriod"/>
            </a:pPr>
            <a:r>
              <a:rPr lang="en" sz="1050">
                <a:solidFill>
                  <a:srgbClr val="1A1A1A"/>
                </a:solidFill>
                <a:latin typeface="Raleway"/>
                <a:ea typeface="Raleway"/>
                <a:cs typeface="Raleway"/>
                <a:sym typeface="Raleway"/>
              </a:rPr>
              <a:t>Two and only two structures should be seen entering the gallbladder.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fd73e1801_0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efd73e1801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efd73e1801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efd73e1801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fd73e1801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fd73e1801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fd73e1801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fd73e1801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fd73e1801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fd73e1801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fd73e1801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fd73e1801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efd73e1801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efd73e180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Early and persistent organ failure is a reliable indicator of a prolonged hospital stay and increased mortality</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organ failure within 72 hours of admission was associated with the presence of extended pancreatic necrosis and a mortality rate of 42 percent</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On the other hand, early organ dysfunction that was not persistent (&lt;48 hours) was associated with a mortality rate of 0 percent.</a:t>
            </a:r>
            <a:endParaRPr sz="1200">
              <a:solidFill>
                <a:srgbClr val="232323"/>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efd73e1801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efd73e1801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Alcohol - </a:t>
            </a:r>
            <a:r>
              <a:rPr lang="en" sz="1200">
                <a:solidFill>
                  <a:srgbClr val="232323"/>
                </a:solidFill>
                <a:highlight>
                  <a:srgbClr val="FFFFFF"/>
                </a:highlight>
              </a:rPr>
              <a:t>Less than 10 percent of patients with chronic alcohol use disorder develop attacks of clinically acute pancreatitis. </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Increasing the synthesis of enzymes by pancreatic acinar cells to synthesize the digestive and lysosomal enzymes or over-sensitization of acini to cholecystokinin</a:t>
            </a:r>
            <a:endParaRPr sz="1200">
              <a:solidFill>
                <a:srgbClr val="232323"/>
              </a:solidFill>
              <a:highlight>
                <a:srgbClr val="FFFFFF"/>
              </a:highlight>
            </a:endParaRPr>
          </a:p>
          <a:p>
            <a:pPr marL="0" lvl="0" indent="0" algn="l" rtl="0">
              <a:spcBef>
                <a:spcPts val="0"/>
              </a:spcBef>
              <a:spcAft>
                <a:spcPts val="0"/>
              </a:spcAft>
              <a:buNone/>
            </a:pPr>
            <a:r>
              <a:rPr lang="en" sz="1200">
                <a:solidFill>
                  <a:srgbClr val="232323"/>
                </a:solidFill>
                <a:highlight>
                  <a:srgbClr val="FFFFFF"/>
                </a:highlight>
              </a:rPr>
              <a:t>Hypertriglyceridemia - Serum triglyceride concentrations above 1000 mg/dL (11 mmol/L) can precipitate attacks of acute pancreatitis, although lower levels may also contribute to severity</a:t>
            </a:r>
            <a:endParaRPr sz="1200">
              <a:solidFill>
                <a:srgbClr val="232323"/>
              </a:solidFill>
              <a:highlight>
                <a:srgbClr val="FFFFFF"/>
              </a:highlight>
            </a:endParaRPr>
          </a:p>
          <a:p>
            <a:pPr marL="457200" lvl="0" indent="-304800" algn="l" rtl="0">
              <a:spcBef>
                <a:spcPts val="0"/>
              </a:spcBef>
              <a:spcAft>
                <a:spcPts val="0"/>
              </a:spcAft>
              <a:buClr>
                <a:srgbClr val="232323"/>
              </a:buClr>
              <a:buSzPts val="1200"/>
              <a:buChar char="-"/>
            </a:pPr>
            <a:r>
              <a:rPr lang="en" sz="1200">
                <a:solidFill>
                  <a:srgbClr val="232323"/>
                </a:solidFill>
                <a:highlight>
                  <a:srgbClr val="FFFFFF"/>
                </a:highlight>
              </a:rPr>
              <a:t>triglyceride levels often transiently increase during attacks of acute pancreatitis, and may not be a contributing factor</a:t>
            </a:r>
            <a:endParaRPr sz="1200">
              <a:solidFill>
                <a:srgbClr val="232323"/>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fd73e1801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fd73e180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Case Presentation</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Ashley Ungor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Physical Exam</a:t>
            </a:r>
            <a:endParaRPr/>
          </a:p>
        </p:txBody>
      </p:sp>
      <p:sp>
        <p:nvSpPr>
          <p:cNvPr id="147" name="Google Shape;147;p22"/>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Tenderness to palpation of epigastrium</a:t>
            </a:r>
            <a:endParaRPr/>
          </a:p>
          <a:p>
            <a:pPr marL="457200" lvl="0" indent="-311150" algn="l" rtl="0">
              <a:spcBef>
                <a:spcPts val="0"/>
              </a:spcBef>
              <a:spcAft>
                <a:spcPts val="0"/>
              </a:spcAft>
              <a:buSzPts val="1300"/>
              <a:buChar char="●"/>
            </a:pPr>
            <a:r>
              <a:rPr lang="en"/>
              <a:t>Abdominal distention, hypoactive bowel sounds due to ileus 2/2 inflammation</a:t>
            </a:r>
            <a:endParaRPr/>
          </a:p>
          <a:p>
            <a:pPr marL="457200" lvl="0" indent="-311150" algn="l" rtl="0">
              <a:spcBef>
                <a:spcPts val="0"/>
              </a:spcBef>
              <a:spcAft>
                <a:spcPts val="0"/>
              </a:spcAft>
              <a:buSzPts val="1300"/>
              <a:buChar char="●"/>
            </a:pPr>
            <a:r>
              <a:rPr lang="en"/>
              <a:t>Scleral icterus/jaundice 2/2 choledocholithiasis or edema head of pancreas</a:t>
            </a:r>
            <a:endParaRPr/>
          </a:p>
          <a:p>
            <a:pPr marL="457200" lvl="0" indent="-311150" algn="l" rtl="0">
              <a:spcBef>
                <a:spcPts val="0"/>
              </a:spcBef>
              <a:spcAft>
                <a:spcPts val="0"/>
              </a:spcAft>
              <a:buSzPts val="1300"/>
              <a:buChar char="●"/>
            </a:pPr>
            <a:r>
              <a:rPr lang="en"/>
              <a:t>Fever, tachypnea, hypoxemia, hypotension</a:t>
            </a:r>
            <a:endParaRPr/>
          </a:p>
          <a:p>
            <a:pPr marL="457200" lvl="0" indent="-311150" algn="l" rtl="0">
              <a:spcBef>
                <a:spcPts val="0"/>
              </a:spcBef>
              <a:spcAft>
                <a:spcPts val="0"/>
              </a:spcAft>
              <a:buSzPts val="1300"/>
              <a:buChar char="●"/>
            </a:pPr>
            <a:r>
              <a:rPr lang="en"/>
              <a:t>Cullen’s sign (ecchymosis to periumbilical region) or Grey Turner sign (ecchymosis to flank) - retroperitoneal bleeding from pancreatic necrosis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Workup</a:t>
            </a:r>
            <a:endParaRPr/>
          </a:p>
        </p:txBody>
      </p:sp>
      <p:sp>
        <p:nvSpPr>
          <p:cNvPr id="153" name="Google Shape;153;p23"/>
          <p:cNvSpPr txBox="1">
            <a:spLocks noGrp="1"/>
          </p:cNvSpPr>
          <p:nvPr>
            <p:ph type="body" idx="1"/>
          </p:nvPr>
        </p:nvSpPr>
        <p:spPr>
          <a:xfrm>
            <a:off x="-32675" y="2078875"/>
            <a:ext cx="3774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Labs</a:t>
            </a:r>
            <a:endParaRPr/>
          </a:p>
          <a:p>
            <a:pPr marL="914400" lvl="1" indent="-298450" algn="l" rtl="0">
              <a:spcBef>
                <a:spcPts val="0"/>
              </a:spcBef>
              <a:spcAft>
                <a:spcPts val="0"/>
              </a:spcAft>
              <a:buSzPts val="1100"/>
              <a:buChar char="○"/>
            </a:pPr>
            <a:r>
              <a:rPr lang="en"/>
              <a:t>Serum amylase</a:t>
            </a:r>
            <a:endParaRPr/>
          </a:p>
          <a:p>
            <a:pPr marL="914400" lvl="1" indent="-298450" algn="l" rtl="0">
              <a:spcBef>
                <a:spcPts val="0"/>
              </a:spcBef>
              <a:spcAft>
                <a:spcPts val="0"/>
              </a:spcAft>
              <a:buSzPts val="1100"/>
              <a:buChar char="○"/>
            </a:pPr>
            <a:r>
              <a:rPr lang="en"/>
              <a:t>Serum lipase</a:t>
            </a:r>
            <a:endParaRPr/>
          </a:p>
          <a:p>
            <a:pPr marL="914400" lvl="1" indent="-298450" algn="l" rtl="0">
              <a:spcBef>
                <a:spcPts val="0"/>
              </a:spcBef>
              <a:spcAft>
                <a:spcPts val="0"/>
              </a:spcAft>
              <a:buSzPts val="1100"/>
              <a:buChar char="○"/>
            </a:pPr>
            <a:r>
              <a:rPr lang="en"/>
              <a:t>CBC</a:t>
            </a:r>
            <a:endParaRPr/>
          </a:p>
          <a:p>
            <a:pPr marL="914400" lvl="1" indent="-298450" algn="l" rtl="0">
              <a:spcBef>
                <a:spcPts val="0"/>
              </a:spcBef>
              <a:spcAft>
                <a:spcPts val="0"/>
              </a:spcAft>
              <a:buSzPts val="1100"/>
              <a:buChar char="○"/>
            </a:pPr>
            <a:r>
              <a:rPr lang="en"/>
              <a:t>CMP</a:t>
            </a:r>
            <a:endParaRPr/>
          </a:p>
          <a:p>
            <a:pPr marL="914400" lvl="1" indent="-298450" algn="l" rtl="0">
              <a:spcBef>
                <a:spcPts val="0"/>
              </a:spcBef>
              <a:spcAft>
                <a:spcPts val="0"/>
              </a:spcAft>
              <a:buSzPts val="1100"/>
              <a:buChar char="○"/>
            </a:pPr>
            <a:r>
              <a:rPr lang="en"/>
              <a:t>Triglyceride</a:t>
            </a:r>
            <a:endParaRPr/>
          </a:p>
          <a:p>
            <a:pPr marL="914400" lvl="1" indent="-298450" algn="l" rtl="0">
              <a:spcBef>
                <a:spcPts val="0"/>
              </a:spcBef>
              <a:spcAft>
                <a:spcPts val="0"/>
              </a:spcAft>
              <a:buSzPts val="1100"/>
              <a:buChar char="○"/>
            </a:pPr>
            <a:r>
              <a:rPr lang="en"/>
              <a:t>Lactate</a:t>
            </a:r>
            <a:endParaRPr/>
          </a:p>
          <a:p>
            <a:pPr marL="914400" lvl="1" indent="-298450" algn="l" rtl="0">
              <a:spcBef>
                <a:spcPts val="0"/>
              </a:spcBef>
              <a:spcAft>
                <a:spcPts val="0"/>
              </a:spcAft>
              <a:buSzPts val="1100"/>
              <a:buChar char="○"/>
            </a:pPr>
            <a:r>
              <a:rPr lang="en"/>
              <a:t>Elevated liver tests (ALT, AST)is suggestive of gallstone/biliary pancreatitis</a:t>
            </a:r>
            <a:endParaRPr/>
          </a:p>
        </p:txBody>
      </p:sp>
      <p:sp>
        <p:nvSpPr>
          <p:cNvPr id="154" name="Google Shape;154;p23"/>
          <p:cNvSpPr txBox="1">
            <a:spLocks noGrp="1"/>
          </p:cNvSpPr>
          <p:nvPr>
            <p:ph type="body" idx="2"/>
          </p:nvPr>
        </p:nvSpPr>
        <p:spPr>
          <a:xfrm>
            <a:off x="4643554" y="539750"/>
            <a:ext cx="37743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Imaging</a:t>
            </a:r>
            <a:endParaRPr dirty="0"/>
          </a:p>
          <a:p>
            <a:pPr marL="914400" lvl="1" indent="-298450" algn="l" rtl="0">
              <a:spcBef>
                <a:spcPts val="0"/>
              </a:spcBef>
              <a:spcAft>
                <a:spcPts val="0"/>
              </a:spcAft>
              <a:buSzPts val="1100"/>
              <a:buChar char="○"/>
            </a:pPr>
            <a:r>
              <a:rPr lang="en" dirty="0"/>
              <a:t>CT abdomen with contrast</a:t>
            </a:r>
          </a:p>
          <a:p>
            <a:pPr marL="914400" lvl="1" indent="-298450" algn="l" rtl="0">
              <a:spcBef>
                <a:spcPts val="0"/>
              </a:spcBef>
              <a:spcAft>
                <a:spcPts val="0"/>
              </a:spcAft>
              <a:buSzPts val="1100"/>
              <a:buChar char="○"/>
            </a:pPr>
            <a:r>
              <a:rPr lang="en" dirty="0"/>
              <a:t>Abdominal US</a:t>
            </a:r>
            <a:endParaRPr dirty="0"/>
          </a:p>
        </p:txBody>
      </p:sp>
      <p:pic>
        <p:nvPicPr>
          <p:cNvPr id="155" name="Google Shape;155;p23"/>
          <p:cNvPicPr preferRelativeResize="0"/>
          <p:nvPr/>
        </p:nvPicPr>
        <p:blipFill>
          <a:blip r:embed="rId3">
            <a:alphaModFix/>
          </a:blip>
          <a:stretch>
            <a:fillRect/>
          </a:stretch>
        </p:blipFill>
        <p:spPr>
          <a:xfrm>
            <a:off x="3772297" y="1318650"/>
            <a:ext cx="5371703" cy="3824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Diagnosis</a:t>
            </a:r>
            <a:endParaRPr/>
          </a:p>
        </p:txBody>
      </p:sp>
      <p:sp>
        <p:nvSpPr>
          <p:cNvPr id="161" name="Google Shape;161;p2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⅔ of criteria: acute onset of persistent, severe, epigastric pain often radiating to the back, elevation in serum lipase or amylase to three times or greater than the upper limit of normal, and characteristic findings of acute pancreatitis on imaging</a:t>
            </a:r>
            <a:endParaRPr/>
          </a:p>
          <a:p>
            <a:pPr marL="914400" lvl="1" indent="-298450" algn="l" rtl="0">
              <a:spcBef>
                <a:spcPts val="0"/>
              </a:spcBef>
              <a:spcAft>
                <a:spcPts val="0"/>
              </a:spcAft>
              <a:buSzPts val="1100"/>
              <a:buChar char="○"/>
            </a:pPr>
            <a:r>
              <a:rPr lang="en"/>
              <a:t>No imaging required if symptoms and labs support dx</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Management</a:t>
            </a:r>
            <a:endParaRPr/>
          </a:p>
        </p:txBody>
      </p:sp>
      <p:sp>
        <p:nvSpPr>
          <p:cNvPr id="167" name="Google Shape;167;p25"/>
          <p:cNvSpPr txBox="1">
            <a:spLocks noGrp="1"/>
          </p:cNvSpPr>
          <p:nvPr>
            <p:ph type="body" idx="1"/>
          </p:nvPr>
        </p:nvSpPr>
        <p:spPr>
          <a:xfrm>
            <a:off x="729450" y="1755225"/>
            <a:ext cx="7688700" cy="3388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Fluid replacement (24-48hrs)</a:t>
            </a:r>
            <a:endParaRPr/>
          </a:p>
          <a:p>
            <a:pPr marL="914400" lvl="1" indent="-298450" algn="l" rtl="0">
              <a:spcBef>
                <a:spcPts val="0"/>
              </a:spcBef>
              <a:spcAft>
                <a:spcPts val="0"/>
              </a:spcAft>
              <a:buSzPts val="1100"/>
              <a:buChar char="○"/>
            </a:pPr>
            <a:r>
              <a:rPr lang="en"/>
              <a:t>Traditionally aggressive fluid resuscitation (bolus of 20 mL/kg of body weight, followed by 3 mL/kg per hour)</a:t>
            </a:r>
            <a:endParaRPr/>
          </a:p>
          <a:p>
            <a:pPr marL="914400" lvl="1" indent="-298450" algn="l" rtl="0">
              <a:spcBef>
                <a:spcPts val="0"/>
              </a:spcBef>
              <a:spcAft>
                <a:spcPts val="0"/>
              </a:spcAft>
              <a:buSzPts val="1100"/>
              <a:buChar char="○"/>
            </a:pPr>
            <a:r>
              <a:rPr lang="en"/>
              <a:t>moderate intravenous hydration (1.5 mL/kg/hour with a 10 mL/kg bolus in patients with hypovolemia) with goal-directed therapy for fluid management. Fluid requirements are reassessed at frequent intervals in the first six hours of admission and for the next 24 to 48 hours.</a:t>
            </a:r>
            <a:endParaRPr/>
          </a:p>
          <a:p>
            <a:pPr marL="914400" lvl="1" indent="-298450" algn="l" rtl="0">
              <a:spcBef>
                <a:spcPts val="0"/>
              </a:spcBef>
              <a:spcAft>
                <a:spcPts val="0"/>
              </a:spcAft>
              <a:buSzPts val="1100"/>
              <a:buChar char="○"/>
            </a:pPr>
            <a:r>
              <a:rPr lang="en"/>
              <a:t>Fluid resuscitation with lactated Ringer's solution can reduce the incidence of systemic inflammatory response syndrome (SIRS) as compared with normal saline. Use of lactated Ringer's solution in patients with acute pancreatitis may reduce hospital stay and intensive care unit admissions</a:t>
            </a:r>
            <a:endParaRPr/>
          </a:p>
          <a:p>
            <a:pPr marL="457200" lvl="0" indent="-311150" algn="l" rtl="0">
              <a:spcBef>
                <a:spcPts val="0"/>
              </a:spcBef>
              <a:spcAft>
                <a:spcPts val="0"/>
              </a:spcAft>
              <a:buSzPts val="1300"/>
              <a:buChar char="●"/>
            </a:pPr>
            <a:r>
              <a:rPr lang="en"/>
              <a:t>Pain control</a:t>
            </a:r>
            <a:endParaRPr/>
          </a:p>
          <a:p>
            <a:pPr marL="914400" lvl="1" indent="-298450" algn="l" rtl="0">
              <a:spcBef>
                <a:spcPts val="0"/>
              </a:spcBef>
              <a:spcAft>
                <a:spcPts val="0"/>
              </a:spcAft>
              <a:buSzPts val="1100"/>
              <a:buChar char="○"/>
            </a:pPr>
            <a:r>
              <a:rPr lang="en"/>
              <a:t>intravenous opiates, PCA</a:t>
            </a:r>
            <a:endParaRPr/>
          </a:p>
          <a:p>
            <a:pPr marL="457200" lvl="0" indent="-311150" algn="l" rtl="0">
              <a:spcBef>
                <a:spcPts val="0"/>
              </a:spcBef>
              <a:spcAft>
                <a:spcPts val="0"/>
              </a:spcAft>
              <a:buSzPts val="1300"/>
              <a:buChar char="●"/>
            </a:pPr>
            <a:r>
              <a:rPr lang="en"/>
              <a:t>Nutritional support</a:t>
            </a:r>
            <a:endParaRPr/>
          </a:p>
          <a:p>
            <a:pPr marL="914400" lvl="1" indent="-298450" algn="l" rtl="0">
              <a:spcBef>
                <a:spcPts val="0"/>
              </a:spcBef>
              <a:spcAft>
                <a:spcPts val="0"/>
              </a:spcAft>
              <a:buSzPts val="1100"/>
              <a:buChar char="○"/>
            </a:pPr>
            <a:r>
              <a:rPr lang="en"/>
              <a:t>In the absence of ileus, nausea or vomiting, oral feeding can be initiated early (within 24 hours) as tolerated</a:t>
            </a:r>
            <a:endParaRPr/>
          </a:p>
          <a:p>
            <a:pPr marL="914400" lvl="1" indent="-298450" algn="l" rtl="0">
              <a:spcBef>
                <a:spcPts val="0"/>
              </a:spcBef>
              <a:spcAft>
                <a:spcPts val="0"/>
              </a:spcAft>
              <a:buSzPts val="1100"/>
              <a:buChar char="○"/>
            </a:pPr>
            <a:r>
              <a:rPr lang="en"/>
              <a:t>Enteral feeding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729450" y="4915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3" name="Google Shape;173;p2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4" name="Google Shape;174;p26"/>
          <p:cNvPicPr preferRelativeResize="0"/>
          <p:nvPr/>
        </p:nvPicPr>
        <p:blipFill>
          <a:blip r:embed="rId3">
            <a:alphaModFix/>
          </a:blip>
          <a:stretch>
            <a:fillRect/>
          </a:stretch>
        </p:blipFill>
        <p:spPr>
          <a:xfrm>
            <a:off x="1043102" y="491550"/>
            <a:ext cx="7061407" cy="455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idx="4294967295"/>
          </p:nvPr>
        </p:nvSpPr>
        <p:spPr>
          <a:xfrm>
            <a:off x="0" y="0"/>
            <a:ext cx="9144000" cy="97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b="0">
              <a:solidFill>
                <a:srgbClr val="333333"/>
              </a:solidFill>
              <a:highlight>
                <a:srgbClr val="FFFFFF"/>
              </a:highlight>
              <a:latin typeface="Arial"/>
              <a:ea typeface="Arial"/>
              <a:cs typeface="Arial"/>
              <a:sym typeface="Arial"/>
            </a:endParaRPr>
          </a:p>
          <a:p>
            <a:pPr marL="0" lvl="0" indent="0" algn="l" rtl="0">
              <a:spcBef>
                <a:spcPts val="0"/>
              </a:spcBef>
              <a:spcAft>
                <a:spcPts val="0"/>
              </a:spcAft>
              <a:buNone/>
            </a:pPr>
            <a:endParaRPr sz="1050"/>
          </a:p>
        </p:txBody>
      </p:sp>
      <p:pic>
        <p:nvPicPr>
          <p:cNvPr id="180" name="Google Shape;180;p27"/>
          <p:cNvPicPr preferRelativeResize="0"/>
          <p:nvPr/>
        </p:nvPicPr>
        <p:blipFill>
          <a:blip r:embed="rId3">
            <a:alphaModFix/>
          </a:blip>
          <a:stretch>
            <a:fillRect/>
          </a:stretch>
        </p:blipFill>
        <p:spPr>
          <a:xfrm>
            <a:off x="1496900" y="0"/>
            <a:ext cx="6150200" cy="3177200"/>
          </a:xfrm>
          <a:prstGeom prst="rect">
            <a:avLst/>
          </a:prstGeom>
          <a:noFill/>
          <a:ln>
            <a:noFill/>
          </a:ln>
        </p:spPr>
      </p:pic>
      <p:pic>
        <p:nvPicPr>
          <p:cNvPr id="181" name="Google Shape;181;p27"/>
          <p:cNvPicPr preferRelativeResize="0"/>
          <p:nvPr/>
        </p:nvPicPr>
        <p:blipFill>
          <a:blip r:embed="rId4">
            <a:alphaModFix/>
          </a:blip>
          <a:stretch>
            <a:fillRect/>
          </a:stretch>
        </p:blipFill>
        <p:spPr>
          <a:xfrm>
            <a:off x="1496900" y="2607393"/>
            <a:ext cx="6150200" cy="270273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87" name="Google Shape;187;p28"/>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dirty="0"/>
              <a:t>McDermott, Kao, L. S., Keeley, J. A., Nahmias, J., &amp; de Virgilio, C. (2024). Management of Gallstone Pancreatitis: A Review. JAMA Surgery, 159(7), 818. https://</a:t>
            </a:r>
            <a:r>
              <a:rPr lang="en" dirty="0" err="1"/>
              <a:t>doi.org</a:t>
            </a:r>
            <a:r>
              <a:rPr lang="en" dirty="0"/>
              <a:t>/10.1001/jamasurg.2023.8111</a:t>
            </a:r>
            <a:endParaRPr dirty="0"/>
          </a:p>
          <a:p>
            <a:pPr marL="457200" lvl="0" indent="-311150" algn="l" rtl="0">
              <a:spcBef>
                <a:spcPts val="0"/>
              </a:spcBef>
              <a:spcAft>
                <a:spcPts val="0"/>
              </a:spcAft>
              <a:buSzPts val="1300"/>
              <a:buChar char="●"/>
            </a:pPr>
            <a:r>
              <a:rPr lang="en" dirty="0"/>
              <a:t>Swaroop Vege S. Management of acute pancreatitis. In: UpToDate, Connor RF (Ed), Wolters Kluwer. (Accessed July 31, 2024.)</a:t>
            </a:r>
            <a:endParaRPr dirty="0"/>
          </a:p>
          <a:p>
            <a:pPr marL="457200" lvl="0" indent="-311150" algn="l" rtl="0">
              <a:spcBef>
                <a:spcPts val="0"/>
              </a:spcBef>
              <a:spcAft>
                <a:spcPts val="0"/>
              </a:spcAft>
              <a:buSzPts val="1300"/>
              <a:buChar char="●"/>
            </a:pPr>
            <a:r>
              <a:rPr lang="en" dirty="0"/>
              <a:t>Swaroop Vege S. Etiology of acute pancreatitis. In: UpToDate, Connor RF (Ed), Wolters Kluwer. (Accessed July 31, 2024.)</a:t>
            </a:r>
            <a:endParaRPr dirty="0"/>
          </a:p>
          <a:p>
            <a:pPr marL="457200" lvl="0" indent="-311150" algn="l" rtl="0">
              <a:spcBef>
                <a:spcPts val="0"/>
              </a:spcBef>
              <a:spcAft>
                <a:spcPts val="0"/>
              </a:spcAft>
              <a:buSzPts val="1300"/>
              <a:buChar char="●"/>
            </a:pPr>
            <a:r>
              <a:rPr lang="en" dirty="0"/>
              <a:t>Swaroop Vege S. Clinical manifestations and diagnosis of acute pancreatitis. In: UpToDate, Connor RF (Ed), Wolters Kluwer. (Accessed July 31, 2024.)</a:t>
            </a:r>
            <a:endParaRPr dirty="0"/>
          </a:p>
          <a:p>
            <a:pPr marL="457200" lvl="0" indent="-311150" algn="l" rtl="0">
              <a:spcBef>
                <a:spcPts val="0"/>
              </a:spcBef>
              <a:spcAft>
                <a:spcPts val="0"/>
              </a:spcAft>
              <a:buSzPts val="1300"/>
              <a:buChar char="●"/>
            </a:pPr>
            <a:r>
              <a:rPr lang="en" dirty="0"/>
              <a:t>SAGES - Society of American Gastrointestinal and Endoscopic Surgeons. (2023, November 3). The SAGES Safe Cholecystectomy Program - Strategies for Minimizing bile duct Injuries. SAGES. https://</a:t>
            </a:r>
            <a:r>
              <a:rPr lang="en" dirty="0" err="1"/>
              <a:t>www.sages.org</a:t>
            </a:r>
            <a:r>
              <a:rPr lang="en" dirty="0"/>
              <a:t>/safe-cholecystectomy-program/</a:t>
            </a:r>
            <a:endParaRPr sz="1100" dirty="0">
              <a:solidFill>
                <a:srgbClr val="000000"/>
              </a:solidFill>
              <a:highlight>
                <a:srgbClr val="FFFFFF"/>
              </a:highlight>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Patient Presentation</a:t>
            </a:r>
            <a:endParaRPr/>
          </a:p>
        </p:txBody>
      </p:sp>
      <p:sp>
        <p:nvSpPr>
          <p:cNvPr id="93" name="Google Shape;93;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a:t>Patient is a 58 year old male presenting for evaluation of abdominal pain. Patient states that he developed epigastric abdominal pain that radiates into his back with associated nausea/vomiting and sweats after eating donuts 24 hours prior. Patient states that his symptoms became progressively worse throughout the day and he noticed that his urine was darker than normal. Patient has a history of RUQ abdominal pain that seemed to occur after he ate fried foods. Patient was started on GLP-1 inhibitor 6 weeks ago and has lost about 40 pounds.</a:t>
            </a:r>
            <a:endParaRPr/>
          </a:p>
          <a:p>
            <a:pPr marL="0" lvl="0" indent="0" algn="l" rtl="0">
              <a:spcBef>
                <a:spcPts val="1200"/>
              </a:spcBef>
              <a:spcAft>
                <a:spcPts val="0"/>
              </a:spcAft>
              <a:buNone/>
            </a:pPr>
            <a:r>
              <a:rPr lang="en"/>
              <a:t>PMHx: pancreatitis 5-6 years ago that he was told due to ETOH use (last drink was 2 years ago), hypertension, OSA</a:t>
            </a:r>
            <a:endParaRPr/>
          </a:p>
          <a:p>
            <a:pPr marL="0" lvl="0" indent="0" algn="l" rtl="0">
              <a:spcBef>
                <a:spcPts val="1200"/>
              </a:spcBef>
              <a:spcAft>
                <a:spcPts val="0"/>
              </a:spcAft>
              <a:buNone/>
            </a:pPr>
            <a:r>
              <a:rPr lang="en"/>
              <a:t>PSHx: No previous surgeries</a:t>
            </a:r>
            <a:endParaRPr/>
          </a:p>
          <a:p>
            <a:pPr marL="0" lvl="0" indent="0" algn="l" rtl="0">
              <a:spcBef>
                <a:spcPts val="1200"/>
              </a:spcBef>
              <a:spcAft>
                <a:spcPts val="0"/>
              </a:spcAft>
              <a:buNone/>
            </a:pPr>
            <a:r>
              <a:rPr lang="en"/>
              <a:t>Social: ETOH use in the past, No tobacco, No drug use</a:t>
            </a:r>
            <a:endParaRPr/>
          </a:p>
          <a:p>
            <a:pPr marL="0" lvl="0" indent="0" algn="l" rtl="0">
              <a:spcBef>
                <a:spcPts val="1200"/>
              </a:spcBef>
              <a:spcAft>
                <a:spcPts val="1200"/>
              </a:spcAft>
              <a:buNone/>
            </a:pPr>
            <a:r>
              <a:rPr lang="en"/>
              <a:t>PE: Tachycardia. Diffusely jaundiced. Abdomen: Soft, mildly distended, TTP in midepigastric region without rebound or guarding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27800" y="54977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Labs/Imaging</a:t>
            </a:r>
            <a:endParaRPr/>
          </a:p>
        </p:txBody>
      </p:sp>
      <p:sp>
        <p:nvSpPr>
          <p:cNvPr id="99" name="Google Shape;99;p15"/>
          <p:cNvSpPr txBox="1">
            <a:spLocks noGrp="1"/>
          </p:cNvSpPr>
          <p:nvPr>
            <p:ph type="body" idx="1"/>
          </p:nvPr>
        </p:nvSpPr>
        <p:spPr>
          <a:xfrm>
            <a:off x="729325" y="1254950"/>
            <a:ext cx="3774300" cy="38886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a:t>WBC 8.3</a:t>
            </a:r>
            <a:endParaRPr/>
          </a:p>
          <a:p>
            <a:pPr marL="0" lvl="0" indent="0" algn="l" rtl="0">
              <a:lnSpc>
                <a:spcPct val="115000"/>
              </a:lnSpc>
              <a:spcBef>
                <a:spcPts val="0"/>
              </a:spcBef>
              <a:spcAft>
                <a:spcPts val="0"/>
              </a:spcAft>
              <a:buNone/>
            </a:pPr>
            <a:r>
              <a:rPr lang="en"/>
              <a:t>HGB 18.6</a:t>
            </a:r>
            <a:endParaRPr/>
          </a:p>
          <a:p>
            <a:pPr marL="0" lvl="0" indent="0" algn="l" rtl="0">
              <a:lnSpc>
                <a:spcPct val="115000"/>
              </a:lnSpc>
              <a:spcBef>
                <a:spcPts val="0"/>
              </a:spcBef>
              <a:spcAft>
                <a:spcPts val="0"/>
              </a:spcAft>
              <a:buNone/>
            </a:pPr>
            <a:r>
              <a:rPr lang="en"/>
              <a:t>HCT 55.5</a:t>
            </a:r>
            <a:endParaRPr/>
          </a:p>
          <a:p>
            <a:pPr marL="0" lvl="0" indent="0" algn="l" rtl="0">
              <a:lnSpc>
                <a:spcPct val="115000"/>
              </a:lnSpc>
              <a:spcBef>
                <a:spcPts val="0"/>
              </a:spcBef>
              <a:spcAft>
                <a:spcPts val="0"/>
              </a:spcAft>
              <a:buNone/>
            </a:pPr>
            <a:r>
              <a:rPr lang="en"/>
              <a:t>Glucose 110</a:t>
            </a:r>
            <a:endParaRPr/>
          </a:p>
          <a:p>
            <a:pPr marL="0" lvl="0" indent="0" algn="l" rtl="0">
              <a:lnSpc>
                <a:spcPct val="115000"/>
              </a:lnSpc>
              <a:spcBef>
                <a:spcPts val="0"/>
              </a:spcBef>
              <a:spcAft>
                <a:spcPts val="0"/>
              </a:spcAft>
              <a:buNone/>
            </a:pPr>
            <a:r>
              <a:rPr lang="en"/>
              <a:t>BUN 7</a:t>
            </a:r>
            <a:endParaRPr/>
          </a:p>
          <a:p>
            <a:pPr marL="0" lvl="0" indent="0" algn="l" rtl="0">
              <a:lnSpc>
                <a:spcPct val="115000"/>
              </a:lnSpc>
              <a:spcBef>
                <a:spcPts val="0"/>
              </a:spcBef>
              <a:spcAft>
                <a:spcPts val="0"/>
              </a:spcAft>
              <a:buNone/>
            </a:pPr>
            <a:r>
              <a:rPr lang="en"/>
              <a:t>Creatinine 0.70</a:t>
            </a:r>
            <a:endParaRPr/>
          </a:p>
          <a:p>
            <a:pPr marL="0" lvl="0" indent="0" algn="l" rtl="0">
              <a:lnSpc>
                <a:spcPct val="115000"/>
              </a:lnSpc>
              <a:spcBef>
                <a:spcPts val="0"/>
              </a:spcBef>
              <a:spcAft>
                <a:spcPts val="0"/>
              </a:spcAft>
              <a:buNone/>
            </a:pPr>
            <a:r>
              <a:rPr lang="en"/>
              <a:t>Calcium 10.1</a:t>
            </a:r>
            <a:endParaRPr/>
          </a:p>
          <a:p>
            <a:pPr marL="0" lvl="0" indent="0" algn="l" rtl="0">
              <a:lnSpc>
                <a:spcPct val="115000"/>
              </a:lnSpc>
              <a:spcBef>
                <a:spcPts val="0"/>
              </a:spcBef>
              <a:spcAft>
                <a:spcPts val="0"/>
              </a:spcAft>
              <a:buNone/>
            </a:pPr>
            <a:r>
              <a:rPr lang="en"/>
              <a:t>Albumin 4.3</a:t>
            </a:r>
            <a:endParaRPr/>
          </a:p>
          <a:p>
            <a:pPr marL="0" lvl="0" indent="0" algn="l" rtl="0">
              <a:lnSpc>
                <a:spcPct val="115000"/>
              </a:lnSpc>
              <a:spcBef>
                <a:spcPts val="0"/>
              </a:spcBef>
              <a:spcAft>
                <a:spcPts val="0"/>
              </a:spcAft>
              <a:buNone/>
            </a:pPr>
            <a:r>
              <a:rPr lang="en"/>
              <a:t>Bilirubin Total 9.1</a:t>
            </a:r>
            <a:endParaRPr/>
          </a:p>
          <a:p>
            <a:pPr marL="0" lvl="0" indent="0" algn="l" rtl="0">
              <a:lnSpc>
                <a:spcPct val="115000"/>
              </a:lnSpc>
              <a:spcBef>
                <a:spcPts val="0"/>
              </a:spcBef>
              <a:spcAft>
                <a:spcPts val="0"/>
              </a:spcAft>
              <a:buNone/>
            </a:pPr>
            <a:r>
              <a:rPr lang="en"/>
              <a:t>Lipase 3660</a:t>
            </a:r>
            <a:endParaRPr/>
          </a:p>
          <a:p>
            <a:pPr marL="0" lvl="0" indent="0" algn="l" rtl="0">
              <a:lnSpc>
                <a:spcPct val="115000"/>
              </a:lnSpc>
              <a:spcBef>
                <a:spcPts val="0"/>
              </a:spcBef>
              <a:spcAft>
                <a:spcPts val="0"/>
              </a:spcAft>
              <a:buNone/>
            </a:pPr>
            <a:r>
              <a:rPr lang="en"/>
              <a:t>AST 97</a:t>
            </a:r>
            <a:endParaRPr/>
          </a:p>
          <a:p>
            <a:pPr marL="0" lvl="0" indent="0" algn="l" rtl="0">
              <a:lnSpc>
                <a:spcPct val="115000"/>
              </a:lnSpc>
              <a:spcBef>
                <a:spcPts val="0"/>
              </a:spcBef>
              <a:spcAft>
                <a:spcPts val="0"/>
              </a:spcAft>
              <a:buNone/>
            </a:pPr>
            <a:r>
              <a:rPr lang="en"/>
              <a:t>ALT 236</a:t>
            </a:r>
            <a:endParaRPr/>
          </a:p>
          <a:p>
            <a:pPr marL="0" lvl="0" indent="0" algn="l" rtl="0">
              <a:lnSpc>
                <a:spcPct val="115000"/>
              </a:lnSpc>
              <a:spcBef>
                <a:spcPts val="0"/>
              </a:spcBef>
              <a:spcAft>
                <a:spcPts val="0"/>
              </a:spcAft>
              <a:buNone/>
            </a:pPr>
            <a:r>
              <a:rPr lang="en"/>
              <a:t>ALP 228</a:t>
            </a:r>
            <a:endParaRPr/>
          </a:p>
          <a:p>
            <a:pPr marL="0" lvl="0" indent="0" algn="l" rtl="0">
              <a:lnSpc>
                <a:spcPct val="115000"/>
              </a:lnSpc>
              <a:spcBef>
                <a:spcPts val="0"/>
              </a:spcBef>
              <a:spcAft>
                <a:spcPts val="0"/>
              </a:spcAft>
              <a:buNone/>
            </a:pPr>
            <a:endParaRPr/>
          </a:p>
        </p:txBody>
      </p:sp>
      <p:sp>
        <p:nvSpPr>
          <p:cNvPr id="100" name="Google Shape;100;p15"/>
          <p:cNvSpPr txBox="1">
            <a:spLocks noGrp="1"/>
          </p:cNvSpPr>
          <p:nvPr>
            <p:ph type="body" idx="2"/>
          </p:nvPr>
        </p:nvSpPr>
        <p:spPr>
          <a:xfrm>
            <a:off x="4643600" y="1254950"/>
            <a:ext cx="3774300" cy="3888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CT Abd/Pelvis w/Contrast:</a:t>
            </a:r>
            <a:endParaRPr/>
          </a:p>
          <a:p>
            <a:pPr marL="0" lvl="0" indent="0" algn="l" rtl="0">
              <a:spcBef>
                <a:spcPts val="1200"/>
              </a:spcBef>
              <a:spcAft>
                <a:spcPts val="0"/>
              </a:spcAft>
              <a:buNone/>
            </a:pPr>
            <a:r>
              <a:rPr lang="en"/>
              <a:t>Gallbladder and Bile Ducts: Cholelithiasis with gallbladder wall thickening and pericholecystic fat stranding. No intrahepatic biliary ductal dilatation. CBD with wall thickening and enhancement measures approximately 6 mm.</a:t>
            </a:r>
            <a:endParaRPr/>
          </a:p>
          <a:p>
            <a:pPr marL="0" lvl="0" indent="0" algn="l" rtl="0">
              <a:spcBef>
                <a:spcPts val="0"/>
              </a:spcBef>
              <a:spcAft>
                <a:spcPts val="0"/>
              </a:spcAft>
              <a:buNone/>
            </a:pPr>
            <a:endParaRPr/>
          </a:p>
          <a:p>
            <a:pPr marL="0" lvl="0" indent="0" algn="l" rtl="0">
              <a:spcBef>
                <a:spcPts val="0"/>
              </a:spcBef>
              <a:spcAft>
                <a:spcPts val="0"/>
              </a:spcAft>
              <a:buNone/>
            </a:pPr>
            <a:r>
              <a:rPr lang="en"/>
              <a:t>Pancreas: Diffuse peripancreatic fat stranding.  No mass or ductal dilatation.</a:t>
            </a:r>
            <a:endParaRPr/>
          </a:p>
          <a:p>
            <a:pPr marL="0" lvl="0" indent="0" algn="l" rtl="0">
              <a:spcBef>
                <a:spcPts val="0"/>
              </a:spcBef>
              <a:spcAft>
                <a:spcPts val="0"/>
              </a:spcAft>
              <a:buNone/>
            </a:pPr>
            <a:endParaRPr/>
          </a:p>
          <a:p>
            <a:pPr marL="0" lvl="0" indent="0" algn="l" rtl="0">
              <a:spcBef>
                <a:spcPts val="0"/>
              </a:spcBef>
              <a:spcAft>
                <a:spcPts val="0"/>
              </a:spcAft>
              <a:buNone/>
            </a:pPr>
            <a:r>
              <a:rPr lang="en"/>
              <a:t>GI Tract: Thickening and edema of the second portion of the duodenum. No bowel obstruction.  No colitis or diverticulitis. Normal appendix.</a:t>
            </a:r>
            <a:endParaRPr/>
          </a:p>
          <a:p>
            <a:pPr marL="0" lvl="0" indent="0" algn="l" rtl="0">
              <a:spcBef>
                <a:spcPts val="0"/>
              </a:spcBef>
              <a:spcAft>
                <a:spcPts val="0"/>
              </a:spcAft>
              <a:buNone/>
            </a:pPr>
            <a:endParaRPr/>
          </a:p>
          <a:p>
            <a:pPr marL="0" lvl="0" indent="0" algn="l" rtl="0">
              <a:spcBef>
                <a:spcPts val="0"/>
              </a:spcBef>
              <a:spcAft>
                <a:spcPts val="0"/>
              </a:spcAft>
              <a:buNone/>
            </a:pPr>
            <a:r>
              <a:rPr lang="en"/>
              <a:t>Mesentery/Peritoneum: Peripancreatic inflammatory changes. No ascites or pneumoperitoneum.</a:t>
            </a:r>
            <a:endParaRPr/>
          </a:p>
          <a:p>
            <a:pPr marL="0" lvl="0" indent="0" algn="l" rtl="0">
              <a:spcBef>
                <a:spcPts val="0"/>
              </a:spcBef>
              <a:spcAft>
                <a:spcPts val="0"/>
              </a:spcAft>
              <a:buNone/>
            </a:pPr>
            <a:endParaRPr/>
          </a:p>
          <a:p>
            <a:pPr marL="0" lvl="0" indent="0" algn="l" rtl="0">
              <a:spcBef>
                <a:spcPts val="0"/>
              </a:spcBef>
              <a:spcAft>
                <a:spcPts val="0"/>
              </a:spcAft>
              <a:buNone/>
            </a:pPr>
            <a:r>
              <a:rPr lang="en"/>
              <a:t>Liver: No focal lesion. The portal vein, splenic vein, and superior mesenteric vein are patent.</a:t>
            </a:r>
            <a:endParaRPr sz="750">
              <a:solidFill>
                <a:srgbClr val="000000"/>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Gallstone pancreatitis</a:t>
            </a:r>
            <a:endParaRPr/>
          </a:p>
        </p:txBody>
      </p:sp>
      <p:sp>
        <p:nvSpPr>
          <p:cNvPr id="106" name="Google Shape;106;p16"/>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Most common cause of acute pancreatitis: 40-70% of cases</a:t>
            </a:r>
            <a:endParaRPr/>
          </a:p>
          <a:p>
            <a:pPr marL="914400" lvl="1" indent="-298450" algn="l" rtl="0">
              <a:spcBef>
                <a:spcPts val="0"/>
              </a:spcBef>
              <a:spcAft>
                <a:spcPts val="0"/>
              </a:spcAft>
              <a:buSzPts val="1100"/>
              <a:buChar char="○"/>
            </a:pPr>
            <a:r>
              <a:rPr lang="en"/>
              <a:t>Only 3-7% of patients with gallstones develop pancreatitis</a:t>
            </a:r>
            <a:endParaRPr/>
          </a:p>
          <a:p>
            <a:pPr marL="914400" lvl="1" indent="-298450" algn="l" rtl="0">
              <a:spcBef>
                <a:spcPts val="0"/>
              </a:spcBef>
              <a:spcAft>
                <a:spcPts val="0"/>
              </a:spcAft>
              <a:buSzPts val="1100"/>
              <a:buChar char="○"/>
            </a:pPr>
            <a:r>
              <a:rPr lang="en"/>
              <a:t>Risk of developing acute pancreatitis with gallstones greater in men</a:t>
            </a:r>
            <a:endParaRPr/>
          </a:p>
          <a:p>
            <a:pPr marL="914400" lvl="1" indent="-298450" algn="l" rtl="0">
              <a:spcBef>
                <a:spcPts val="0"/>
              </a:spcBef>
              <a:spcAft>
                <a:spcPts val="0"/>
              </a:spcAft>
              <a:buSzPts val="1100"/>
              <a:buChar char="○"/>
            </a:pPr>
            <a:r>
              <a:rPr lang="en"/>
              <a:t>Incidence of gallstone pancreatitis is higher in women due to higher prevalence of gallstones</a:t>
            </a:r>
            <a:endParaRPr/>
          </a:p>
          <a:p>
            <a:pPr marL="914400" lvl="1" indent="-298450" algn="l" rtl="0">
              <a:spcBef>
                <a:spcPts val="0"/>
              </a:spcBef>
              <a:spcAft>
                <a:spcPts val="0"/>
              </a:spcAft>
              <a:buSzPts val="1100"/>
              <a:buChar char="○"/>
            </a:pPr>
            <a:r>
              <a:rPr lang="en"/>
              <a:t>Smaller stones -&gt; increased risk</a:t>
            </a:r>
            <a:endParaRPr/>
          </a:p>
          <a:p>
            <a:pPr marL="1371600" lvl="2" indent="-298450" algn="l" rtl="0">
              <a:spcBef>
                <a:spcPts val="0"/>
              </a:spcBef>
              <a:spcAft>
                <a:spcPts val="0"/>
              </a:spcAft>
              <a:buSzPts val="1100"/>
              <a:buChar char="■"/>
            </a:pPr>
            <a:r>
              <a:rPr lang="en"/>
              <a:t>&lt;5mm pass through cystic duct and cause obstruction at ampulla</a:t>
            </a:r>
            <a:endParaRPr/>
          </a:p>
          <a:p>
            <a:pPr marL="457200" lvl="0" indent="-311150" algn="l" rtl="0">
              <a:spcBef>
                <a:spcPts val="0"/>
              </a:spcBef>
              <a:spcAft>
                <a:spcPts val="0"/>
              </a:spcAft>
              <a:buSzPts val="1300"/>
              <a:buChar char="●"/>
            </a:pPr>
            <a:r>
              <a:rPr lang="en"/>
              <a:t>Mechanism unknown</a:t>
            </a:r>
            <a:endParaRPr/>
          </a:p>
          <a:p>
            <a:pPr marL="914400" lvl="1" indent="-298450" algn="l" rtl="0">
              <a:spcBef>
                <a:spcPts val="0"/>
              </a:spcBef>
              <a:spcAft>
                <a:spcPts val="0"/>
              </a:spcAft>
              <a:buSzPts val="1100"/>
              <a:buChar char="○"/>
            </a:pPr>
            <a:r>
              <a:rPr lang="en"/>
              <a:t>Reflux of bile into the pancreatic duct due to  transient obstruction of ampulla during passage of gallstones</a:t>
            </a:r>
            <a:endParaRPr/>
          </a:p>
          <a:p>
            <a:pPr marL="914400" lvl="1" indent="-298450" algn="l" rtl="0">
              <a:spcBef>
                <a:spcPts val="0"/>
              </a:spcBef>
              <a:spcAft>
                <a:spcPts val="0"/>
              </a:spcAft>
              <a:buSzPts val="1100"/>
              <a:buChar char="○"/>
            </a:pPr>
            <a:r>
              <a:rPr lang="en"/>
              <a:t>Obstruction at the ampulla secondary to stone or edema from passage of stone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Acute pancreatitis</a:t>
            </a:r>
            <a:endParaRPr/>
          </a:p>
        </p:txBody>
      </p:sp>
      <p:sp>
        <p:nvSpPr>
          <p:cNvPr id="112" name="Google Shape;112;p17"/>
          <p:cNvSpPr txBox="1">
            <a:spLocks noGrp="1"/>
          </p:cNvSpPr>
          <p:nvPr>
            <p:ph type="body" idx="1"/>
          </p:nvPr>
        </p:nvSpPr>
        <p:spPr>
          <a:xfrm>
            <a:off x="721225" y="1844100"/>
            <a:ext cx="3300900" cy="31773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Third leading gastrointestinal cause of hospitalization in the US</a:t>
            </a:r>
            <a:endParaRPr/>
          </a:p>
          <a:p>
            <a:pPr marL="914400" lvl="1" indent="-298450" algn="l" rtl="0">
              <a:spcBef>
                <a:spcPts val="0"/>
              </a:spcBef>
              <a:spcAft>
                <a:spcPts val="0"/>
              </a:spcAft>
              <a:buSzPts val="1100"/>
              <a:buChar char="○"/>
            </a:pPr>
            <a:r>
              <a:rPr lang="en"/>
              <a:t>⅔ due to gallstones or chronic alcohol use disorder</a:t>
            </a:r>
            <a:endParaRPr/>
          </a:p>
          <a:p>
            <a:pPr marL="457200" lvl="0" indent="-311150" algn="l" rtl="0">
              <a:spcBef>
                <a:spcPts val="0"/>
              </a:spcBef>
              <a:spcAft>
                <a:spcPts val="0"/>
              </a:spcAft>
              <a:buSzPts val="1300"/>
              <a:buChar char="●"/>
            </a:pPr>
            <a:r>
              <a:rPr lang="en"/>
              <a:t>Annual incidence 4.9-35/100,000</a:t>
            </a:r>
            <a:endParaRPr/>
          </a:p>
          <a:p>
            <a:pPr marL="914400" lvl="1" indent="-298450" algn="l" rtl="0">
              <a:spcBef>
                <a:spcPts val="0"/>
              </a:spcBef>
              <a:spcAft>
                <a:spcPts val="0"/>
              </a:spcAft>
              <a:buSzPts val="1100"/>
              <a:buChar char="○"/>
            </a:pPr>
            <a:r>
              <a:rPr lang="en"/>
              <a:t>Increasing worldwide due to increasing obesity and gallstones</a:t>
            </a:r>
            <a:endParaRPr/>
          </a:p>
          <a:p>
            <a:pPr marL="457200" lvl="0" indent="-311150" algn="l" rtl="0">
              <a:spcBef>
                <a:spcPts val="0"/>
              </a:spcBef>
              <a:spcAft>
                <a:spcPts val="0"/>
              </a:spcAft>
              <a:buSzPts val="1300"/>
              <a:buChar char="●"/>
            </a:pPr>
            <a:r>
              <a:rPr lang="en"/>
              <a:t>Mortality: 5%</a:t>
            </a:r>
            <a:endParaRPr/>
          </a:p>
          <a:p>
            <a:pPr marL="914400" lvl="1" indent="-298450" algn="l" rtl="0">
              <a:spcBef>
                <a:spcPts val="0"/>
              </a:spcBef>
              <a:spcAft>
                <a:spcPts val="0"/>
              </a:spcAft>
              <a:buSzPts val="1100"/>
              <a:buChar char="○"/>
            </a:pPr>
            <a:r>
              <a:rPr lang="en"/>
              <a:t>First 2-weeks: systemic inflammatory response syndrome and organ failure</a:t>
            </a:r>
            <a:endParaRPr/>
          </a:p>
          <a:p>
            <a:pPr marL="914400" lvl="1" indent="-298450" algn="l" rtl="0">
              <a:spcBef>
                <a:spcPts val="0"/>
              </a:spcBef>
              <a:spcAft>
                <a:spcPts val="0"/>
              </a:spcAft>
              <a:buSzPts val="1100"/>
              <a:buChar char="○"/>
            </a:pPr>
            <a:r>
              <a:rPr lang="en"/>
              <a:t>&gt;2 weeks: sepsis</a:t>
            </a:r>
            <a:endParaRPr/>
          </a:p>
        </p:txBody>
      </p:sp>
      <p:pic>
        <p:nvPicPr>
          <p:cNvPr id="113" name="Google Shape;113;p17"/>
          <p:cNvPicPr preferRelativeResize="0"/>
          <p:nvPr/>
        </p:nvPicPr>
        <p:blipFill>
          <a:blip r:embed="rId3">
            <a:alphaModFix/>
          </a:blip>
          <a:stretch>
            <a:fillRect/>
          </a:stretch>
        </p:blipFill>
        <p:spPr>
          <a:xfrm>
            <a:off x="4194400" y="488800"/>
            <a:ext cx="4808300" cy="465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724950" y="1888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Classification</a:t>
            </a:r>
            <a:endParaRPr/>
          </a:p>
        </p:txBody>
      </p:sp>
      <p:sp>
        <p:nvSpPr>
          <p:cNvPr id="119" name="Google Shape;119;p18"/>
          <p:cNvSpPr txBox="1">
            <a:spLocks noGrp="1"/>
          </p:cNvSpPr>
          <p:nvPr>
            <p:ph type="body" idx="2"/>
          </p:nvPr>
        </p:nvSpPr>
        <p:spPr>
          <a:xfrm>
            <a:off x="5174225" y="188850"/>
            <a:ext cx="3374400" cy="48657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Interstitial edematous acute pancreatitis - acute inflammation of pancreatic parenchyma and peripancreatic tissues without necrosis</a:t>
            </a:r>
            <a:endParaRPr/>
          </a:p>
          <a:p>
            <a:pPr marL="457200" lvl="0" indent="-311150" algn="l" rtl="0">
              <a:spcBef>
                <a:spcPts val="0"/>
              </a:spcBef>
              <a:spcAft>
                <a:spcPts val="0"/>
              </a:spcAft>
              <a:buSzPts val="1300"/>
              <a:buChar char="●"/>
            </a:pPr>
            <a:r>
              <a:rPr lang="en"/>
              <a:t>Necrotizing acute pancreatitis - inflammation associated with pancreatic parenchyma necrosis or peripancreatic necrosis</a:t>
            </a:r>
            <a:endParaRPr/>
          </a:p>
          <a:p>
            <a:pPr marL="457200" lvl="0" indent="-311150" algn="l" rtl="0">
              <a:spcBef>
                <a:spcPts val="0"/>
              </a:spcBef>
              <a:spcAft>
                <a:spcPts val="0"/>
              </a:spcAft>
              <a:buSzPts val="1300"/>
              <a:buChar char="●"/>
            </a:pPr>
            <a:r>
              <a:rPr lang="en"/>
              <a:t>Severity:</a:t>
            </a:r>
            <a:endParaRPr/>
          </a:p>
          <a:p>
            <a:pPr marL="914400" lvl="1" indent="-298450" algn="l" rtl="0">
              <a:spcBef>
                <a:spcPts val="0"/>
              </a:spcBef>
              <a:spcAft>
                <a:spcPts val="0"/>
              </a:spcAft>
              <a:buSzPts val="1100"/>
              <a:buChar char="○"/>
            </a:pPr>
            <a:r>
              <a:rPr lang="en"/>
              <a:t>Mild acute pancreatitis - absence of organ failure and local or systemic complications.</a:t>
            </a:r>
            <a:endParaRPr/>
          </a:p>
          <a:p>
            <a:pPr marL="914400" lvl="1" indent="-298450" algn="l" rtl="0">
              <a:spcBef>
                <a:spcPts val="0"/>
              </a:spcBef>
              <a:spcAft>
                <a:spcPts val="0"/>
              </a:spcAft>
              <a:buSzPts val="1100"/>
              <a:buChar char="○"/>
            </a:pPr>
            <a:r>
              <a:rPr lang="en"/>
              <a:t>Moderately severe acute pancreatitis - transient organ failure (&lt;48 hours) and/or local or systemic complications without persistent organ failure.</a:t>
            </a:r>
            <a:endParaRPr/>
          </a:p>
          <a:p>
            <a:pPr marL="914400" lvl="1" indent="-298450" algn="l" rtl="0">
              <a:spcBef>
                <a:spcPts val="0"/>
              </a:spcBef>
              <a:spcAft>
                <a:spcPts val="0"/>
              </a:spcAft>
              <a:buSzPts val="1100"/>
              <a:buChar char="○"/>
            </a:pPr>
            <a:r>
              <a:rPr lang="en"/>
              <a:t>Severe acute pancreatitis - persistent organ failure that may involve one or multiple organs.</a:t>
            </a:r>
            <a:endParaRPr/>
          </a:p>
        </p:txBody>
      </p:sp>
      <p:sp>
        <p:nvSpPr>
          <p:cNvPr id="120" name="Google Shape;120;p1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pic>
        <p:nvPicPr>
          <p:cNvPr id="121" name="Google Shape;121;p18"/>
          <p:cNvPicPr preferRelativeResize="0"/>
          <p:nvPr/>
        </p:nvPicPr>
        <p:blipFill rotWithShape="1">
          <a:blip r:embed="rId3">
            <a:alphaModFix/>
          </a:blip>
          <a:srcRect l="-106219" t="-32292" r="106220" b="45577"/>
          <a:stretch/>
        </p:blipFill>
        <p:spPr>
          <a:xfrm>
            <a:off x="803925" y="-305500"/>
            <a:ext cx="3409551" cy="4460300"/>
          </a:xfrm>
          <a:prstGeom prst="rect">
            <a:avLst/>
          </a:prstGeom>
          <a:noFill/>
          <a:ln>
            <a:noFill/>
          </a:ln>
        </p:spPr>
      </p:pic>
      <p:pic>
        <p:nvPicPr>
          <p:cNvPr id="122" name="Google Shape;122;p18"/>
          <p:cNvPicPr preferRelativeResize="0"/>
          <p:nvPr/>
        </p:nvPicPr>
        <p:blipFill rotWithShape="1">
          <a:blip r:embed="rId3">
            <a:alphaModFix/>
          </a:blip>
          <a:srcRect b="13284"/>
          <a:stretch/>
        </p:blipFill>
        <p:spPr>
          <a:xfrm>
            <a:off x="724950" y="680909"/>
            <a:ext cx="3300900" cy="43181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Predictors of Prognosis</a:t>
            </a:r>
            <a:endParaRPr/>
          </a:p>
        </p:txBody>
      </p:sp>
      <p:sp>
        <p:nvSpPr>
          <p:cNvPr id="128" name="Google Shape;128;p19"/>
          <p:cNvSpPr txBox="1">
            <a:spLocks noGrp="1"/>
          </p:cNvSpPr>
          <p:nvPr>
            <p:ph type="body" idx="1"/>
          </p:nvPr>
        </p:nvSpPr>
        <p:spPr>
          <a:xfrm>
            <a:off x="729450" y="1766350"/>
            <a:ext cx="7688700" cy="33771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Older age</a:t>
            </a:r>
            <a:endParaRPr/>
          </a:p>
          <a:p>
            <a:pPr marL="457200" lvl="0" indent="-311150" algn="l" rtl="0">
              <a:spcBef>
                <a:spcPts val="0"/>
              </a:spcBef>
              <a:spcAft>
                <a:spcPts val="0"/>
              </a:spcAft>
              <a:buSzPts val="1300"/>
              <a:buChar char="●"/>
            </a:pPr>
            <a:r>
              <a:rPr lang="en"/>
              <a:t>Alcoholic pancreatitis</a:t>
            </a:r>
            <a:endParaRPr/>
          </a:p>
          <a:p>
            <a:pPr marL="457200" lvl="0" indent="-311150" algn="l" rtl="0">
              <a:spcBef>
                <a:spcPts val="0"/>
              </a:spcBef>
              <a:spcAft>
                <a:spcPts val="0"/>
              </a:spcAft>
              <a:buSzPts val="1300"/>
              <a:buChar char="●"/>
            </a:pPr>
            <a:r>
              <a:rPr lang="en"/>
              <a:t>Short time interval to symptom onset - &lt;24 hours from symptom onset to hospital admission</a:t>
            </a:r>
            <a:endParaRPr/>
          </a:p>
          <a:p>
            <a:pPr marL="457200" lvl="0" indent="-311150" algn="l" rtl="0">
              <a:spcBef>
                <a:spcPts val="0"/>
              </a:spcBef>
              <a:spcAft>
                <a:spcPts val="0"/>
              </a:spcAft>
              <a:buSzPts val="1300"/>
              <a:buChar char="●"/>
            </a:pPr>
            <a:r>
              <a:rPr lang="en"/>
              <a:t>Obesity</a:t>
            </a:r>
            <a:endParaRPr/>
          </a:p>
          <a:p>
            <a:pPr marL="457200" lvl="0" indent="-311150" algn="l" rtl="0">
              <a:spcBef>
                <a:spcPts val="0"/>
              </a:spcBef>
              <a:spcAft>
                <a:spcPts val="0"/>
              </a:spcAft>
              <a:buSzPts val="1300"/>
              <a:buChar char="●"/>
            </a:pPr>
            <a:r>
              <a:rPr lang="en"/>
              <a:t>Organ failure</a:t>
            </a:r>
            <a:endParaRPr/>
          </a:p>
          <a:p>
            <a:pPr marL="457200" lvl="0" indent="-311150" algn="l" rtl="0">
              <a:spcBef>
                <a:spcPts val="0"/>
              </a:spcBef>
              <a:spcAft>
                <a:spcPts val="0"/>
              </a:spcAft>
              <a:buSzPts val="1300"/>
              <a:buChar char="●"/>
            </a:pPr>
            <a:r>
              <a:rPr lang="en"/>
              <a:t>Hemoconcentration (significant third space losses)</a:t>
            </a:r>
            <a:endParaRPr/>
          </a:p>
          <a:p>
            <a:pPr marL="457200" lvl="0" indent="-311150" algn="l" rtl="0">
              <a:spcBef>
                <a:spcPts val="0"/>
              </a:spcBef>
              <a:spcAft>
                <a:spcPts val="0"/>
              </a:spcAft>
              <a:buSzPts val="1300"/>
              <a:buChar char="●"/>
            </a:pPr>
            <a:r>
              <a:rPr lang="en"/>
              <a:t>CRP (&gt;150 mg/L at 48 hours discriminate severe from mild disease)(rises steadily in relation to severity)</a:t>
            </a:r>
            <a:endParaRPr/>
          </a:p>
          <a:p>
            <a:pPr marL="457200" lvl="0" indent="-311150" algn="l" rtl="0">
              <a:spcBef>
                <a:spcPts val="0"/>
              </a:spcBef>
              <a:spcAft>
                <a:spcPts val="0"/>
              </a:spcAft>
              <a:buSzPts val="1300"/>
              <a:buChar char="●"/>
            </a:pPr>
            <a:r>
              <a:rPr lang="en"/>
              <a:t>BUN (serial BUN measurements were the most reliable lab test to predict the mortality)</a:t>
            </a:r>
            <a:endParaRPr/>
          </a:p>
          <a:p>
            <a:pPr marL="914400" lvl="1" indent="-298450" algn="l" rtl="0">
              <a:spcBef>
                <a:spcPts val="0"/>
              </a:spcBef>
              <a:spcAft>
                <a:spcPts val="0"/>
              </a:spcAft>
              <a:buSzPts val="1100"/>
              <a:buChar char="○"/>
            </a:pPr>
            <a:r>
              <a:rPr lang="en"/>
              <a:t>every increase in the BUN of 5 mg/dL during the first 24 hours, the adjusted odds ratio (OR) for mortality was 2.2</a:t>
            </a:r>
            <a:endParaRPr/>
          </a:p>
          <a:p>
            <a:pPr marL="914400" lvl="1" indent="-298450" algn="l" rtl="0">
              <a:spcBef>
                <a:spcPts val="0"/>
              </a:spcBef>
              <a:spcAft>
                <a:spcPts val="0"/>
              </a:spcAft>
              <a:buSzPts val="1100"/>
              <a:buChar char="○"/>
            </a:pPr>
            <a:r>
              <a:rPr lang="en"/>
              <a:t>BUN level of 20 mg/dL or higher at admission was associated with an increased risk of death</a:t>
            </a:r>
            <a:endParaRPr/>
          </a:p>
          <a:p>
            <a:pPr marL="457200" lvl="0" indent="-311150" algn="l" rtl="0">
              <a:spcBef>
                <a:spcPts val="0"/>
              </a:spcBef>
              <a:spcAft>
                <a:spcPts val="0"/>
              </a:spcAft>
              <a:buSzPts val="1300"/>
              <a:buChar char="●"/>
            </a:pPr>
            <a:r>
              <a:rPr lang="en"/>
              <a:t>Serum creatinine (elevated serum creatinine within the first 48 hours may predict the development of pancreatic necrosis)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Etiology</a:t>
            </a:r>
            <a:endParaRPr/>
          </a:p>
        </p:txBody>
      </p:sp>
      <p:sp>
        <p:nvSpPr>
          <p:cNvPr id="134" name="Google Shape;134;p20"/>
          <p:cNvSpPr txBox="1">
            <a:spLocks noGrp="1"/>
          </p:cNvSpPr>
          <p:nvPr>
            <p:ph type="body" idx="1"/>
          </p:nvPr>
        </p:nvSpPr>
        <p:spPr>
          <a:xfrm>
            <a:off x="730000" y="1932975"/>
            <a:ext cx="3300900" cy="259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Gallstones - 40-70% cases, most common cause</a:t>
            </a:r>
            <a:endParaRPr/>
          </a:p>
          <a:p>
            <a:pPr marL="0" lvl="0" indent="0" algn="l" rtl="0">
              <a:spcBef>
                <a:spcPts val="1200"/>
              </a:spcBef>
              <a:spcAft>
                <a:spcPts val="0"/>
              </a:spcAft>
              <a:buNone/>
            </a:pPr>
            <a:r>
              <a:rPr lang="en"/>
              <a:t>Alcohol - 25-35%</a:t>
            </a:r>
            <a:endParaRPr/>
          </a:p>
          <a:p>
            <a:pPr marL="0" lvl="0" indent="0" algn="l" rtl="0">
              <a:spcBef>
                <a:spcPts val="1200"/>
              </a:spcBef>
              <a:spcAft>
                <a:spcPts val="0"/>
              </a:spcAft>
              <a:buNone/>
            </a:pPr>
            <a:r>
              <a:rPr lang="en"/>
              <a:t>Hypertriglyceridemia - 1-14%</a:t>
            </a:r>
            <a:endParaRPr/>
          </a:p>
          <a:p>
            <a:pPr marL="0" lvl="0" indent="0" algn="l" rtl="0">
              <a:spcBef>
                <a:spcPts val="1200"/>
              </a:spcBef>
              <a:spcAft>
                <a:spcPts val="0"/>
              </a:spcAft>
              <a:buNone/>
            </a:pPr>
            <a:r>
              <a:rPr lang="en"/>
              <a:t>ERCP - most frequent adverse event</a:t>
            </a:r>
            <a:endParaRPr/>
          </a:p>
          <a:p>
            <a:pPr marL="0" lvl="0" indent="0" algn="l" rtl="0">
              <a:spcBef>
                <a:spcPts val="1200"/>
              </a:spcBef>
              <a:spcAft>
                <a:spcPts val="1200"/>
              </a:spcAft>
              <a:buNone/>
            </a:pPr>
            <a:r>
              <a:rPr lang="en"/>
              <a:t>Other rare causes: genetic, medication, trauma, hypercalcemia, infection, vascular, cancer</a:t>
            </a:r>
            <a:endParaRPr/>
          </a:p>
        </p:txBody>
      </p:sp>
      <p:pic>
        <p:nvPicPr>
          <p:cNvPr id="135" name="Google Shape;135;p20"/>
          <p:cNvPicPr preferRelativeResize="0"/>
          <p:nvPr/>
        </p:nvPicPr>
        <p:blipFill>
          <a:blip r:embed="rId3">
            <a:alphaModFix/>
          </a:blip>
          <a:stretch>
            <a:fillRect/>
          </a:stretch>
        </p:blipFill>
        <p:spPr>
          <a:xfrm>
            <a:off x="5410425" y="477700"/>
            <a:ext cx="3128850" cy="4665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Symptoms</a:t>
            </a:r>
            <a:endParaRPr/>
          </a:p>
        </p:txBody>
      </p:sp>
      <p:sp>
        <p:nvSpPr>
          <p:cNvPr id="141" name="Google Shape;141;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lnSpcReduction="20000"/>
          </a:bodyPr>
          <a:lstStyle/>
          <a:p>
            <a:pPr marL="457200" lvl="0" indent="-311150" algn="l" rtl="0">
              <a:spcBef>
                <a:spcPts val="0"/>
              </a:spcBef>
              <a:spcAft>
                <a:spcPts val="0"/>
              </a:spcAft>
              <a:buSzPts val="1300"/>
              <a:buChar char="●"/>
            </a:pPr>
            <a:r>
              <a:rPr lang="en"/>
              <a:t>Severe epigastric/LUQ abdominal pain, can be RUQ</a:t>
            </a:r>
            <a:endParaRPr/>
          </a:p>
          <a:p>
            <a:pPr marL="914400" lvl="1" indent="-298450" algn="l" rtl="0">
              <a:spcBef>
                <a:spcPts val="0"/>
              </a:spcBef>
              <a:spcAft>
                <a:spcPts val="0"/>
              </a:spcAft>
              <a:buSzPts val="1100"/>
              <a:buChar char="○"/>
            </a:pPr>
            <a:r>
              <a:rPr lang="en"/>
              <a:t>50% radiates to the back</a:t>
            </a:r>
            <a:endParaRPr/>
          </a:p>
          <a:p>
            <a:pPr marL="914400" lvl="1" indent="-298450" algn="l" rtl="0">
              <a:spcBef>
                <a:spcPts val="0"/>
              </a:spcBef>
              <a:spcAft>
                <a:spcPts val="0"/>
              </a:spcAft>
              <a:buSzPts val="1100"/>
              <a:buChar char="○"/>
            </a:pPr>
            <a:r>
              <a:rPr lang="en"/>
              <a:t>May be partially relieved by sitting up/bending forward</a:t>
            </a:r>
            <a:endParaRPr/>
          </a:p>
          <a:p>
            <a:pPr marL="914400" lvl="1" indent="-298450" algn="l" rtl="0">
              <a:spcBef>
                <a:spcPts val="0"/>
              </a:spcBef>
              <a:spcAft>
                <a:spcPts val="0"/>
              </a:spcAft>
              <a:buSzPts val="1100"/>
              <a:buChar char="○"/>
            </a:pPr>
            <a:r>
              <a:rPr lang="en"/>
              <a:t>5-10% of acute severe pancreatitis may have painless disease with unexplained hypotension</a:t>
            </a:r>
            <a:endParaRPr/>
          </a:p>
          <a:p>
            <a:pPr marL="457200" lvl="0" indent="-311150" algn="l" rtl="0">
              <a:spcBef>
                <a:spcPts val="0"/>
              </a:spcBef>
              <a:spcAft>
                <a:spcPts val="0"/>
              </a:spcAft>
              <a:buSzPts val="1300"/>
              <a:buChar char="●"/>
            </a:pPr>
            <a:r>
              <a:rPr lang="en"/>
              <a:t>Persists for several hours-days</a:t>
            </a:r>
            <a:endParaRPr/>
          </a:p>
          <a:p>
            <a:pPr marL="457200" lvl="0" indent="-311150" algn="l" rtl="0">
              <a:spcBef>
                <a:spcPts val="0"/>
              </a:spcBef>
              <a:spcAft>
                <a:spcPts val="0"/>
              </a:spcAft>
              <a:buSzPts val="1300"/>
              <a:buChar char="●"/>
            </a:pPr>
            <a:r>
              <a:rPr lang="en"/>
              <a:t>Gallstone pancreatitis: pain well localized and onset is rapid, reaching maximum intensity in 10-20 minutes</a:t>
            </a:r>
            <a:endParaRPr/>
          </a:p>
          <a:p>
            <a:pPr marL="457200" lvl="0" indent="-311150" algn="l" rtl="0">
              <a:spcBef>
                <a:spcPts val="0"/>
              </a:spcBef>
              <a:spcAft>
                <a:spcPts val="0"/>
              </a:spcAft>
              <a:buSzPts val="1300"/>
              <a:buChar char="●"/>
            </a:pPr>
            <a:r>
              <a:rPr lang="en"/>
              <a:t>Other causes: less rapid onset, poor localization of pain</a:t>
            </a:r>
            <a:endParaRPr/>
          </a:p>
          <a:p>
            <a:pPr marL="457200" lvl="0" indent="-311150" algn="l" rtl="0">
              <a:spcBef>
                <a:spcPts val="0"/>
              </a:spcBef>
              <a:spcAft>
                <a:spcPts val="0"/>
              </a:spcAft>
              <a:buSzPts val="1300"/>
              <a:buChar char="●"/>
            </a:pPr>
            <a:r>
              <a:rPr lang="en"/>
              <a:t>90% nausea/vomiting persisting for several hours</a:t>
            </a:r>
            <a:endParaRPr/>
          </a:p>
          <a:p>
            <a:pPr marL="457200" lvl="0" indent="-311150" algn="l" rtl="0">
              <a:spcBef>
                <a:spcPts val="0"/>
              </a:spcBef>
              <a:spcAft>
                <a:spcPts val="0"/>
              </a:spcAft>
              <a:buSzPts val="1300"/>
              <a:buChar char="●"/>
            </a:pPr>
            <a:r>
              <a:rPr lang="en"/>
              <a:t>Dyspnea due to diaphragmatic inflammation, pleural effusion, or ARDS in severe acute pancreatitis</a:t>
            </a:r>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2071</Words>
  <Application>Microsoft Macintosh PowerPoint</Application>
  <PresentationFormat>On-screen Show (16:9)</PresentationFormat>
  <Paragraphs>157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Times New Roman</vt:lpstr>
      <vt:lpstr>Lato</vt:lpstr>
      <vt:lpstr>Raleway</vt:lpstr>
      <vt:lpstr>Streamline</vt:lpstr>
      <vt:lpstr>Case Presentation</vt:lpstr>
      <vt:lpstr>Patient Presentation</vt:lpstr>
      <vt:lpstr>Labs/Imaging</vt:lpstr>
      <vt:lpstr>Gallstone pancreatitis</vt:lpstr>
      <vt:lpstr>Acute pancreatitis</vt:lpstr>
      <vt:lpstr>Classification</vt:lpstr>
      <vt:lpstr>Predictors of Prognosis</vt:lpstr>
      <vt:lpstr>Etiology</vt:lpstr>
      <vt:lpstr>Symptoms</vt:lpstr>
      <vt:lpstr>Physical Exam</vt:lpstr>
      <vt:lpstr>Workup</vt:lpstr>
      <vt:lpstr>Diagnosis</vt:lpstr>
      <vt:lpstr>Management</vt:lpstr>
      <vt:lpstr>PowerPoint Presentation</vt:lpstr>
      <vt:lpstr>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Ungor, Ashley - (aungor)</cp:lastModifiedBy>
  <cp:revision>1</cp:revision>
  <dcterms:modified xsi:type="dcterms:W3CDTF">2024-08-02T14:04:27Z</dcterms:modified>
</cp:coreProperties>
</file>