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Merriweather" panose="020B0604020202020204" charset="0"/>
      <p:regular r:id="rId24"/>
      <p:bold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5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2831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99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Autonomy of patient: to choose their health care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Autonomy of physician: to not violate their conscious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surgeon chooses: pt does not have access to any tx they choose.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pt chooses: surgeons are held to beneficence and provide txs that they believe will benefit pts. If not, then they are just a puppet.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-Illusion of choice (no longer have benefit of surgeons counsel)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521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715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04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433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442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6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744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Thoracoabdominal Aneurysm Scenario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151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Toxic Megacolon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2746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46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Roboto"/>
              <a:buChar char="●"/>
            </a:pPr>
            <a:r>
              <a:rPr lang="en" sz="7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Autonomy – respect for the patient's right to self-determination.</a:t>
            </a:r>
            <a:endParaRPr sz="7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Roboto"/>
              <a:buChar char="●"/>
            </a:pPr>
            <a:r>
              <a:rPr lang="en" sz="7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Beneficence – the duty to 'do good'</a:t>
            </a:r>
            <a:endParaRPr sz="7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Roboto"/>
              <a:buChar char="●"/>
            </a:pPr>
            <a:r>
              <a:rPr lang="en" sz="7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Non-Maleficence – the duty to 'not do bad'</a:t>
            </a:r>
            <a:endParaRPr sz="7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Roboto"/>
              <a:buChar char="●"/>
            </a:pPr>
            <a:r>
              <a:rPr lang="en" sz="7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Justice – to treat all people equally and equitably.</a:t>
            </a:r>
            <a:endParaRPr sz="700"/>
          </a:p>
        </p:txBody>
      </p:sp>
    </p:spTree>
    <p:extLst>
      <p:ext uri="{BB962C8B-B14F-4D97-AF65-F5344CB8AC3E}">
        <p14:creationId xmlns:p14="http://schemas.microsoft.com/office/powerpoint/2010/main" val="1658410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Seniors and surgeons agreed: maximize QOL, avoid loss of ind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an acute choice between surgery &amp; palliative care where best surgical outcome = prolonged hospitalization and longterm nursing home: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Seniors: Choice between life and death/decision how to die. Felt it was morally unacceptable to choose death vs surgery only prolonged dying process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Surgeons: Very frail shouldnt have surgery. Very careful wording in informed consent and outcomes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8163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81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20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13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Amount is stable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we knew when pts were to die, palliative care is not inexpensive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808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Amount is stable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we knew when pts were to die, palliative care is not inexpensive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018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52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414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Were these pts just sicker just before death than in previous hospitalizations?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147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in Medicine &amp; Surgery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Saira Khan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Autonomy and Surgeon Conscience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338675" y="1565000"/>
            <a:ext cx="4527300" cy="30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Goal of defining futility: “to withhold or withdraw the treatment, even over the objections of a competent patient”</a:t>
            </a:r>
            <a:br>
              <a:rPr lang="en" sz="1600"/>
            </a:b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Autonomy of patient vs. physician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Patient: right to choose health care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Surgeon: beneficence vs conscious</a:t>
            </a:r>
            <a:endParaRPr sz="160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925" y="1312675"/>
            <a:ext cx="3714075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Informed Consent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356500" y="1600650"/>
            <a:ext cx="5365200" cy="31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nature of the decision/procedure</a:t>
            </a:r>
            <a:endParaRPr sz="160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Reasonable alternatives to the proposed intervention</a:t>
            </a:r>
            <a:endParaRPr sz="160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relevant risks, benefits, and uncertainties related to each alternative</a:t>
            </a:r>
            <a:endParaRPr sz="160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Assessment of patient understanding</a:t>
            </a:r>
            <a:endParaRPr sz="160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acceptance of the intervention by the patient</a:t>
            </a:r>
            <a:endParaRPr sz="1600"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250" y="1332838"/>
            <a:ext cx="2809775" cy="36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Surgery Near End of Life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338675" y="1458050"/>
            <a:ext cx="5097900" cy="3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Maxine Stanich was 87 F with DNR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Presented with SOB to San Francisco ED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Left with a defibrillator implanted in her chest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Unable to pass away painlessly -- jolts!</a:t>
            </a:r>
            <a:endParaRPr sz="1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575" y="1811750"/>
            <a:ext cx="3402624" cy="25498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5525625" y="4470400"/>
            <a:ext cx="33867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“Too late to operate? Surgery Near End of Life is Common, Constly” - NPR</a:t>
            </a:r>
            <a:endParaRPr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Surgery Near End of Life</a:t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338675" y="1458050"/>
            <a:ext cx="5097900" cy="3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&gt;12% defibrillators implanted in people &gt;80yrs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158,000 devices implanted yearly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Total cost of procedure: $60,000</a:t>
            </a:r>
            <a:endParaRPr sz="1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200" y="1608213"/>
            <a:ext cx="3839800" cy="31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Surgery Near End of Life</a:t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409975" y="1422400"/>
            <a:ext cx="5276100" cy="3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Retrospective cohort study of elderly beneficiaries (Medicare, &gt;65years) who died in 2008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Of 1,802,029 beneficiaries who died: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31.9% underwent surgical procedure 1 year before death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18.3% underwent a procedure in their last month of life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8% underwent a procedure in their last week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Between ages 80-90 years, # of procedures in last year decreased by 33%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Regions with high # hospital beds per head had high end-of-life surgical intensity</a:t>
            </a:r>
            <a:endParaRPr sz="1600"/>
          </a:p>
          <a:p>
            <a: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Same as regions with high total Medicare spending</a:t>
            </a:r>
            <a:endParaRPr sz="160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650" y="1580050"/>
            <a:ext cx="2530350" cy="25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Surgery Near End of Life</a:t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38675" y="1333275"/>
            <a:ext cx="8502300" cy="3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Financial incentives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Reward doctors for doing procedures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Medical culture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Believe in aggressive care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Operating on frail, older patients rarely helps them live longer or improve QOL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Perception:</a:t>
            </a:r>
            <a:endParaRPr sz="1600"/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Surgery vs palliative care</a:t>
            </a:r>
            <a:endParaRPr sz="1600"/>
          </a:p>
          <a:p>
            <a: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Life vs death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What the Doctor Says?</a:t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356500" y="1422400"/>
            <a:ext cx="6096000" cy="3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 longer in an era of what-doctor-says-goes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Need to have interactive discussions with patients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Older generations: doctors are not to be questioned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University of Michigan’s National Poll on Healthy Aging: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&gt;50% adults ages 50-80 now believe doctors often recommend unnecessary tests, medications, procedures</a:t>
            </a:r>
            <a:endParaRPr sz="1600"/>
          </a:p>
          <a:p>
            <a: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50% of those who’d been told they needed a test went even if they were unsure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</a:t>
            </a: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103" y="181363"/>
            <a:ext cx="5763850" cy="47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2</a:t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525" y="1580050"/>
            <a:ext cx="7467000" cy="27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020" y="0"/>
            <a:ext cx="4919630" cy="52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100" y="1286775"/>
            <a:ext cx="7776375" cy="38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950" y="561587"/>
            <a:ext cx="6950575" cy="40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187225" y="1529350"/>
            <a:ext cx="8769600" cy="3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Helft PR, Siegler M, Lantos J. The rise and fall of the futility movement. N Engl J Med. 2000; 343:293–296. [PubMed: 10911014] 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Clark PA, Mikus CM. Time for a formalized medical futility policy: Mercy Health System’s procedures will help free its physicians from legal concerns. Health Prog. 2000; 81:24–32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Paris JJ, Casse EJ, Dec GW, et al. Use of a DNR order over family objections: the case of Gilgunn v. MGH. J Intensive Care Med. 1999; 14:41–45. [PubMed: 11657848] 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Grant SB, Modi  PK, Singer EA. Futility and the Care of Surgical Patients: Ethical Dilemmas. World J Surg. 2014 July ; 38(7): 1631–1637. doi:10.1007/s00268-014-2592-1.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Medical Care for the Elderly. Virtual Mentor. June 2008. Volume 10, Number 6, 404-410.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Scitovsky, Anne. “The High Cost of Dying”: What Do the Data Show?”  Milbank Q. 2005 Dec; 83(4): 825-841.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Kwok, Alvin, et. al. “The intensity and variation of surgical care at the end of life: a retrospective cohort study”.The Lancet. Volume 378, p1408-1413. 06 October 2011.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Nabozny, M, Kruser, J, et. al. “Constructing High-Stakes Surgical Decisions: It’s Better to Die Trying.” Ann Surg. 2016 January.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401100" y="2099725"/>
            <a:ext cx="83418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“Elderly people who are terminally ill have a duty to die and get out of the way.”</a:t>
            </a:r>
            <a:endParaRPr sz="3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--Colorado Governor Richard D. Lamm in a 1984 address to the Colorado Health Lawyers association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Medicare &amp; Medical Care for the Elderly</a:t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213900" y="1422400"/>
            <a:ext cx="4990800" cy="3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Medicare: $427 billion in 2007 → $844 billion in 2117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7% annual cost increase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to increase funds: increase taxes vs. cut benefits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Increasing population -- baby boomers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Congress unwilling to allow actual costs to be taken into account when determining the medical benefits that the program will provide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“Reasonable and necessary”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Elderly are no longer excluded from treatment based on age</a:t>
            </a:r>
            <a:endParaRPr sz="1600"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250" y="2203875"/>
            <a:ext cx="3065900" cy="13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Medicare &amp; Medical Care for the Elderly</a:t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213900" y="1565000"/>
            <a:ext cx="85206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27-30% of all annual Medicare expenditures are spent on caring for people in their last year of life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Medicare expenditures in the last year of life decreases for those &gt;85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High Cost of Dying</a:t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213900" y="1565000"/>
            <a:ext cx="37788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National health care expenditures: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1995: 13.09% of GDP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2014: 17.1% of GDP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One of the earliest studies dealing specifically with expenditure of those who die (1961):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48% all deaths occur in short-stay hospitals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63% of all decedents used some hospital services in their last year of life</a:t>
            </a:r>
            <a:endParaRPr sz="1600"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925" y="1671950"/>
            <a:ext cx="4846500" cy="2506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High Cost of Dying</a:t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89125" y="1326538"/>
            <a:ext cx="43134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1970 study by Civetta regarding patients in the SICU at Massachusetts General Hospital: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“The intensive care costs generated by prolonged utilization of this type of facility seem to be inversely related to the probability of patient survival.”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Other studies: out of 226 post-op patients admitted to SICU, 21% total charges were for blood and blood fractions</a:t>
            </a:r>
            <a:endParaRPr sz="1600"/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83% went to the 72% who did not survive</a:t>
            </a:r>
            <a:endParaRPr sz="1600"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425" y="1935813"/>
            <a:ext cx="4422625" cy="24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Medicare &amp; The High Cost of Dying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303025" y="1440225"/>
            <a:ext cx="8163600" cy="3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Piro and Lutins (1973):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Of Medicare beneficiaries who died in 1967 or 1968</a:t>
            </a:r>
            <a:endParaRPr sz="1600"/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5% of the Medicare beneficiaries who died in 1967 accounted for 22% of all Medicare reimbursements that year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McCall (1984):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Medicare beneficiaries in Colorado who died in 1978:</a:t>
            </a:r>
            <a:endParaRPr sz="1600"/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Those who died were 6x ($6,000) the average reimbursement for those who survived ($1,000) for same procedures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Lubitz and Prihoda (1984):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 5.9% of Medicare beneficiaries who died in 1978 accounted for 27.9% of Medicare expenditures.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30% of all expenses of decedents occurred in the last 30 days of life</a:t>
            </a:r>
            <a:endParaRPr sz="1600"/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46% in the last 60 days</a:t>
            </a:r>
            <a:endParaRPr sz="1600"/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77% in the last 6 months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Aggressive Care at the End of Life</a:t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303025" y="1440225"/>
            <a:ext cx="4866000" cy="3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Scarce data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McCall’s (1984) study of Colorado Medicare enrollees who died: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67% all inpatient charges in their last year = last quarter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Only 61% of their inpatient days were in the last quarter</a:t>
            </a:r>
            <a:endParaRPr sz="1600"/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High intensity care at the end?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Maybe not representative of heroic interventions at the end of life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only 3% of decedents had $20,000 medicare reimbursements</a:t>
            </a:r>
            <a:endParaRPr sz="1600"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1% had reimbursements had &gt;$30,000 medicare reimbursements</a:t>
            </a:r>
            <a:endParaRPr sz="1600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125" y="1955388"/>
            <a:ext cx="3670176" cy="2445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Office PowerPoint</Application>
  <PresentationFormat>On-screen Show (16:9)</PresentationFormat>
  <Paragraphs>127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Merriweather</vt:lpstr>
      <vt:lpstr>Roboto</vt:lpstr>
      <vt:lpstr>Paradigm</vt:lpstr>
      <vt:lpstr>Ethics in Medicine &amp; Surgery</vt:lpstr>
      <vt:lpstr>PowerPoint Presentation</vt:lpstr>
      <vt:lpstr>PowerPoint Presentation</vt:lpstr>
      <vt:lpstr>Medicare &amp; Medical Care for the Elderly</vt:lpstr>
      <vt:lpstr>Medicare &amp; Medical Care for the Elderly</vt:lpstr>
      <vt:lpstr>The High Cost of Dying</vt:lpstr>
      <vt:lpstr>The High Cost of Dying</vt:lpstr>
      <vt:lpstr>Medicare &amp; The High Cost of Dying</vt:lpstr>
      <vt:lpstr>Aggressive Care at the End of Life</vt:lpstr>
      <vt:lpstr>Patient Autonomy and Surgeon Conscience</vt:lpstr>
      <vt:lpstr>Informed Consent</vt:lpstr>
      <vt:lpstr>Surgery Near End of Life</vt:lpstr>
      <vt:lpstr>Surgery Near End of Life</vt:lpstr>
      <vt:lpstr>Surgery Near End of Life</vt:lpstr>
      <vt:lpstr>Surgery Near End of Life</vt:lpstr>
      <vt:lpstr>Do What the Doctor Says?</vt:lpstr>
      <vt:lpstr>Case 1</vt:lpstr>
      <vt:lpstr>Case 2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in Medicine &amp; Surgery</dc:title>
  <dc:creator>AutoALSPREOP3</dc:creator>
  <cp:lastModifiedBy>AutoALSPREOP3</cp:lastModifiedBy>
  <cp:revision>1</cp:revision>
  <dcterms:modified xsi:type="dcterms:W3CDTF">2018-04-16T20:47:15Z</dcterms:modified>
</cp:coreProperties>
</file>