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59" r:id="rId5"/>
    <p:sldId id="261" r:id="rId6"/>
    <p:sldId id="262" r:id="rId7"/>
    <p:sldId id="265" r:id="rId8"/>
    <p:sldId id="269" r:id="rId9"/>
    <p:sldId id="270" r:id="rId10"/>
    <p:sldId id="267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9" autoAdjust="0"/>
    <p:restoredTop sz="94690"/>
  </p:normalViewPr>
  <p:slideViewPr>
    <p:cSldViewPr snapToGrid="0">
      <p:cViewPr varScale="1">
        <p:scale>
          <a:sx n="108" d="100"/>
          <a:sy n="108" d="100"/>
        </p:scale>
        <p:origin x="4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61CD2-8E17-D548-AD79-DE023DEEF89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B0284-B389-A54B-9774-A7B15F406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the clinical response is unsatisfactory, then a surgical option should be considered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B0284-B389-A54B-9774-A7B15F406B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67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ERCP =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sphincterotomy</a:t>
            </a:r>
            <a:r>
              <a:rPr lang="en-US" baseline="0" dirty="0" smtClean="0"/>
              <a:t>, stenting, stone removal</a:t>
            </a:r>
          </a:p>
          <a:p>
            <a:r>
              <a:rPr lang="en-US" baseline="0" dirty="0" smtClean="0"/>
              <a:t>surgery= resection and drainage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B0284-B389-A54B-9774-A7B15F406B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28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7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4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6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7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4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0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8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6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1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5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95C1B-00A5-439B-8571-4E85A8EFD6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6087A-5C56-45A5-9B36-936C44549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2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Efficacy of surgery for pain relief in patients </a:t>
            </a:r>
            <a:r>
              <a:rPr lang="en-US" dirty="0" smtClean="0"/>
              <a:t>with chronic </a:t>
            </a:r>
            <a:r>
              <a:rPr lang="en-US" dirty="0" smtClean="0"/>
              <a:t>pancreatitis</a:t>
            </a:r>
            <a:endParaRPr lang="en-US" dirty="0"/>
          </a:p>
        </p:txBody>
      </p:sp>
      <p:pic>
        <p:nvPicPr>
          <p:cNvPr id="2050" name="Picture 2" descr="Fig 1 - The pancreatic duct. Obstruction of the duct, by stricture or neoplasm, can result in chronic pancreatiti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475" y="3835400"/>
            <a:ext cx="5000625" cy="281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31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Surgery is superior to </a:t>
            </a:r>
            <a:r>
              <a:rPr lang="en-US" dirty="0" err="1"/>
              <a:t>endotherapy</a:t>
            </a:r>
            <a:r>
              <a:rPr lang="en-US" dirty="0"/>
              <a:t> for long-term pain reduction in patients with painful obstructive chronic </a:t>
            </a:r>
            <a:r>
              <a:rPr lang="en-US" dirty="0" smtClean="0"/>
              <a:t>pancreatitis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Better selection of patients for </a:t>
            </a:r>
            <a:r>
              <a:rPr lang="en-US" dirty="0" err="1"/>
              <a:t>endotherapy</a:t>
            </a:r>
            <a:r>
              <a:rPr lang="en-US" dirty="0"/>
              <a:t> may be helpful in order to maximize </a:t>
            </a:r>
            <a:r>
              <a:rPr lang="en-US" dirty="0" smtClean="0"/>
              <a:t>results</a:t>
            </a:r>
          </a:p>
          <a:p>
            <a:endParaRPr lang="en-US" dirty="0"/>
          </a:p>
          <a:p>
            <a:r>
              <a:rPr lang="en-US" dirty="0"/>
              <a:t>Due to its low degree of invasiveness, however, </a:t>
            </a:r>
            <a:r>
              <a:rPr lang="en-US" dirty="0" err="1"/>
              <a:t>endotherapy</a:t>
            </a:r>
            <a:r>
              <a:rPr lang="en-US" dirty="0"/>
              <a:t> can be offered as a first-line treatment, with surgery being performed in case of failure and/or recurrence.</a:t>
            </a:r>
          </a:p>
        </p:txBody>
      </p:sp>
    </p:spTree>
    <p:extLst>
      <p:ext uri="{BB962C8B-B14F-4D97-AF65-F5344CB8AC3E}">
        <p14:creationId xmlns:p14="http://schemas.microsoft.com/office/powerpoint/2010/main" val="1687127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Cahen</a:t>
            </a:r>
            <a:r>
              <a:rPr lang="en-US" dirty="0"/>
              <a:t>, </a:t>
            </a:r>
            <a:r>
              <a:rPr lang="en-US" dirty="0" err="1"/>
              <a:t>Djuna</a:t>
            </a:r>
            <a:r>
              <a:rPr lang="en-US" dirty="0"/>
              <a:t> L., et al. "Long-term outcomes of endoscopic vs surgical drainage of the pancreatic duct in patients with chronic pancreatitis." </a:t>
            </a:r>
            <a:r>
              <a:rPr lang="en-US" i="1" dirty="0"/>
              <a:t>Gastroenterology</a:t>
            </a:r>
            <a:r>
              <a:rPr lang="en-US" dirty="0"/>
              <a:t> 141.5 (2011): 1690-1695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Dite</a:t>
            </a:r>
            <a:r>
              <a:rPr lang="en-US" dirty="0"/>
              <a:t>, P., et al. "A prospective, randomized trial comparing endoscopic and surgical therapy for chronic pancreatitis." </a:t>
            </a:r>
            <a:r>
              <a:rPr lang="en-US" i="1" dirty="0"/>
              <a:t>Endoscopy</a:t>
            </a:r>
            <a:r>
              <a:rPr lang="en-US" dirty="0"/>
              <a:t> 35.07 (2003): </a:t>
            </a:r>
            <a:r>
              <a:rPr lang="en-US" dirty="0" smtClean="0"/>
              <a:t>553-558</a:t>
            </a:r>
          </a:p>
          <a:p>
            <a:pPr marL="0" indent="0">
              <a:buNone/>
            </a:pPr>
            <a:r>
              <a:rPr lang="en-US" dirty="0" err="1"/>
              <a:t>Rickels</a:t>
            </a:r>
            <a:r>
              <a:rPr lang="en-US" dirty="0"/>
              <a:t>, Michael R., et al. "Detection, evaluation and treatment of diabetes mellitus in chronic pancreatitis: recommendations from </a:t>
            </a:r>
            <a:r>
              <a:rPr lang="en-US" dirty="0" err="1"/>
              <a:t>PancreasFest</a:t>
            </a:r>
            <a:r>
              <a:rPr lang="en-US" dirty="0"/>
              <a:t> 2012." </a:t>
            </a:r>
            <a:r>
              <a:rPr lang="en-US" i="1" dirty="0" err="1"/>
              <a:t>Pancreatology</a:t>
            </a:r>
            <a:r>
              <a:rPr lang="en-US" dirty="0"/>
              <a:t> 13.4 (2013): 336-342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Ahmed </a:t>
            </a:r>
            <a:r>
              <a:rPr lang="en-US" dirty="0"/>
              <a:t>Ali, U., </a:t>
            </a:r>
            <a:r>
              <a:rPr lang="en-US" dirty="0" err="1"/>
              <a:t>Pahlplatz</a:t>
            </a:r>
            <a:r>
              <a:rPr lang="en-US" dirty="0"/>
              <a:t>, J. M., </a:t>
            </a:r>
            <a:r>
              <a:rPr lang="en-US" dirty="0" err="1"/>
              <a:t>Nealon</a:t>
            </a:r>
            <a:r>
              <a:rPr lang="en-US" dirty="0"/>
              <a:t>, W. H., </a:t>
            </a:r>
            <a:r>
              <a:rPr lang="en-US" dirty="0" err="1"/>
              <a:t>Goor</a:t>
            </a:r>
            <a:r>
              <a:rPr lang="en-US" dirty="0"/>
              <a:t>, H. V., </a:t>
            </a:r>
            <a:r>
              <a:rPr lang="en-US" dirty="0" err="1"/>
              <a:t>Gooszen</a:t>
            </a:r>
            <a:r>
              <a:rPr lang="en-US" dirty="0"/>
              <a:t>, H. G., &amp; </a:t>
            </a:r>
            <a:r>
              <a:rPr lang="en-US" dirty="0" err="1"/>
              <a:t>Boermeester</a:t>
            </a:r>
            <a:r>
              <a:rPr lang="en-US" dirty="0"/>
              <a:t>, M. A. (2012). Endoscopic or surgical intervention for painful obstructive chronic pancreatitis.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5870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Chronic Pancreatitis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Chronic </a:t>
            </a:r>
            <a:r>
              <a:rPr lang="en-US" b="1" dirty="0"/>
              <a:t>pancreatitis</a:t>
            </a:r>
            <a:r>
              <a:rPr lang="en-US" dirty="0"/>
              <a:t> is a </a:t>
            </a:r>
            <a:r>
              <a:rPr lang="en-US" b="1" dirty="0"/>
              <a:t>chronic fibro-inflammatory disease </a:t>
            </a:r>
            <a:r>
              <a:rPr lang="en-US" dirty="0"/>
              <a:t>of the pancreas, with </a:t>
            </a:r>
            <a:r>
              <a:rPr lang="en-US" b="1" dirty="0"/>
              <a:t>progressive and irreversible damage</a:t>
            </a:r>
            <a:r>
              <a:rPr lang="en-US" dirty="0"/>
              <a:t> to the pancreatic </a:t>
            </a:r>
            <a:r>
              <a:rPr lang="en-US" dirty="0" smtClean="0"/>
              <a:t>parenchyma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the US, a prevalence </a:t>
            </a:r>
            <a:r>
              <a:rPr lang="en-US" dirty="0"/>
              <a:t>of approximately 13 cases per 100,000, with a male to female ratio of 4:1, and an average age of onset of 40 </a:t>
            </a:r>
            <a:r>
              <a:rPr lang="en-US" dirty="0" err="1" smtClean="0"/>
              <a:t>yrs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Etiology: chronic </a:t>
            </a:r>
            <a:r>
              <a:rPr lang="en-US" dirty="0" err="1" smtClean="0"/>
              <a:t>EtOH</a:t>
            </a:r>
            <a:r>
              <a:rPr lang="en-US" dirty="0" smtClean="0"/>
              <a:t> use (60%), Idiopathic (30%), CF, metabolic, congenital, obstruction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83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 major symptom in chronic pancreatitis is </a:t>
            </a:r>
            <a:r>
              <a:rPr lang="en-US" b="1" dirty="0"/>
              <a:t>chronic pain, </a:t>
            </a:r>
            <a:r>
              <a:rPr lang="en-US" b="1" dirty="0" smtClean="0"/>
              <a:t>typically </a:t>
            </a:r>
            <a:r>
              <a:rPr lang="en-US" b="1" dirty="0"/>
              <a:t>in the epigastrium and radiating to the </a:t>
            </a:r>
            <a:r>
              <a:rPr lang="en-US" b="1" dirty="0" smtClean="0"/>
              <a:t>back. </a:t>
            </a:r>
            <a:r>
              <a:rPr lang="en-US" dirty="0" smtClean="0"/>
              <a:t>Associated </a:t>
            </a:r>
            <a:r>
              <a:rPr lang="en-US" dirty="0"/>
              <a:t>with nausea and </a:t>
            </a:r>
            <a:r>
              <a:rPr lang="en-US" dirty="0" smtClean="0"/>
              <a:t>vomiting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ymptoms </a:t>
            </a:r>
            <a:r>
              <a:rPr lang="en-US" dirty="0"/>
              <a:t>secondary to endocrine </a:t>
            </a:r>
            <a:r>
              <a:rPr lang="en-US" dirty="0" smtClean="0"/>
              <a:t>dysfunction</a:t>
            </a:r>
            <a:r>
              <a:rPr lang="en-US" dirty="0"/>
              <a:t> or exocrine </a:t>
            </a:r>
            <a:r>
              <a:rPr lang="en-US" dirty="0" smtClean="0"/>
              <a:t>dysfunction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PE findings: may only show</a:t>
            </a:r>
            <a:r>
              <a:rPr lang="en-US" dirty="0"/>
              <a:t> </a:t>
            </a:r>
            <a:r>
              <a:rPr lang="en-US" b="1" dirty="0"/>
              <a:t>epigastric tenderness</a:t>
            </a:r>
            <a:r>
              <a:rPr lang="en-US" dirty="0"/>
              <a:t> on palpation. Occasionally, a fullness or mass can be felt in the </a:t>
            </a:r>
            <a:r>
              <a:rPr lang="en-US" dirty="0" smtClean="0"/>
              <a:t>epigastrium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931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Laboratory/imaging investigation</a:t>
            </a:r>
            <a:endParaRPr lang="en-US" dirty="0"/>
          </a:p>
        </p:txBody>
      </p:sp>
      <p:pic>
        <p:nvPicPr>
          <p:cNvPr id="1026" name="Picture 2" descr="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3710572"/>
            <a:ext cx="3797300" cy="2554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59971" y="6285011"/>
            <a:ext cx="2273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Courtesy of Larry Brown, MD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20700" y="1412547"/>
            <a:ext cx="701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is important to note that serum </a:t>
            </a:r>
            <a:r>
              <a:rPr lang="en-US" b="1" dirty="0"/>
              <a:t>amylase and lipase levels are rarely significantly </a:t>
            </a:r>
            <a:r>
              <a:rPr lang="en-US" b="1" dirty="0" smtClean="0"/>
              <a:t>raised </a:t>
            </a:r>
            <a:r>
              <a:rPr lang="en-US" dirty="0" smtClean="0"/>
              <a:t>in </a:t>
            </a:r>
            <a:r>
              <a:rPr lang="en-US" dirty="0"/>
              <a:t>established </a:t>
            </a:r>
            <a:r>
              <a:rPr lang="en-US" dirty="0" smtClean="0"/>
              <a:t>disease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Serum </a:t>
            </a:r>
            <a:r>
              <a:rPr lang="en-US" b="1" dirty="0"/>
              <a:t>calcium</a:t>
            </a:r>
            <a:r>
              <a:rPr lang="en-US" dirty="0"/>
              <a:t> to assess for any </a:t>
            </a:r>
            <a:r>
              <a:rPr lang="en-US" dirty="0" err="1"/>
              <a:t>hypercalcaemia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relatively sensitive test for chronic pancreatitis is a </a:t>
            </a:r>
            <a:r>
              <a:rPr lang="en-US" b="1" dirty="0" err="1"/>
              <a:t>faecal</a:t>
            </a:r>
            <a:r>
              <a:rPr lang="en-US" b="1" dirty="0"/>
              <a:t> </a:t>
            </a:r>
            <a:r>
              <a:rPr lang="en-US" b="1" dirty="0" err="1"/>
              <a:t>elastase</a:t>
            </a:r>
            <a:r>
              <a:rPr lang="en-US" dirty="0"/>
              <a:t> level, which will be abnormally low in the majority of </a:t>
            </a:r>
            <a:r>
              <a:rPr lang="en-US" dirty="0" smtClean="0"/>
              <a:t>cases</a:t>
            </a:r>
            <a:endParaRPr lang="en-US" dirty="0"/>
          </a:p>
        </p:txBody>
      </p:sp>
      <p:pic>
        <p:nvPicPr>
          <p:cNvPr id="1028" name="Picture 4" descr="Fig 2 - CT scans in chronic pancreatitis. A - Calcification in the region of the pancreas. B - Large psuedocyst form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710572"/>
            <a:ext cx="7007225" cy="272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6411" y="6438900"/>
            <a:ext cx="6919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CT scans in chronic pancreatitis. A- calcification. B- large </a:t>
            </a:r>
            <a:r>
              <a:rPr lang="en-US" sz="1200" dirty="0" err="1" smtClean="0"/>
              <a:t>pseudocyst</a:t>
            </a:r>
            <a:r>
              <a:rPr lang="en-US" sz="1200" dirty="0" smtClean="0"/>
              <a:t> formation</a:t>
            </a:r>
          </a:p>
          <a:p>
            <a:r>
              <a:rPr lang="en-US" sz="1200" dirty="0" smtClean="0"/>
              <a:t>Courtesy of </a:t>
            </a:r>
            <a:r>
              <a:rPr lang="en-US" sz="1200" dirty="0" err="1" smtClean="0"/>
              <a:t>Hellerhoff</a:t>
            </a:r>
            <a:r>
              <a:rPr lang="en-US" sz="1200" dirty="0" smtClean="0"/>
              <a:t> </a:t>
            </a:r>
            <a:r>
              <a:rPr lang="en-US" sz="1200" dirty="0"/>
              <a:t>and James </a:t>
            </a:r>
            <a:r>
              <a:rPr lang="en-US" sz="1200" dirty="0" err="1"/>
              <a:t>Heilman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4245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Avoidance </a:t>
            </a:r>
            <a:r>
              <a:rPr lang="en-US" dirty="0"/>
              <a:t>of the precipitating factor such as </a:t>
            </a:r>
            <a:r>
              <a:rPr lang="en-US" b="1" dirty="0"/>
              <a:t>alcohol</a:t>
            </a:r>
            <a:r>
              <a:rPr lang="en-US" dirty="0"/>
              <a:t>, </a:t>
            </a:r>
            <a:r>
              <a:rPr lang="en-US" b="1" dirty="0"/>
              <a:t>management of chronic pain</a:t>
            </a:r>
            <a:r>
              <a:rPr lang="en-US" dirty="0"/>
              <a:t>, and </a:t>
            </a:r>
            <a:r>
              <a:rPr lang="en-US" b="1" dirty="0"/>
              <a:t>nutritional support</a:t>
            </a:r>
            <a:r>
              <a:rPr lang="en-US" dirty="0"/>
              <a:t> often with enzyme </a:t>
            </a:r>
            <a:r>
              <a:rPr lang="en-US" dirty="0" smtClean="0"/>
              <a:t>supplements</a:t>
            </a:r>
          </a:p>
          <a:p>
            <a:endParaRPr lang="en-US" dirty="0"/>
          </a:p>
          <a:p>
            <a:r>
              <a:rPr lang="en-US" dirty="0"/>
              <a:t>Endoscopy can be </a:t>
            </a:r>
            <a:r>
              <a:rPr lang="en-US" dirty="0" smtClean="0"/>
              <a:t>utilized </a:t>
            </a:r>
            <a:r>
              <a:rPr lang="en-US" dirty="0"/>
              <a:t>in several ways in the treatment of chronic </a:t>
            </a:r>
            <a:r>
              <a:rPr lang="en-US" dirty="0" smtClean="0"/>
              <a:t>pancreatitis: ERCP, endoscopic ultrasound and endoscopic </a:t>
            </a:r>
            <a:r>
              <a:rPr lang="en-US" dirty="0"/>
              <a:t>Pancreatic </a:t>
            </a:r>
            <a:r>
              <a:rPr lang="en-US" dirty="0" err="1" smtClean="0"/>
              <a:t>Sphincterotomy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The European Society for Gastrointestinal Endoscopy (ESGE) recommends </a:t>
            </a:r>
            <a:r>
              <a:rPr lang="en-US" dirty="0" smtClean="0"/>
              <a:t>ERCP </a:t>
            </a:r>
            <a:r>
              <a:rPr lang="en-US" dirty="0"/>
              <a:t>as the first-line interventional option for patients with uncomplicated chronic pancreatitis. I</a:t>
            </a:r>
            <a:r>
              <a:rPr lang="en-US" dirty="0" smtClean="0"/>
              <a:t>f </a:t>
            </a:r>
            <a:r>
              <a:rPr lang="en-US" dirty="0"/>
              <a:t>the clinical response is unsatisfactory, then a surgical option should be considered</a:t>
            </a:r>
          </a:p>
        </p:txBody>
      </p:sp>
    </p:spTree>
    <p:extLst>
      <p:ext uri="{BB962C8B-B14F-4D97-AF65-F5344CB8AC3E}">
        <p14:creationId xmlns:p14="http://schemas.microsoft.com/office/powerpoint/2010/main" val="99980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Surgery for chronic pancreatitis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choice of operation depends on the anatomic target</a:t>
            </a:r>
          </a:p>
          <a:p>
            <a:endParaRPr lang="en-US" dirty="0"/>
          </a:p>
          <a:p>
            <a:r>
              <a:rPr lang="en-US" dirty="0" smtClean="0"/>
              <a:t>Large duct disease – decompression</a:t>
            </a:r>
          </a:p>
          <a:p>
            <a:endParaRPr lang="en-US" dirty="0"/>
          </a:p>
          <a:p>
            <a:r>
              <a:rPr lang="en-US" dirty="0" err="1" smtClean="0"/>
              <a:t>Pseudocyst</a:t>
            </a:r>
            <a:r>
              <a:rPr lang="en-US" dirty="0" smtClean="0"/>
              <a:t> – drainage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Head dominant disease - resection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64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surgeries for </a:t>
            </a:r>
            <a:r>
              <a:rPr lang="en-US" dirty="0"/>
              <a:t>c</a:t>
            </a:r>
            <a:r>
              <a:rPr lang="en-US" dirty="0" smtClean="0"/>
              <a:t>hronic pancreatitis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Pancreatic head disease - </a:t>
            </a:r>
            <a:r>
              <a:rPr lang="en-US" dirty="0" err="1" smtClean="0"/>
              <a:t>whipple</a:t>
            </a:r>
            <a:r>
              <a:rPr lang="en-US" dirty="0" smtClean="0"/>
              <a:t> procedure vs duodenum sparing resection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Large duct disease - </a:t>
            </a:r>
            <a:r>
              <a:rPr lang="en-US" dirty="0" err="1" smtClean="0"/>
              <a:t>Puestow</a:t>
            </a:r>
            <a:r>
              <a:rPr lang="en-US" dirty="0" smtClean="0"/>
              <a:t> procedure (lateral </a:t>
            </a:r>
            <a:r>
              <a:rPr lang="en-US" dirty="0" err="1" smtClean="0"/>
              <a:t>pancreaticojejunostomy</a:t>
            </a:r>
            <a:r>
              <a:rPr lang="en-US" dirty="0" smtClean="0"/>
              <a:t>) or Frey procedure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Tail dominant disease -  laparoscopic distal </a:t>
            </a:r>
            <a:r>
              <a:rPr lang="en-US" dirty="0" err="1" smtClean="0"/>
              <a:t>pancreatectomy</a:t>
            </a: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Diffuse parenchymal disease - total </a:t>
            </a:r>
            <a:r>
              <a:rPr lang="en-US" dirty="0" err="1" smtClean="0"/>
              <a:t>pancreatectomy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61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640" y="807720"/>
            <a:ext cx="5547360" cy="59131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8952" y="167640"/>
            <a:ext cx="9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 prospective, randomized trial comparing endoscopic and surgical therapy for chronic pancreatitis.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503920" y="6370320"/>
            <a:ext cx="1782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Diet P et al, 2003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62800" y="2590800"/>
            <a:ext cx="4053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N= 72. </a:t>
            </a:r>
          </a:p>
          <a:p>
            <a:endParaRPr lang="en-US" dirty="0"/>
          </a:p>
          <a:p>
            <a:r>
              <a:rPr lang="en-US" dirty="0" smtClean="0"/>
              <a:t>-Surgery </a:t>
            </a:r>
            <a:r>
              <a:rPr lang="en-US" dirty="0"/>
              <a:t>consisted of resection (80%) or drainage (20</a:t>
            </a:r>
            <a:r>
              <a:rPr lang="en-US" dirty="0" smtClean="0"/>
              <a:t>%)</a:t>
            </a:r>
          </a:p>
          <a:p>
            <a:endParaRPr lang="en-US" dirty="0"/>
          </a:p>
          <a:p>
            <a:r>
              <a:rPr lang="en-US" dirty="0" smtClean="0"/>
              <a:t>-ERCP: </a:t>
            </a:r>
            <a:r>
              <a:rPr lang="en-US" dirty="0" err="1" smtClean="0"/>
              <a:t>sphincterometry</a:t>
            </a:r>
            <a:r>
              <a:rPr lang="en-US" dirty="0" smtClean="0"/>
              <a:t>, stenting and stone removal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30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" y="868680"/>
            <a:ext cx="5760720" cy="51511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7640" y="130016"/>
            <a:ext cx="11323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Long-term outcomes of endoscopic vs surgical drainage of the pancreatic duct in patients with chronic pancreatitis.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80760" y="2987040"/>
            <a:ext cx="61112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randomized trial of 39 patients</a:t>
            </a:r>
          </a:p>
          <a:p>
            <a:endParaRPr lang="en-US" dirty="0"/>
          </a:p>
          <a:p>
            <a:r>
              <a:rPr lang="en-US" dirty="0" smtClean="0"/>
              <a:t>-</a:t>
            </a:r>
            <a:r>
              <a:rPr lang="en-US" dirty="0"/>
              <a:t>Of the patients treated by endoscopy, 68% required additional drainage compared with 5% in the surgery </a:t>
            </a:r>
            <a:r>
              <a:rPr lang="en-US" dirty="0" smtClean="0"/>
              <a:t>group</a:t>
            </a:r>
          </a:p>
          <a:p>
            <a:endParaRPr lang="en-US" dirty="0"/>
          </a:p>
          <a:p>
            <a:r>
              <a:rPr lang="en-US" dirty="0" smtClean="0"/>
              <a:t>-</a:t>
            </a:r>
            <a:r>
              <a:rPr lang="en-US" dirty="0"/>
              <a:t>Importantly, almost half of the patients who were treated with endoscopy eventually underwent surgery</a:t>
            </a:r>
            <a:r>
              <a:rPr lang="en-US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48929" y="6019800"/>
            <a:ext cx="219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Cahen</a:t>
            </a:r>
            <a:r>
              <a:rPr lang="en-US" dirty="0" smtClean="0"/>
              <a:t> DL et. Al,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198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307</Words>
  <Application>Microsoft Office PowerPoint</Application>
  <PresentationFormat>Widescreen</PresentationFormat>
  <Paragraphs>79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Efficacy of surgery for pain relief in patients with chronic pancreatitis</vt:lpstr>
      <vt:lpstr>Chronic Pancreatitis </vt:lpstr>
      <vt:lpstr>Clinical features</vt:lpstr>
      <vt:lpstr>Laboratory/imaging investigation</vt:lpstr>
      <vt:lpstr>Management</vt:lpstr>
      <vt:lpstr>Surgery for chronic pancreatitis</vt:lpstr>
      <vt:lpstr>Common surgeries for chronic pancreatitis</vt:lpstr>
      <vt:lpstr>PowerPoint Presentation</vt:lpstr>
      <vt:lpstr>PowerPoint Presentation</vt:lpstr>
      <vt:lpstr>Conclusion</vt:lpstr>
      <vt:lpstr>References</vt:lpstr>
      <vt:lpstr>Questions???</vt:lpstr>
    </vt:vector>
  </TitlesOfParts>
  <Company>Banner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Efficacy of surgery for pain relief in patients with alcoholic chronic pancreatitis</dc:title>
  <dc:creator>AutoUCD2N2223CHART</dc:creator>
  <cp:lastModifiedBy>AutoALSPREOP3</cp:lastModifiedBy>
  <cp:revision>29</cp:revision>
  <dcterms:created xsi:type="dcterms:W3CDTF">2018-10-12T15:00:57Z</dcterms:created>
  <dcterms:modified xsi:type="dcterms:W3CDTF">2018-10-16T13:02:47Z</dcterms:modified>
</cp:coreProperties>
</file>