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Raleway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34" d="100"/>
          <a:sy n="134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c7dd4978b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c7dd4978b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c7dd4978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c7dd4978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c7dd4978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c7dd4978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f929c3d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5f929c3d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f929c3d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f929c3d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f5c6e60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f5c6e60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c7dd4978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c7dd4978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33M Trauma RED Left flank stab wound to L 9th IC space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c7dd4978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c7dd4978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f929ba9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f929ba9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c7dd4978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c7dd4978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patient had 1cm x 1cm lac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c7dd4978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c7dd4978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c7dd4978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c7dd4978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Acute CT, CXR 1 yr post MVC. If clinical suspicion is high, but imaging inconclusive, gold standard is ex lap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c7dd4978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c7dd4978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left untreated, tears will grow over time and herniation becomes more likely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uptodate-com.ezproxy2.library.arizona.edu/contents/recognition-and-management-of-diaphragmatic-injury-in-adults?search=diaphragm%20injury&amp;source=search_result&amp;selectedTitle=1~79&amp;usage_type=default&amp;display_rank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 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Aidan Levine, MS3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8/10/23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651500" y="4481875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UptoDate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Management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0" y="1853850"/>
            <a:ext cx="5678100" cy="28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32323"/>
                </a:solidFill>
              </a:rPr>
              <a:t>Acute injuries are usually repaired using an abdominal approach</a:t>
            </a:r>
            <a:endParaRPr sz="1600">
              <a:solidFill>
                <a:srgbClr val="232323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32323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600">
                <a:solidFill>
                  <a:srgbClr val="232323"/>
                </a:solidFill>
              </a:rPr>
              <a:t>For right sided injuries, nonoperative management is appropriate for stable patients without herniation  </a:t>
            </a:r>
            <a:endParaRPr sz="1600">
              <a:solidFill>
                <a:srgbClr val="23232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600"/>
              <a:buChar char="○"/>
            </a:pPr>
            <a:r>
              <a:rPr lang="en" sz="1600">
                <a:solidFill>
                  <a:srgbClr val="232323"/>
                </a:solidFill>
              </a:rPr>
              <a:t>The liver will tamponade the injury</a:t>
            </a:r>
            <a:endParaRPr sz="1600">
              <a:solidFill>
                <a:srgbClr val="232323"/>
              </a:solidFill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32323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600">
                <a:solidFill>
                  <a:srgbClr val="232323"/>
                </a:solidFill>
              </a:rPr>
              <a:t>Surgery for larger tears, left sided tears, or large herniations </a:t>
            </a:r>
            <a:endParaRPr sz="1600">
              <a:solidFill>
                <a:srgbClr val="232323"/>
              </a:solidFill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t="6138"/>
          <a:stretch/>
        </p:blipFill>
        <p:spPr>
          <a:xfrm>
            <a:off x="5384750" y="1853850"/>
            <a:ext cx="3759251" cy="283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Management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326800" y="1788725"/>
            <a:ext cx="4531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Hernia sac will almost always be present in chronic cases, requiring dissection 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</a:t>
            </a:r>
            <a:r>
              <a:rPr lang="en" sz="1600">
                <a:solidFill>
                  <a:srgbClr val="232323"/>
                </a:solidFill>
                <a:highlight>
                  <a:srgbClr val="FFFFFF"/>
                </a:highlight>
              </a:rPr>
              <a:t>iaphragm is repaired with permanent suture or absorbable monofilament suture (Size 0, 1) in a running or interrupted fashion</a:t>
            </a:r>
            <a:endParaRPr sz="16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>
                <a:solidFill>
                  <a:srgbClr val="232323"/>
                </a:solidFill>
                <a:highlight>
                  <a:srgbClr val="FFFFFF"/>
                </a:highlight>
              </a:rPr>
              <a:t>Typically mesh is not required, but if significant tissue is lost (as in Grade IV or V) then a mesh can be utilized</a:t>
            </a:r>
            <a:endParaRPr sz="1600">
              <a:solidFill>
                <a:srgbClr val="232323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l="1524" t="18423" r="49463" b="19879"/>
          <a:stretch/>
        </p:blipFill>
        <p:spPr>
          <a:xfrm>
            <a:off x="6220525" y="639300"/>
            <a:ext cx="2923475" cy="207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l="49680" t="18423" r="1930" b="19879"/>
          <a:stretch/>
        </p:blipFill>
        <p:spPr>
          <a:xfrm>
            <a:off x="6220525" y="2713075"/>
            <a:ext cx="2923475" cy="210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Recovery 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326800" y="1788725"/>
            <a:ext cx="6015900" cy="33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600"/>
              <a:buChar char="●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A chest tube is often left in for a couple days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Full recovery within a 1-2 months for most patients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</a:rPr>
              <a:t>Follow up imaging to assess for recurrence and atelectasis 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275" y="1382800"/>
            <a:ext cx="2976725" cy="29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238" y="76200"/>
            <a:ext cx="5327137" cy="506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25" y="253788"/>
            <a:ext cx="8296350" cy="488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3301609" y="1242225"/>
            <a:ext cx="2248800" cy="1078200"/>
          </a:xfrm>
          <a:prstGeom prst="roundRect">
            <a:avLst>
              <a:gd name="adj" fmla="val 50000"/>
            </a:avLst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Diaphragmatic Injuries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5889767" y="3434740"/>
            <a:ext cx="2248800" cy="1078200"/>
          </a:xfrm>
          <a:prstGeom prst="roundRect">
            <a:avLst>
              <a:gd name="adj" fmla="val 50000"/>
            </a:avLst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Blunt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Trauma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713450" y="3434740"/>
            <a:ext cx="2248800" cy="1078200"/>
          </a:xfrm>
          <a:prstGeom prst="roundRect">
            <a:avLst>
              <a:gd name="adj" fmla="val 50000"/>
            </a:avLst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Penetrating Trauma</a:t>
            </a:r>
            <a:endParaRPr sz="2300">
              <a:solidFill>
                <a:srgbClr val="FFFFFF"/>
              </a:solidFill>
            </a:endParaRPr>
          </a:p>
        </p:txBody>
      </p:sp>
      <p:cxnSp>
        <p:nvCxnSpPr>
          <p:cNvPr id="96" name="Google Shape;96;p14"/>
          <p:cNvCxnSpPr>
            <a:stCxn id="93" idx="2"/>
            <a:endCxn id="94" idx="0"/>
          </p:cNvCxnSpPr>
          <p:nvPr/>
        </p:nvCxnSpPr>
        <p:spPr>
          <a:xfrm rot="-5400000" flipH="1">
            <a:off x="5162959" y="1583475"/>
            <a:ext cx="1114200" cy="258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14"/>
          <p:cNvCxnSpPr>
            <a:stCxn id="95" idx="0"/>
            <a:endCxn id="93" idx="2"/>
          </p:cNvCxnSpPr>
          <p:nvPr/>
        </p:nvCxnSpPr>
        <p:spPr>
          <a:xfrm rot="-5400000">
            <a:off x="2574800" y="1583590"/>
            <a:ext cx="1114200" cy="2588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Penetrating Trauma 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4206900" cy="31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Penetrating Trauma makes up </a:t>
            </a:r>
            <a:r>
              <a:rPr lang="en" sz="1700" b="1"/>
              <a:t>~2/3 of all diaphragmatic injuries </a:t>
            </a:r>
            <a:endParaRPr sz="1700" b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Any penetrating trauma between the 4th and 12th rib  has the potential to damage the diaphragm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Mortality rate: 8.8%</a:t>
            </a:r>
            <a:endParaRPr sz="1700" b="1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000" y="2159550"/>
            <a:ext cx="4429000" cy="249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Blunt Trauma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84129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Blunt Trauma makes up </a:t>
            </a:r>
            <a:r>
              <a:rPr lang="en" sz="1800" b="1"/>
              <a:t>~1/3 of all diaphragmatic injuries </a:t>
            </a:r>
            <a:endParaRPr sz="18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highlight>
                  <a:srgbClr val="FFFFFF"/>
                </a:highlight>
              </a:rPr>
              <a:t>More likely to cause radial tears in the diaphragm </a:t>
            </a:r>
            <a:endParaRPr sz="1800"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</a:rPr>
              <a:t> 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highlight>
                  <a:srgbClr val="FFFFFF"/>
                </a:highlight>
              </a:rPr>
              <a:t>Application of blunt force to the abdomen or chest can result in pleuroperitoneal gradients 100x greater than physiologic pressure, which can rupture or avulse the diaphragm from its attachments</a:t>
            </a:r>
            <a:endParaRPr sz="1800" b="1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</a:rPr>
              <a:t> </a:t>
            </a:r>
            <a:endParaRPr sz="1800" b="1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 b="1">
                <a:highlight>
                  <a:srgbClr val="FFFFFF"/>
                </a:highlight>
              </a:rPr>
              <a:t>90% are from MVCs, 10% from falls or crush injuries</a:t>
            </a:r>
            <a:endParaRPr sz="1800" b="1"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200" y="0"/>
            <a:ext cx="2527800" cy="24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Blunt Trauma 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6316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1100"/>
              </a:spcBef>
              <a:spcAft>
                <a:spcPts val="0"/>
              </a:spcAft>
              <a:buSzPts val="1700"/>
              <a:buChar char="●"/>
            </a:pPr>
            <a:r>
              <a:rPr lang="en" sz="1700">
                <a:highlight>
                  <a:srgbClr val="FFFFFF"/>
                </a:highlight>
              </a:rPr>
              <a:t>The</a:t>
            </a:r>
            <a:r>
              <a:rPr lang="en" sz="1700" b="1">
                <a:highlight>
                  <a:srgbClr val="FFFFFF"/>
                </a:highlight>
              </a:rPr>
              <a:t> left diaphragmatic leaflet</a:t>
            </a:r>
            <a:r>
              <a:rPr lang="en" sz="1700">
                <a:highlight>
                  <a:srgbClr val="FFFFFF"/>
                </a:highlight>
              </a:rPr>
              <a:t> is two to three times more likely than the right leaflet to be injured with blunt trauma </a:t>
            </a:r>
            <a:endParaRPr sz="1700"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>
                <a:highlight>
                  <a:srgbClr val="FFFFFF"/>
                </a:highlight>
              </a:rPr>
              <a:t>This is felt to be due to a congenital weakness of this region. </a:t>
            </a:r>
            <a:endParaRPr sz="1700">
              <a:highlight>
                <a:srgbClr val="FFFFFF"/>
              </a:highlight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>
                <a:highlight>
                  <a:srgbClr val="FFFFFF"/>
                </a:highlight>
              </a:rPr>
              <a:t>OR the liver protects the right diaphragm by attenuating or preventing the transmission of force across the diaphragm. </a:t>
            </a:r>
            <a:endParaRPr sz="1700">
              <a:highlight>
                <a:srgbClr val="FFFFFF"/>
              </a:highlight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highlight>
                <a:srgbClr val="FFFFFF"/>
              </a:highlight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Mortality rate: 14.8%</a:t>
            </a:r>
            <a:endParaRPr sz="1700" b="1"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6200" y="0"/>
            <a:ext cx="2527800" cy="24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Grading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84129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Grade I: Contusion</a:t>
            </a:r>
            <a:endParaRPr sz="18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Grade II: Laceration ≤2 cm</a:t>
            </a:r>
            <a:endParaRPr sz="18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Grade III: Laceration 2 to 10 cm</a:t>
            </a:r>
            <a:endParaRPr sz="18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Grade IV: Laceration &gt;10 cm; tissue loss ≤25 cm</a:t>
            </a:r>
            <a:r>
              <a:rPr lang="en" sz="1800" baseline="30000">
                <a:solidFill>
                  <a:srgbClr val="232323"/>
                </a:solidFill>
                <a:highlight>
                  <a:srgbClr val="FFFFFF"/>
                </a:highlight>
              </a:rPr>
              <a:t>2</a:t>
            </a:r>
            <a:endParaRPr sz="1800" baseline="300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Grade V: Laceration and tissue loss &gt;25 cm</a:t>
            </a:r>
            <a:r>
              <a:rPr lang="en" sz="1800" baseline="30000">
                <a:solidFill>
                  <a:srgbClr val="232323"/>
                </a:solidFill>
                <a:highlight>
                  <a:srgbClr val="FFFFFF"/>
                </a:highlight>
              </a:rPr>
              <a:t>2</a:t>
            </a:r>
            <a:endParaRPr sz="1800" baseline="300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aseline="30000">
              <a:solidFill>
                <a:srgbClr val="232323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Increased morbidity/mortality is </a:t>
            </a:r>
            <a:r>
              <a:rPr lang="en" sz="1800" b="1">
                <a:solidFill>
                  <a:srgbClr val="232323"/>
                </a:solidFill>
                <a:highlight>
                  <a:srgbClr val="FFFFFF"/>
                </a:highlight>
              </a:rPr>
              <a:t>not correlated</a:t>
            </a:r>
            <a:r>
              <a:rPr lang="en" sz="1800">
                <a:solidFill>
                  <a:srgbClr val="232323"/>
                </a:solidFill>
                <a:highlight>
                  <a:srgbClr val="FFFFFF"/>
                </a:highlight>
              </a:rPr>
              <a:t> with injury grade</a:t>
            </a:r>
            <a:endParaRPr sz="1800"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9255" r="5793" b="12170"/>
          <a:stretch/>
        </p:blipFill>
        <p:spPr>
          <a:xfrm>
            <a:off x="5903250" y="1110350"/>
            <a:ext cx="3240750" cy="274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When to suspect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84129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Not uncommon (~19%) to miss small diaphragmatic injuries 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When to suspect acutely?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Mechanism of Injury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Decreased breath sounds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Able to hear the NGT on auscultation </a:t>
            </a:r>
            <a:endParaRPr sz="150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When to suspect chronically? 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Any patient that presents with signs of bowel obstruction, abdominal pain, nausea, or vomiting AND who has a history of abdominal trauma </a:t>
            </a:r>
            <a:endParaRPr sz="1500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000" y="1911925"/>
            <a:ext cx="3187300" cy="26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Imaging 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299750" y="1853850"/>
            <a:ext cx="37641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CXR and CT: Herniation of abdominal contents across diaphragm or discontinuity of the diaphragm 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 can be used as well to evaluate the diaphragm, but it can be difficult</a:t>
            </a:r>
            <a:endParaRPr sz="15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CT Tractography </a:t>
            </a:r>
            <a:endParaRPr sz="15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325" y="-12"/>
            <a:ext cx="2760675" cy="23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3324" y="2515800"/>
            <a:ext cx="2760675" cy="255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Diaphragmatic Injuries: Complications 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8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Herniation </a:t>
            </a:r>
            <a:endParaRPr sz="1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Bowel, Stomach, Liver, Omentum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Acute Cardiac Herniation can occur with high speed MVC, heart displaced inferiorly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Paralysis </a:t>
            </a:r>
            <a:endParaRPr sz="1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Diaphragmatic hemiparesis leads to paradoxical movement on inspiration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highlight>
                  <a:srgbClr val="FFFFFF"/>
                </a:highlight>
              </a:rPr>
              <a:t>Patients with traumatic diaphragm paralysis who require ventilator support beyond two weeks may be candidates for diaphragmatic plication.</a:t>
            </a:r>
            <a:endParaRPr sz="1400">
              <a:highlight>
                <a:srgbClr val="FFFFFF"/>
              </a:highlight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highlight>
                  <a:srgbClr val="FFFFFF"/>
                </a:highlight>
              </a:rPr>
              <a:t>Fixes the paralyzed hemidiaphragm in the flat position, decreasing its paradoxical movement</a:t>
            </a: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>
                <a:highlight>
                  <a:srgbClr val="FFFFFF"/>
                </a:highlight>
              </a:rPr>
              <a:t>Pleural Fistula </a:t>
            </a:r>
            <a:endParaRPr sz="1400" b="1"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highlight>
                  <a:srgbClr val="FFFFFF"/>
                </a:highlight>
              </a:rPr>
              <a:t>Bilious output from thoracostomy tube </a:t>
            </a:r>
            <a:endParaRPr sz="14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Macintosh PowerPoint</Application>
  <PresentationFormat>On-screen Show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Lato</vt:lpstr>
      <vt:lpstr>Arial</vt:lpstr>
      <vt:lpstr>Roboto</vt:lpstr>
      <vt:lpstr>Raleway</vt:lpstr>
      <vt:lpstr>Times New Roman</vt:lpstr>
      <vt:lpstr>Streamline</vt:lpstr>
      <vt:lpstr>Diaphragmatic Injuries </vt:lpstr>
      <vt:lpstr>PowerPoint Presentation</vt:lpstr>
      <vt:lpstr>Diaphragmatic Injuries: Penetrating Trauma </vt:lpstr>
      <vt:lpstr>Diaphragmatic Injuries: Blunt Trauma </vt:lpstr>
      <vt:lpstr>Diaphragmatic Injuries: Blunt Trauma </vt:lpstr>
      <vt:lpstr>Diaphragmatic Injuries: Grading</vt:lpstr>
      <vt:lpstr>Diaphragmatic Injuries: When to suspect</vt:lpstr>
      <vt:lpstr>Diaphragmatic Injuries: Imaging </vt:lpstr>
      <vt:lpstr>Diaphragmatic Injuries: Complications </vt:lpstr>
      <vt:lpstr>Diaphragmatic Injuries: Management</vt:lpstr>
      <vt:lpstr>Diaphragmatic Injuries: Management</vt:lpstr>
      <vt:lpstr>Diaphragmatic Injuries: Recovery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Diaphragmatic Injuries </dc:title>
  <cp:lastModifiedBy>Levine, Aidan - (aidanlevine)</cp:lastModifiedBy>
  <cp:revision>1</cp:revision>
  <dcterms:modified xsi:type="dcterms:W3CDTF">2023-08-10T15:08:45Z</dcterms:modified>
</cp:coreProperties>
</file>