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Roboto"/>
      <p:regular r:id="rId24"/>
      <p:bold r:id="rId25"/>
      <p:italic r:id="rId26"/>
      <p:boldItalic r:id="rId27"/>
    </p:embeddedFont>
    <p:embeddedFont>
      <p:font typeface="Lato"/>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obo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Lato-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books/NBK43105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fa591b70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fa591b70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Narrow-spectrum, meaning has activity against C-Dif but not against other intestinal flora. </a:t>
            </a:r>
            <a:br>
              <a:rPr lang="en"/>
            </a:br>
            <a:r>
              <a:rPr lang="en"/>
              <a:t>Interferes with cell division thus inhibiting proliferation of toxin. </a:t>
            </a:r>
            <a:endParaRPr/>
          </a:p>
          <a:p>
            <a:pPr indent="0" lvl="0" marL="0" rtl="0" algn="l">
              <a:spcBef>
                <a:spcPts val="0"/>
              </a:spcBef>
              <a:spcAft>
                <a:spcPts val="0"/>
              </a:spcAft>
              <a:buNone/>
            </a:pPr>
            <a:r>
              <a:rPr lang="en"/>
              <a:t>Compared to vancomycin (phase 2 trial)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edabdd15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edabdd15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binding to the toxin, prevents it from binding to the host cell receptor. </a:t>
            </a:r>
            <a:endParaRPr/>
          </a:p>
          <a:p>
            <a:pPr indent="0" lvl="0" marL="0" rtl="0" algn="l">
              <a:spcBef>
                <a:spcPts val="0"/>
              </a:spcBef>
              <a:spcAft>
                <a:spcPts val="0"/>
              </a:spcAft>
              <a:buNone/>
            </a:pPr>
            <a:r>
              <a:rPr lang="en"/>
              <a:t>Recently approved as an adjucnt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edabdd15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edabdd15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In a lot of cases, you’ll have recurrence of CDI and outcomes that are refractory to antibiotic treatment</a:t>
            </a:r>
            <a:endParaRPr sz="9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FMT is an option: administer fecal filtrate obtained from a healthy screened donor to the patient’s intestines, cure CDI and restore the missing components of the micriboiita (live bact4ria, bacterial components, bacteriophages). </a:t>
            </a:r>
            <a:endParaRPr sz="9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Can give by rectal enema, NGT, freeze dried capsules. </a:t>
            </a:r>
            <a:endParaRPr sz="9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Shown to be effective in certain virulent C. Diff strains </a:t>
            </a:r>
            <a:endParaRPr sz="9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Long process: need to obtain blood samples, test for hep A-C, HIV infection, examine the fecal sample for parasites, toxins, H pylori, bacteria. </a:t>
            </a:r>
            <a:endParaRPr sz="9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Helvetica Neue"/>
                <a:ea typeface="Helvetica Neue"/>
                <a:cs typeface="Helvetica Neue"/>
                <a:sym typeface="Helvetica Neue"/>
              </a:rPr>
              <a:t>Quraishi met analysis found that FMT was more effective than vancomycin for relapsing and refractory CDI. </a:t>
            </a:r>
            <a:endParaRPr sz="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edabdd15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edabdd15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Certain forms of prophylaxis can be indicated in high-risk patients, such as those who are underoigoing hematopoietic cell transplanatiation and taking antibitoics are at risk for alteration of the gut microbiota </a:t>
            </a:r>
            <a:br>
              <a:rPr lang="en"/>
            </a:br>
            <a:r>
              <a:rPr lang="en"/>
              <a:t>Effective in preventing gut alterations when used in patients on moxifloxacin. </a:t>
            </a:r>
            <a:br>
              <a:rPr lang="en"/>
            </a:br>
            <a:r>
              <a:rPr lang="en"/>
              <a:t>SYN-004: enteric coat that prevents disintegration, released into the gut lumen when the pH rises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edabdd15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edabdd15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edabdd15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edabdd15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Asymptomatic to colitis to fulminant, complicated presentations</a:t>
            </a:r>
            <a:br>
              <a:rPr lang="en"/>
            </a:br>
            <a:r>
              <a:rPr lang="en"/>
              <a:t>Environments: water, air, human feces, hospital surfaces, soil (37 deg C)</a:t>
            </a:r>
            <a:br>
              <a:rPr lang="en"/>
            </a:br>
            <a:r>
              <a:rPr lang="en"/>
              <a:t>Micrograph, Blood Agar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edabdd15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edabdd15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Almost every a antibiotic has a risk factor for development of CDI, include vanc and flagyl</a:t>
            </a:r>
            <a:br>
              <a:rPr lang="en"/>
            </a:br>
            <a:r>
              <a:rPr lang="en"/>
              <a:t>15,000 deaths within a month of diagnosis directly attributable to C-dif</a:t>
            </a:r>
            <a:endParaRPr/>
          </a:p>
          <a:p>
            <a:pPr indent="0" lvl="0" marL="0" rtl="0" algn="l">
              <a:spcBef>
                <a:spcPts val="0"/>
              </a:spcBef>
              <a:spcAft>
                <a:spcPts val="0"/>
              </a:spcAft>
              <a:buNone/>
            </a:pPr>
            <a:r>
              <a:rPr lang="en"/>
              <a:t>41% of CDIs are found in a community setting</a:t>
            </a:r>
            <a:endParaRPr/>
          </a:p>
          <a:p>
            <a:pPr indent="0" lvl="0" marL="0" rtl="0" algn="l">
              <a:spcBef>
                <a:spcPts val="0"/>
              </a:spcBef>
              <a:spcAft>
                <a:spcPts val="0"/>
              </a:spcAft>
              <a:buNone/>
            </a:pPr>
            <a:r>
              <a:rPr lang="en"/>
              <a:t>30-50% of of antibiotics are unnecessary or incorrect, can save $3.8 billion over 5 year period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edabdd15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edabdd15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Presentation can range from asymptomatic carrier states in adults with healthy immune system to fulminant presentations. Neonates are commonly asymptomatic due to a lack of receptors for C-dif.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edabdd2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edabdd2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a:t>
            </a:r>
            <a:r>
              <a:rPr lang="en" sz="1000">
                <a:solidFill>
                  <a:srgbClr val="111111"/>
                </a:solidFill>
                <a:highlight>
                  <a:srgbClr val="FFFFFF"/>
                </a:highlight>
                <a:latin typeface="Roboto"/>
                <a:ea typeface="Roboto"/>
                <a:cs typeface="Roboto"/>
                <a:sym typeface="Roboto"/>
              </a:rPr>
              <a:t>Mechanism of action of Clostridium difficile toxins A and B on the intestinal epithelium. Both toxins modify small proteins (GTP-binding proteins) that regulate the actin cytoskeleton by incorporating a glucose molecule into them. The toxins then cause disruption of the barrier function of the intestinal epithelium by opening the tight junctions and increasing colonic permeability. This is because GTPases regulate tight junction complexes. The immune response is characterised by a massive influx of neutrophils.</a:t>
            </a:r>
            <a:endParaRPr sz="1000">
              <a:solidFill>
                <a:srgbClr val="111111"/>
              </a:solidFill>
              <a:highlight>
                <a:srgbClr val="FFFFFF"/>
              </a:highlight>
              <a:latin typeface="Roboto"/>
              <a:ea typeface="Roboto"/>
              <a:cs typeface="Roboto"/>
              <a:sym typeface="Roboto"/>
            </a:endParaRPr>
          </a:p>
          <a:p>
            <a:pPr indent="0" lvl="0" marL="0" rtl="0" algn="l">
              <a:spcBef>
                <a:spcPts val="0"/>
              </a:spcBef>
              <a:spcAft>
                <a:spcPts val="0"/>
              </a:spcAft>
              <a:buNone/>
            </a:pPr>
            <a:r>
              <a:rPr lang="en" sz="1000"/>
              <a:t>“</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edabdd15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edabdd15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90500" rtl="0" algn="r">
              <a:lnSpc>
                <a:spcPct val="115000"/>
              </a:lnSpc>
              <a:spcBef>
                <a:spcPts val="0"/>
              </a:spcBef>
              <a:spcAft>
                <a:spcPts val="0"/>
              </a:spcAft>
              <a:buClr>
                <a:srgbClr val="1A9988"/>
              </a:buClr>
              <a:buSzPts val="1100"/>
              <a:buFont typeface="Arial"/>
              <a:buNone/>
            </a:pPr>
            <a:r>
              <a:rPr lang="en">
                <a:solidFill>
                  <a:srgbClr val="2F4A8B"/>
                </a:solidFill>
                <a:highlight>
                  <a:schemeClr val="lt1"/>
                </a:highlight>
                <a:uFill>
                  <a:noFill/>
                </a:uFill>
                <a:hlinkClick r:id="rId2">
                  <a:extLst>
                    <a:ext uri="{A12FA001-AC4F-418D-AE19-62706E023703}">
                      <ahyp:hlinkClr val="tx"/>
                    </a:ext>
                  </a:extLst>
                </a:hlinkClick>
              </a:rPr>
              <a:t>Go to</a:t>
            </a:r>
            <a:endParaRPr>
              <a:solidFill>
                <a:srgbClr val="1A9988"/>
              </a:solidFill>
            </a:endParaRPr>
          </a:p>
          <a:p>
            <a:pPr indent="0" lvl="0" marL="0" rtl="0" algn="l">
              <a:spcBef>
                <a:spcPts val="0"/>
              </a:spcBef>
              <a:spcAft>
                <a:spcPts val="0"/>
              </a:spcAft>
              <a:buClr>
                <a:schemeClr val="dk1"/>
              </a:buClr>
              <a:buSzPts val="1100"/>
              <a:buFont typeface="Arial"/>
              <a:buNone/>
            </a:pPr>
            <a:r>
              <a:rPr lang="en">
                <a:solidFill>
                  <a:schemeClr val="dk1"/>
                </a:solidFill>
              </a:rPr>
              <a:t>-Interesting note on the number of stools that have been used to diagnose historyically (has decreased over time). USed to be at least 5 loose stools as day in the 1970s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fa591b7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fa591b7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Highest rates of specificity and sensitivity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GDH + Toxin, NAAT + toxin</a:t>
            </a:r>
            <a:endParaRPr>
              <a:solidFill>
                <a:schemeClr val="dk1"/>
              </a:solidFill>
            </a:endParaRPr>
          </a:p>
          <a:p>
            <a:pPr indent="0" lvl="0" marL="0" rtl="0" algn="l">
              <a:spcBef>
                <a:spcPts val="0"/>
              </a:spcBef>
              <a:spcAft>
                <a:spcPts val="0"/>
              </a:spcAft>
              <a:buNone/>
            </a:pPr>
            <a:br>
              <a:rPr lang="en"/>
            </a:br>
            <a:r>
              <a:rPr lang="en"/>
              <a:t>- PCR has been shown to have the highest sensitivity and specificity</a:t>
            </a:r>
            <a:endParaRPr/>
          </a:p>
          <a:p>
            <a:pPr indent="0" lvl="0" marL="0" rtl="0" algn="l">
              <a:spcBef>
                <a:spcPts val="0"/>
              </a:spcBef>
              <a:spcAft>
                <a:spcPts val="0"/>
              </a:spcAft>
              <a:buNone/>
            </a:pPr>
            <a:r>
              <a:rPr lang="en"/>
              <a:t>- GDH + toxin, NAAT + toxin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edabdd15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edabdd15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primary antibiotics that are considered first-line in treatment are vancomycin or fidaxomicin. Vancomycin is used because it is bacteriostatic and there can be high levels in the colon, minimal absorption and less adverse effects.  Fidaxomicin is bactericidal, lower recurrence rates than vanco, but more expensive. </a:t>
            </a:r>
            <a:endParaRPr/>
          </a:p>
          <a:p>
            <a:pPr indent="0" lvl="0" marL="0" rtl="0" algn="l">
              <a:spcBef>
                <a:spcPts val="0"/>
              </a:spcBef>
              <a:spcAft>
                <a:spcPts val="0"/>
              </a:spcAft>
              <a:buNone/>
            </a:pPr>
            <a:r>
              <a:rPr lang="en"/>
              <a:t>IV metronidazole can be used in patients who suffer from ileus where doing PO is going to be delayed. Metronidazole is not first-line, associated with higher rates of treatment fialure. </a:t>
            </a:r>
            <a:br>
              <a:rPr lang="en"/>
            </a:br>
            <a:r>
              <a:rPr lang="en"/>
              <a:t>Fulminant colitis → toxic megacolon, perforation, necrotizing colitis.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fa591b7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fa591b7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Pulsed and prolonged taper. </a:t>
            </a:r>
            <a:br>
              <a:rPr lang="en"/>
            </a:br>
            <a:r>
              <a:rPr lang="en"/>
              <a:t>Treatment is not indicated in patietns who test positive on stool toxin but have no symptoms of diarrhea or colitis.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clinicaltrials.gov/ct2/show/NCT03090191?term=B5091007&amp;draw=2&amp;rank=1" TargetMode="External"/><Relationship Id="rId4" Type="http://schemas.openxmlformats.org/officeDocument/2006/relationships/hyperlink" Target="https://clinicaltrials.gov/ct2/show/NCT0231647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treatments for C. difficile infections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Shoujit Banerjee, MS3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Newer Therapies</a:t>
            </a:r>
            <a:endParaRPr/>
          </a:p>
        </p:txBody>
      </p:sp>
      <p:sp>
        <p:nvSpPr>
          <p:cNvPr id="142" name="Google Shape;142;p22"/>
          <p:cNvSpPr txBox="1"/>
          <p:nvPr>
            <p:ph idx="1" type="body"/>
          </p:nvPr>
        </p:nvSpPr>
        <p:spPr>
          <a:xfrm>
            <a:off x="727650" y="1924250"/>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Ridinilazole: </a:t>
            </a:r>
            <a:endParaRPr/>
          </a:p>
          <a:p>
            <a:pPr indent="-298450" lvl="1" marL="914400" rtl="0" algn="l">
              <a:spcBef>
                <a:spcPts val="0"/>
              </a:spcBef>
              <a:spcAft>
                <a:spcPts val="0"/>
              </a:spcAft>
              <a:buSzPts val="1100"/>
              <a:buChar char="○"/>
            </a:pPr>
            <a:r>
              <a:rPr lang="en"/>
              <a:t>Narrow-spectrum antibiotic</a:t>
            </a:r>
            <a:endParaRPr/>
          </a:p>
          <a:p>
            <a:pPr indent="-298450" lvl="1" marL="914400" rtl="0" algn="l">
              <a:spcBef>
                <a:spcPts val="0"/>
              </a:spcBef>
              <a:spcAft>
                <a:spcPts val="0"/>
              </a:spcAft>
              <a:buSzPts val="1100"/>
              <a:buChar char="○"/>
            </a:pPr>
            <a:r>
              <a:rPr lang="en"/>
              <a:t>Higher cure rates and lower  recurrence rates compared to vancomycin </a:t>
            </a:r>
            <a:endParaRPr/>
          </a:p>
          <a:p>
            <a:pPr indent="0" lvl="0" marL="914400" rtl="0" algn="l">
              <a:spcBef>
                <a:spcPts val="1200"/>
              </a:spcBef>
              <a:spcAft>
                <a:spcPts val="1200"/>
              </a:spcAft>
              <a:buNone/>
            </a:pPr>
            <a:r>
              <a:t/>
            </a:r>
            <a:endParaRPr/>
          </a:p>
        </p:txBody>
      </p:sp>
      <p:pic>
        <p:nvPicPr>
          <p:cNvPr id="143" name="Google Shape;143;p22"/>
          <p:cNvPicPr preferRelativeResize="0"/>
          <p:nvPr/>
        </p:nvPicPr>
        <p:blipFill>
          <a:blip r:embed="rId3">
            <a:alphaModFix/>
          </a:blip>
          <a:stretch>
            <a:fillRect/>
          </a:stretch>
        </p:blipFill>
        <p:spPr>
          <a:xfrm>
            <a:off x="2461688" y="2853950"/>
            <a:ext cx="4224225" cy="138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Newer Therapies</a:t>
            </a:r>
            <a:endParaRPr/>
          </a:p>
        </p:txBody>
      </p:sp>
      <p:sp>
        <p:nvSpPr>
          <p:cNvPr id="149" name="Google Shape;149;p23"/>
          <p:cNvSpPr txBox="1"/>
          <p:nvPr>
            <p:ph idx="1" type="body"/>
          </p:nvPr>
        </p:nvSpPr>
        <p:spPr>
          <a:xfrm>
            <a:off x="727650" y="1924250"/>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Bezlotoxumab: </a:t>
            </a:r>
            <a:endParaRPr/>
          </a:p>
          <a:p>
            <a:pPr indent="-298450" lvl="1" marL="914400" rtl="0" algn="l">
              <a:spcBef>
                <a:spcPts val="0"/>
              </a:spcBef>
              <a:spcAft>
                <a:spcPts val="0"/>
              </a:spcAft>
              <a:buSzPts val="1100"/>
              <a:buChar char="○"/>
            </a:pPr>
            <a:r>
              <a:rPr lang="en"/>
              <a:t>Human monoclonal antibody that acts against toxin B</a:t>
            </a:r>
            <a:endParaRPr/>
          </a:p>
          <a:p>
            <a:pPr indent="-298450" lvl="1" marL="914400" rtl="0" algn="l">
              <a:spcBef>
                <a:spcPts val="0"/>
              </a:spcBef>
              <a:spcAft>
                <a:spcPts val="0"/>
              </a:spcAft>
              <a:buSzPts val="1100"/>
              <a:buChar char="○"/>
            </a:pPr>
            <a:r>
              <a:rPr lang="en"/>
              <a:t>MODIFY I and MODIFY II trials (NEJM 2017): 2,655 adult patients already receiving STC  treatment with either primary or recurrent episode of C.difficile. </a:t>
            </a:r>
            <a:endParaRPr/>
          </a:p>
          <a:p>
            <a:pPr indent="-298450" lvl="2" marL="1371600" rtl="0" algn="l">
              <a:spcBef>
                <a:spcPts val="0"/>
              </a:spcBef>
              <a:spcAft>
                <a:spcPts val="0"/>
              </a:spcAft>
              <a:buSzPts val="1100"/>
              <a:buChar char="■"/>
            </a:pPr>
            <a:r>
              <a:rPr lang="en"/>
              <a:t>Bezlotoxumab was associated with a significantly lower rate of recurrent infection after 12 weeks  compared to placebo</a:t>
            </a:r>
            <a:endParaRPr/>
          </a:p>
          <a:p>
            <a:pPr indent="-298450" lvl="1" marL="914400" rtl="0" algn="l">
              <a:spcBef>
                <a:spcPts val="0"/>
              </a:spcBef>
              <a:spcAft>
                <a:spcPts val="0"/>
              </a:spcAft>
              <a:buSzPts val="1100"/>
              <a:buChar char="○"/>
            </a:pPr>
            <a:r>
              <a:rPr lang="en"/>
              <a:t>Recently approved as an adjunct therapy for recurrent CDI prevention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Newer Therapies</a:t>
            </a:r>
            <a:endParaRPr/>
          </a:p>
        </p:txBody>
      </p:sp>
      <p:sp>
        <p:nvSpPr>
          <p:cNvPr id="155" name="Google Shape;155;p24"/>
          <p:cNvSpPr txBox="1"/>
          <p:nvPr>
            <p:ph idx="1" type="body"/>
          </p:nvPr>
        </p:nvSpPr>
        <p:spPr>
          <a:xfrm>
            <a:off x="727650" y="1853850"/>
            <a:ext cx="7688700" cy="226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Fecal Microbiota Transplant:</a:t>
            </a:r>
            <a:endParaRPr/>
          </a:p>
          <a:p>
            <a:pPr indent="-298450" lvl="1" marL="914400" rtl="0" algn="l">
              <a:spcBef>
                <a:spcPts val="0"/>
              </a:spcBef>
              <a:spcAft>
                <a:spcPts val="0"/>
              </a:spcAft>
              <a:buSzPts val="1100"/>
              <a:buChar char="○"/>
            </a:pPr>
            <a:r>
              <a:rPr lang="en"/>
              <a:t>Goal is to provide fecal infiltrate from a healthy donor to restore the missing parts of the patient’s microbiota</a:t>
            </a:r>
            <a:endParaRPr/>
          </a:p>
          <a:p>
            <a:pPr indent="-298450" lvl="1" marL="914400" rtl="0" algn="l">
              <a:spcBef>
                <a:spcPts val="0"/>
              </a:spcBef>
              <a:spcAft>
                <a:spcPts val="0"/>
              </a:spcAft>
              <a:buSzPts val="1100"/>
              <a:buChar char="○"/>
            </a:pPr>
            <a:r>
              <a:rPr lang="en"/>
              <a:t>Recommended in patients who  present with multiple recurrences refractory to antibiotic treatment</a:t>
            </a:r>
            <a:endParaRPr/>
          </a:p>
          <a:p>
            <a:pPr indent="-298450" lvl="1" marL="914400" rtl="0" algn="l">
              <a:spcBef>
                <a:spcPts val="0"/>
              </a:spcBef>
              <a:spcAft>
                <a:spcPts val="0"/>
              </a:spcAft>
              <a:buSzPts val="1100"/>
              <a:buChar char="○"/>
            </a:pPr>
            <a:r>
              <a:rPr lang="en"/>
              <a:t>Rectal enema, NG tube, or capsules (less invasive)</a:t>
            </a:r>
            <a:endParaRPr/>
          </a:p>
          <a:p>
            <a:pPr indent="-298450" lvl="1" marL="914400" rtl="0" algn="l">
              <a:spcBef>
                <a:spcPts val="0"/>
              </a:spcBef>
              <a:spcAft>
                <a:spcPts val="0"/>
              </a:spcAft>
              <a:buSzPts val="1100"/>
              <a:buChar char="○"/>
            </a:pPr>
            <a:r>
              <a:rPr lang="en"/>
              <a:t>Has been shown to be effective in certain resistant strains of C. Diff</a:t>
            </a:r>
            <a:endParaRPr/>
          </a:p>
          <a:p>
            <a:pPr indent="-298450" lvl="1" marL="914400" rtl="0" algn="l">
              <a:spcBef>
                <a:spcPts val="0"/>
              </a:spcBef>
              <a:spcAft>
                <a:spcPts val="0"/>
              </a:spcAft>
              <a:buSzPts val="1100"/>
              <a:buChar char="○"/>
            </a:pPr>
            <a:r>
              <a:rPr lang="en"/>
              <a:t>Quraishi et al  meta-analysis showed it to be </a:t>
            </a:r>
            <a:r>
              <a:rPr b="1" lang="en"/>
              <a:t>more effective than vancomycin</a:t>
            </a:r>
            <a:r>
              <a:rPr lang="en"/>
              <a:t> in relapsing and refractory cases</a:t>
            </a:r>
            <a:endParaRPr/>
          </a:p>
          <a:p>
            <a:pPr indent="-298450" lvl="1" marL="914400" rtl="0" algn="l">
              <a:spcBef>
                <a:spcPts val="0"/>
              </a:spcBef>
              <a:spcAft>
                <a:spcPts val="0"/>
              </a:spcAft>
              <a:buSzPts val="1100"/>
              <a:buChar char="○"/>
            </a:pPr>
            <a:r>
              <a:rPr lang="en"/>
              <a:t>What is the potential downside?</a:t>
            </a:r>
            <a:endParaRPr/>
          </a:p>
          <a:p>
            <a:pPr indent="0" lvl="0" marL="0" rtl="0" algn="l">
              <a:spcBef>
                <a:spcPts val="1200"/>
              </a:spcBef>
              <a:spcAft>
                <a:spcPts val="0"/>
              </a:spcAft>
              <a:buNone/>
            </a:pPr>
            <a:r>
              <a:t/>
            </a:r>
            <a:endParaRPr sz="900">
              <a:solidFill>
                <a:srgbClr val="000000"/>
              </a:solidFill>
              <a:latin typeface="Helvetica Neue"/>
              <a:ea typeface="Helvetica Neue"/>
              <a:cs typeface="Helvetica Neue"/>
              <a:sym typeface="Helvetica Neue"/>
            </a:endParaRPr>
          </a:p>
          <a:p>
            <a:pPr indent="0" lvl="0" marL="0" rtl="0" algn="l">
              <a:spcBef>
                <a:spcPts val="0"/>
              </a:spcBef>
              <a:spcAft>
                <a:spcPts val="1200"/>
              </a:spcAft>
              <a:buNone/>
            </a:pPr>
            <a:r>
              <a:t/>
            </a:r>
            <a:endParaRPr/>
          </a:p>
        </p:txBody>
      </p:sp>
      <p:pic>
        <p:nvPicPr>
          <p:cNvPr id="156" name="Google Shape;156;p24"/>
          <p:cNvPicPr preferRelativeResize="0"/>
          <p:nvPr/>
        </p:nvPicPr>
        <p:blipFill>
          <a:blip r:embed="rId3">
            <a:alphaModFix/>
          </a:blip>
          <a:stretch>
            <a:fillRect/>
          </a:stretch>
        </p:blipFill>
        <p:spPr>
          <a:xfrm>
            <a:off x="5519225" y="3196450"/>
            <a:ext cx="3172752" cy="1788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Newer Therapies</a:t>
            </a:r>
            <a:endParaRPr/>
          </a:p>
        </p:txBody>
      </p:sp>
      <p:sp>
        <p:nvSpPr>
          <p:cNvPr id="162" name="Google Shape;162;p25"/>
          <p:cNvSpPr txBox="1"/>
          <p:nvPr>
            <p:ph idx="1" type="body"/>
          </p:nvPr>
        </p:nvSpPr>
        <p:spPr>
          <a:xfrm>
            <a:off x="729450" y="1853850"/>
            <a:ext cx="7688700" cy="2778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Vaccines</a:t>
            </a:r>
            <a:endParaRPr/>
          </a:p>
          <a:p>
            <a:pPr indent="-311150" lvl="1" marL="914400" rtl="0" algn="l">
              <a:spcBef>
                <a:spcPts val="0"/>
              </a:spcBef>
              <a:spcAft>
                <a:spcPts val="0"/>
              </a:spcAft>
              <a:buSzPts val="1300"/>
              <a:buChar char="○"/>
            </a:pPr>
            <a:r>
              <a:rPr b="1" lang="en" sz="1300" u="sng">
                <a:solidFill>
                  <a:schemeClr val="hlink"/>
                </a:solidFill>
                <a:hlinkClick r:id="rId3"/>
              </a:rPr>
              <a:t>PF-06425090</a:t>
            </a:r>
            <a:r>
              <a:rPr lang="en" sz="1300"/>
              <a:t>: currently in phase 3 trials</a:t>
            </a:r>
            <a:endParaRPr sz="1300"/>
          </a:p>
          <a:p>
            <a:pPr indent="-311150" lvl="1" marL="914400" rtl="0" algn="l">
              <a:spcBef>
                <a:spcPts val="0"/>
              </a:spcBef>
              <a:spcAft>
                <a:spcPts val="0"/>
              </a:spcAft>
              <a:buSzPts val="1300"/>
              <a:buChar char="○"/>
            </a:pPr>
            <a:r>
              <a:rPr b="1" lang="en" sz="1300" u="sng">
                <a:solidFill>
                  <a:schemeClr val="hlink"/>
                </a:solidFill>
                <a:hlinkClick r:id="rId4"/>
              </a:rPr>
              <a:t>VLA84</a:t>
            </a:r>
            <a:r>
              <a:rPr lang="en" sz="1300"/>
              <a:t>: preparing for phase 3</a:t>
            </a:r>
            <a:endParaRPr sz="1300"/>
          </a:p>
          <a:p>
            <a:pPr indent="-311150" lvl="1" marL="914400" rtl="0" algn="l">
              <a:spcBef>
                <a:spcPts val="0"/>
              </a:spcBef>
              <a:spcAft>
                <a:spcPts val="0"/>
              </a:spcAft>
              <a:buSzPts val="1300"/>
              <a:buChar char="○"/>
            </a:pPr>
            <a:r>
              <a:rPr lang="en" sz="1300"/>
              <a:t>Good safety and immune response thus far</a:t>
            </a:r>
            <a:br>
              <a:rPr lang="en" sz="1300"/>
            </a:br>
            <a:endParaRPr sz="1300"/>
          </a:p>
          <a:p>
            <a:pPr indent="-311150" lvl="0" marL="457200" rtl="0" algn="l">
              <a:spcBef>
                <a:spcPts val="0"/>
              </a:spcBef>
              <a:spcAft>
                <a:spcPts val="0"/>
              </a:spcAft>
              <a:buSzPts val="1300"/>
              <a:buChar char="●"/>
            </a:pPr>
            <a:r>
              <a:rPr lang="en"/>
              <a:t>Other forms of prophylaxis</a:t>
            </a:r>
            <a:endParaRPr/>
          </a:p>
          <a:p>
            <a:pPr indent="-311150" lvl="1" marL="914400" rtl="0" algn="l">
              <a:spcBef>
                <a:spcPts val="0"/>
              </a:spcBef>
              <a:spcAft>
                <a:spcPts val="0"/>
              </a:spcAft>
              <a:buSzPts val="1300"/>
              <a:buChar char="○"/>
            </a:pPr>
            <a:r>
              <a:rPr lang="en" sz="1300"/>
              <a:t>DAV132:  </a:t>
            </a:r>
            <a:endParaRPr sz="1300"/>
          </a:p>
          <a:p>
            <a:pPr indent="-311150" lvl="2" marL="1371600" rtl="0" algn="l">
              <a:spcBef>
                <a:spcPts val="0"/>
              </a:spcBef>
              <a:spcAft>
                <a:spcPts val="0"/>
              </a:spcAft>
              <a:buSzPts val="1300"/>
              <a:buChar char="■"/>
            </a:pPr>
            <a:r>
              <a:rPr lang="en" sz="1300"/>
              <a:t>MOA: an oral capsule (+ activated charcoal) that is released in the distal lumen to neutralize the antibiotic</a:t>
            </a:r>
            <a:endParaRPr sz="1300"/>
          </a:p>
          <a:p>
            <a:pPr indent="-311150" lvl="2" marL="1371600" rtl="0" algn="l">
              <a:spcBef>
                <a:spcPts val="0"/>
              </a:spcBef>
              <a:spcAft>
                <a:spcPts val="0"/>
              </a:spcAft>
              <a:buSzPts val="1300"/>
              <a:buChar char="■"/>
            </a:pPr>
            <a:r>
              <a:rPr lang="en" sz="1300"/>
              <a:t>Effective in moxifloxacin</a:t>
            </a:r>
            <a:endParaRPr sz="1300"/>
          </a:p>
          <a:p>
            <a:pPr indent="-311150" lvl="1" marL="914400" rtl="0" algn="l">
              <a:spcBef>
                <a:spcPts val="0"/>
              </a:spcBef>
              <a:spcAft>
                <a:spcPts val="0"/>
              </a:spcAft>
              <a:buSzPts val="1300"/>
              <a:buChar char="○"/>
            </a:pPr>
            <a:r>
              <a:rPr lang="en" sz="1300"/>
              <a:t>SYN-OO4: </a:t>
            </a:r>
            <a:endParaRPr sz="1300"/>
          </a:p>
          <a:p>
            <a:pPr indent="-311150" lvl="2" marL="1371600" rtl="0" algn="l">
              <a:spcBef>
                <a:spcPts val="0"/>
              </a:spcBef>
              <a:spcAft>
                <a:spcPts val="0"/>
              </a:spcAft>
              <a:buSzPts val="1300"/>
              <a:buChar char="■"/>
            </a:pPr>
            <a:r>
              <a:rPr lang="en" sz="1300"/>
              <a:t>MOA: Oral beta lactamase, works against beta lactam antibiotics</a:t>
            </a:r>
            <a:endParaRPr sz="1300"/>
          </a:p>
          <a:p>
            <a:pPr indent="-311150" lvl="2" marL="1371600" rtl="0" algn="l">
              <a:spcBef>
                <a:spcPts val="0"/>
              </a:spcBef>
              <a:spcAft>
                <a:spcPts val="0"/>
              </a:spcAft>
              <a:buSzPts val="1300"/>
              <a:buChar char="■"/>
            </a:pPr>
            <a:r>
              <a:rPr lang="en" sz="1300"/>
              <a:t>Effective with ceftriaxone</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68" name="Google Shape;168;p26"/>
          <p:cNvSpPr txBox="1"/>
          <p:nvPr>
            <p:ph idx="1" type="body"/>
          </p:nvPr>
        </p:nvSpPr>
        <p:spPr>
          <a:xfrm>
            <a:off x="729450" y="1853850"/>
            <a:ext cx="7688700" cy="22611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None/>
            </a:pPr>
            <a:r>
              <a:rPr lang="en" sz="3200">
                <a:solidFill>
                  <a:srgbClr val="000000"/>
                </a:solidFill>
                <a:latin typeface="Arial"/>
                <a:ea typeface="Arial"/>
                <a:cs typeface="Arial"/>
                <a:sym typeface="Arial"/>
              </a:rPr>
              <a:t>Mada, Pradeep Kumar. “Clostridium Difficile.” </a:t>
            </a:r>
            <a:r>
              <a:rPr i="1" lang="en" sz="3200">
                <a:solidFill>
                  <a:srgbClr val="000000"/>
                </a:solidFill>
                <a:latin typeface="Arial"/>
                <a:ea typeface="Arial"/>
                <a:cs typeface="Arial"/>
                <a:sym typeface="Arial"/>
              </a:rPr>
              <a:t>StatPearls [Internet].</a:t>
            </a:r>
            <a:r>
              <a:rPr lang="en" sz="3200">
                <a:solidFill>
                  <a:srgbClr val="000000"/>
                </a:solidFill>
                <a:latin typeface="Arial"/>
                <a:ea typeface="Arial"/>
                <a:cs typeface="Arial"/>
                <a:sym typeface="Arial"/>
              </a:rPr>
              <a:t>, U.S. National Library of Medicine, 8 Aug. 2020, www.ncbi.nlm.nih.gov/books/NBK431054/. </a:t>
            </a:r>
            <a:endParaRPr sz="3200">
              <a:solidFill>
                <a:srgbClr val="000000"/>
              </a:solidFill>
              <a:latin typeface="Arial"/>
              <a:ea typeface="Arial"/>
              <a:cs typeface="Arial"/>
              <a:sym typeface="Arial"/>
            </a:endParaRPr>
          </a:p>
          <a:p>
            <a:pPr indent="0" lvl="0" marL="0" rtl="0" algn="l">
              <a:spcBef>
                <a:spcPts val="1200"/>
              </a:spcBef>
              <a:spcAft>
                <a:spcPts val="0"/>
              </a:spcAft>
              <a:buNone/>
            </a:pPr>
            <a:r>
              <a:rPr lang="en" sz="3200">
                <a:solidFill>
                  <a:srgbClr val="000000"/>
                </a:solidFill>
                <a:latin typeface="Arial"/>
                <a:ea typeface="Arial"/>
                <a:cs typeface="Arial"/>
                <a:sym typeface="Arial"/>
              </a:rPr>
              <a:t>Kukla, Michał, et al. “Guidelines for </a:t>
            </a:r>
            <a:r>
              <a:rPr i="1" lang="en" sz="3200">
                <a:solidFill>
                  <a:srgbClr val="000000"/>
                </a:solidFill>
                <a:latin typeface="Arial"/>
                <a:ea typeface="Arial"/>
                <a:cs typeface="Arial"/>
                <a:sym typeface="Arial"/>
              </a:rPr>
              <a:t>Clostridium Difficile</a:t>
            </a:r>
            <a:r>
              <a:rPr lang="en" sz="3200">
                <a:solidFill>
                  <a:srgbClr val="000000"/>
                </a:solidFill>
                <a:latin typeface="Arial"/>
                <a:ea typeface="Arial"/>
                <a:cs typeface="Arial"/>
                <a:sym typeface="Arial"/>
              </a:rPr>
              <a:t> Infection in Adults.” </a:t>
            </a:r>
            <a:r>
              <a:rPr i="1" lang="en" sz="3200">
                <a:solidFill>
                  <a:srgbClr val="000000"/>
                </a:solidFill>
                <a:latin typeface="Arial"/>
                <a:ea typeface="Arial"/>
                <a:cs typeface="Arial"/>
                <a:sym typeface="Arial"/>
              </a:rPr>
              <a:t>Przeglad Gastroenterologiczny</a:t>
            </a:r>
            <a:r>
              <a:rPr lang="en" sz="3200">
                <a:solidFill>
                  <a:srgbClr val="000000"/>
                </a:solidFill>
                <a:latin typeface="Arial"/>
                <a:ea typeface="Arial"/>
                <a:cs typeface="Arial"/>
                <a:sym typeface="Arial"/>
              </a:rPr>
              <a:t>, Termedia Publishing House, 2020, www.ncbi.nlm.nih.gov/pmc/articles/PMC7089862/. </a:t>
            </a:r>
            <a:endParaRPr sz="3200">
              <a:solidFill>
                <a:srgbClr val="000000"/>
              </a:solidFill>
            </a:endParaRPr>
          </a:p>
          <a:p>
            <a:pPr indent="0" lvl="0" marL="0" rtl="0" algn="l">
              <a:spcBef>
                <a:spcPts val="1200"/>
              </a:spcBef>
              <a:spcAft>
                <a:spcPts val="0"/>
              </a:spcAft>
              <a:buNone/>
            </a:pPr>
            <a:r>
              <a:rPr lang="en" sz="3200">
                <a:solidFill>
                  <a:srgbClr val="000000"/>
                </a:solidFill>
                <a:latin typeface="Arial"/>
                <a:ea typeface="Arial"/>
                <a:cs typeface="Arial"/>
                <a:sym typeface="Arial"/>
              </a:rPr>
              <a:t>“Exploring the Latest and Upcoming Pharmacologic Treatments for Clostridioides Difficile in 2020 and Beyond.” </a:t>
            </a:r>
            <a:r>
              <a:rPr i="1" lang="en" sz="3200">
                <a:solidFill>
                  <a:srgbClr val="000000"/>
                </a:solidFill>
                <a:latin typeface="Arial"/>
                <a:ea typeface="Arial"/>
                <a:cs typeface="Arial"/>
                <a:sym typeface="Arial"/>
              </a:rPr>
              <a:t>Contagion Live</a:t>
            </a:r>
            <a:r>
              <a:rPr lang="en" sz="3200">
                <a:solidFill>
                  <a:srgbClr val="000000"/>
                </a:solidFill>
                <a:latin typeface="Arial"/>
                <a:ea typeface="Arial"/>
                <a:cs typeface="Arial"/>
                <a:sym typeface="Arial"/>
              </a:rPr>
              <a:t>, www.contagionlive.com/view/exploring-the-latest-and-upcoming-pharmacologic-treatments-for-cdifficile-2020. </a:t>
            </a:r>
            <a:endParaRPr sz="3200">
              <a:solidFill>
                <a:srgbClr val="000000"/>
              </a:solidFill>
              <a:latin typeface="Arial"/>
              <a:ea typeface="Arial"/>
              <a:cs typeface="Arial"/>
              <a:sym typeface="Arial"/>
            </a:endParaRPr>
          </a:p>
          <a:p>
            <a:pPr indent="0" lvl="0" marL="0" rtl="0" algn="l">
              <a:spcBef>
                <a:spcPts val="1200"/>
              </a:spcBef>
              <a:spcAft>
                <a:spcPts val="0"/>
              </a:spcAft>
              <a:buNone/>
            </a:pPr>
            <a:r>
              <a:rPr lang="en" sz="3200">
                <a:solidFill>
                  <a:srgbClr val="000000"/>
                </a:solidFill>
                <a:latin typeface="Arial"/>
                <a:ea typeface="Arial"/>
                <a:cs typeface="Arial"/>
                <a:sym typeface="Arial"/>
              </a:rPr>
              <a:t>Gougoulias, Christos &amp; Tuohy, Kieran &amp; Gibson, Glenn. (2007). Dietary-based gut flora modulation against Clostridium difficile onset. Food Science &amp; Technology Bulletin: Functional Foods. 4. 31-41. 10.1616/1476-2137.14986. </a:t>
            </a:r>
            <a:br>
              <a:rPr lang="en" sz="3200"/>
            </a:br>
            <a:br>
              <a:rPr lang="en" sz="3200"/>
            </a:br>
            <a:r>
              <a:rPr lang="en" sz="3200">
                <a:solidFill>
                  <a:srgbClr val="000000"/>
                </a:solidFill>
                <a:latin typeface="Arial"/>
                <a:ea typeface="Arial"/>
                <a:cs typeface="Arial"/>
                <a:sym typeface="Arial"/>
              </a:rPr>
              <a:t>“Fecal Microbiota Transplantation (FMT).” </a:t>
            </a:r>
            <a:r>
              <a:rPr i="1" lang="en" sz="3200">
                <a:solidFill>
                  <a:srgbClr val="000000"/>
                </a:solidFill>
                <a:latin typeface="Arial"/>
                <a:ea typeface="Arial"/>
                <a:cs typeface="Arial"/>
                <a:sym typeface="Arial"/>
              </a:rPr>
              <a:t>American Gastroenterological Association</a:t>
            </a:r>
            <a:r>
              <a:rPr lang="en" sz="3200">
                <a:solidFill>
                  <a:srgbClr val="000000"/>
                </a:solidFill>
                <a:latin typeface="Arial"/>
                <a:ea typeface="Arial"/>
                <a:cs typeface="Arial"/>
                <a:sym typeface="Arial"/>
              </a:rPr>
              <a:t>, 11 Dec. 2020, gastro.org/practice-guidance/gi-patient-center/topic/fecal-microbiota-transplantation-fmt/. </a:t>
            </a:r>
            <a:br>
              <a:rPr lang="en" sz="3200">
                <a:solidFill>
                  <a:srgbClr val="000000"/>
                </a:solidFill>
                <a:latin typeface="Arial"/>
                <a:ea typeface="Arial"/>
                <a:cs typeface="Arial"/>
                <a:sym typeface="Arial"/>
              </a:rPr>
            </a:br>
            <a:br>
              <a:rPr lang="en" sz="3200">
                <a:solidFill>
                  <a:srgbClr val="000000"/>
                </a:solidFill>
                <a:latin typeface="Arial"/>
                <a:ea typeface="Arial"/>
                <a:cs typeface="Arial"/>
                <a:sym typeface="Arial"/>
              </a:rPr>
            </a:br>
            <a:r>
              <a:rPr lang="en" sz="3200">
                <a:solidFill>
                  <a:srgbClr val="000000"/>
                </a:solidFill>
                <a:latin typeface="Arial"/>
                <a:ea typeface="Arial"/>
                <a:cs typeface="Arial"/>
                <a:sym typeface="Arial"/>
              </a:rPr>
              <a:t>“Clostridium Difficile Vaccine Efficacy Trial - Full Text View.” </a:t>
            </a:r>
            <a:r>
              <a:rPr i="1" lang="en" sz="3200">
                <a:solidFill>
                  <a:srgbClr val="000000"/>
                </a:solidFill>
                <a:latin typeface="Arial"/>
                <a:ea typeface="Arial"/>
                <a:cs typeface="Arial"/>
                <a:sym typeface="Arial"/>
              </a:rPr>
              <a:t>Clostridium Difficile Vaccine Efficacy Trial - Full Text View - ClinicalTrials.gov</a:t>
            </a:r>
            <a:r>
              <a:rPr lang="en" sz="3200">
                <a:solidFill>
                  <a:srgbClr val="000000"/>
                </a:solidFill>
                <a:latin typeface="Arial"/>
                <a:ea typeface="Arial"/>
                <a:cs typeface="Arial"/>
                <a:sym typeface="Arial"/>
              </a:rPr>
              <a:t>, www.clinicaltrials.gov/ct2/show/NCT03090191?term=B5091007&amp;draw=2&amp;rank=1. </a:t>
            </a:r>
            <a:endParaRPr sz="3200">
              <a:solidFill>
                <a:srgbClr val="000000"/>
              </a:solidFill>
              <a:latin typeface="Arial"/>
              <a:ea typeface="Arial"/>
              <a:cs typeface="Arial"/>
              <a:sym typeface="Arial"/>
            </a:endParaRPr>
          </a:p>
          <a:p>
            <a:pPr indent="0" lvl="0" marL="0" rtl="0" algn="l">
              <a:spcBef>
                <a:spcPts val="1200"/>
              </a:spcBef>
              <a:spcAft>
                <a:spcPts val="0"/>
              </a:spcAft>
              <a:buNone/>
            </a:pPr>
            <a:r>
              <a:rPr lang="en" sz="3200">
                <a:solidFill>
                  <a:srgbClr val="000000"/>
                </a:solidFill>
                <a:latin typeface="Arial"/>
                <a:ea typeface="Arial"/>
                <a:cs typeface="Arial"/>
                <a:sym typeface="Arial"/>
              </a:rPr>
              <a:t>“Dose-Confirmation, Immunogenicity and Safety Study of the Clostridium Difficile Vaccine Candidate VLA84 in Healthy Adults Aged 50 Years and Older. Phase II Study - Full Text View.” </a:t>
            </a:r>
            <a:r>
              <a:rPr i="1" lang="en" sz="3200">
                <a:solidFill>
                  <a:srgbClr val="000000"/>
                </a:solidFill>
                <a:latin typeface="Arial"/>
                <a:ea typeface="Arial"/>
                <a:cs typeface="Arial"/>
                <a:sym typeface="Arial"/>
              </a:rPr>
              <a:t>Full Text View - ClinicalTrials.gov</a:t>
            </a:r>
            <a:r>
              <a:rPr lang="en" sz="3200">
                <a:solidFill>
                  <a:srgbClr val="000000"/>
                </a:solidFill>
                <a:latin typeface="Arial"/>
                <a:ea typeface="Arial"/>
                <a:cs typeface="Arial"/>
                <a:sym typeface="Arial"/>
              </a:rPr>
              <a:t>, clinicaltrials.gov/ct2/show/NCT02316470. </a:t>
            </a:r>
            <a:endParaRPr sz="3200">
              <a:solidFill>
                <a:srgbClr val="000000"/>
              </a:solidFill>
              <a:latin typeface="Arial"/>
              <a:ea typeface="Arial"/>
              <a:cs typeface="Arial"/>
              <a:sym typeface="Arial"/>
            </a:endParaRPr>
          </a:p>
          <a:p>
            <a:pPr indent="0" lvl="0" marL="0" rtl="0" algn="l">
              <a:spcBef>
                <a:spcPts val="1200"/>
              </a:spcBef>
              <a:spcAft>
                <a:spcPts val="0"/>
              </a:spcAft>
              <a:buNone/>
            </a:pPr>
            <a:r>
              <a:rPr lang="en" sz="3200">
                <a:solidFill>
                  <a:srgbClr val="000000"/>
                </a:solidFill>
                <a:latin typeface="Arial"/>
                <a:ea typeface="Arial"/>
                <a:cs typeface="Arial"/>
                <a:sym typeface="Arial"/>
              </a:rPr>
              <a:t>“Ridinilazole.” </a:t>
            </a:r>
            <a:r>
              <a:rPr i="1" lang="en" sz="3200">
                <a:solidFill>
                  <a:srgbClr val="000000"/>
                </a:solidFill>
                <a:latin typeface="Arial"/>
                <a:ea typeface="Arial"/>
                <a:cs typeface="Arial"/>
                <a:sym typeface="Arial"/>
              </a:rPr>
              <a:t>Wikipedia</a:t>
            </a:r>
            <a:r>
              <a:rPr lang="en" sz="3200">
                <a:solidFill>
                  <a:srgbClr val="000000"/>
                </a:solidFill>
                <a:latin typeface="Arial"/>
                <a:ea typeface="Arial"/>
                <a:cs typeface="Arial"/>
                <a:sym typeface="Arial"/>
              </a:rPr>
              <a:t>, Wikimedia Foundation, 21 Jan. 2021, en.wikipedia.org/wiki/Ridinilazole. </a:t>
            </a:r>
            <a:r>
              <a:rPr b="1" lang="en" sz="3200">
                <a:solidFill>
                  <a:srgbClr val="000000"/>
                </a:solidFill>
                <a:latin typeface="Arial"/>
                <a:ea typeface="Arial"/>
                <a:cs typeface="Arial"/>
                <a:sym typeface="Arial"/>
              </a:rPr>
              <a:t>(Image)</a:t>
            </a:r>
            <a:endParaRPr b="1" sz="3200">
              <a:solidFill>
                <a:srgbClr val="000000"/>
              </a:solidFill>
              <a:latin typeface="Arial"/>
              <a:ea typeface="Arial"/>
              <a:cs typeface="Arial"/>
              <a:sym typeface="Arial"/>
            </a:endParaRPr>
          </a:p>
          <a:p>
            <a:pPr indent="0" lvl="0" marL="0" rtl="0" algn="l">
              <a:spcBef>
                <a:spcPts val="1200"/>
              </a:spcBef>
              <a:spcAft>
                <a:spcPts val="0"/>
              </a:spcAft>
              <a:buNone/>
            </a:pPr>
            <a:r>
              <a:t/>
            </a:r>
            <a:endParaRPr sz="5600">
              <a:solidFill>
                <a:srgbClr val="000000"/>
              </a:solidFill>
              <a:latin typeface="Arial"/>
              <a:ea typeface="Arial"/>
              <a:cs typeface="Arial"/>
              <a:sym typeface="Arial"/>
            </a:endParaRPr>
          </a:p>
          <a:p>
            <a:pPr indent="0" lvl="0" marL="0" rtl="0" algn="l">
              <a:spcBef>
                <a:spcPts val="1200"/>
              </a:spcBef>
              <a:spcAft>
                <a:spcPts val="0"/>
              </a:spcAft>
              <a:buNone/>
            </a:pPr>
            <a:r>
              <a:t/>
            </a:r>
            <a:endParaRPr sz="43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93" name="Google Shape;93;p14"/>
          <p:cNvSpPr txBox="1"/>
          <p:nvPr>
            <p:ph idx="1" type="body"/>
          </p:nvPr>
        </p:nvSpPr>
        <p:spPr>
          <a:xfrm>
            <a:off x="729450" y="179022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Gram-positive  rod, spore-forming obligate anaerobe that is a common cause of antibiotic-related diarrhea presentations (CDIs)</a:t>
            </a:r>
            <a:endParaRPr/>
          </a:p>
          <a:p>
            <a:pPr indent="-311150" lvl="0" marL="457200" rtl="0" algn="l">
              <a:spcBef>
                <a:spcPts val="0"/>
              </a:spcBef>
              <a:spcAft>
                <a:spcPts val="0"/>
              </a:spcAft>
              <a:buSzPts val="1300"/>
              <a:buChar char="●"/>
            </a:pPr>
            <a:r>
              <a:rPr lang="en"/>
              <a:t>Can proliferate in a multitude of environments</a:t>
            </a:r>
            <a:endParaRPr/>
          </a:p>
          <a:p>
            <a:pPr indent="-311150" lvl="0" marL="457200" rtl="0" algn="l">
              <a:spcBef>
                <a:spcPts val="0"/>
              </a:spcBef>
              <a:spcAft>
                <a:spcPts val="0"/>
              </a:spcAft>
              <a:buSzPts val="1300"/>
              <a:buChar char="●"/>
            </a:pPr>
            <a:r>
              <a:rPr lang="en"/>
              <a:t>Fecal-to-oral transmission</a:t>
            </a:r>
            <a:endParaRPr/>
          </a:p>
          <a:p>
            <a:pPr indent="-311150" lvl="0" marL="457200" rtl="0" algn="l">
              <a:spcBef>
                <a:spcPts val="0"/>
              </a:spcBef>
              <a:spcAft>
                <a:spcPts val="0"/>
              </a:spcAft>
              <a:buSzPts val="1300"/>
              <a:buChar char="●"/>
            </a:pPr>
            <a:r>
              <a:rPr lang="en"/>
              <a:t>Toxin A (enterotoxin) and Toxin B (cytotoxin)</a:t>
            </a:r>
            <a:endParaRPr/>
          </a:p>
        </p:txBody>
      </p:sp>
      <p:pic>
        <p:nvPicPr>
          <p:cNvPr id="94" name="Google Shape;94;p14"/>
          <p:cNvPicPr preferRelativeResize="0"/>
          <p:nvPr/>
        </p:nvPicPr>
        <p:blipFill>
          <a:blip r:embed="rId3">
            <a:alphaModFix/>
          </a:blip>
          <a:stretch>
            <a:fillRect/>
          </a:stretch>
        </p:blipFill>
        <p:spPr>
          <a:xfrm>
            <a:off x="3352875" y="3180825"/>
            <a:ext cx="2441849" cy="1656975"/>
          </a:xfrm>
          <a:prstGeom prst="rect">
            <a:avLst/>
          </a:prstGeom>
          <a:noFill/>
          <a:ln>
            <a:noFill/>
          </a:ln>
        </p:spPr>
      </p:pic>
      <p:pic>
        <p:nvPicPr>
          <p:cNvPr id="95" name="Google Shape;95;p14"/>
          <p:cNvPicPr preferRelativeResize="0"/>
          <p:nvPr/>
        </p:nvPicPr>
        <p:blipFill>
          <a:blip r:embed="rId4">
            <a:alphaModFix/>
          </a:blip>
          <a:stretch>
            <a:fillRect/>
          </a:stretch>
        </p:blipFill>
        <p:spPr>
          <a:xfrm>
            <a:off x="6162250" y="3180825"/>
            <a:ext cx="2521475" cy="1656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Etiology &amp; Epidemiology</a:t>
            </a:r>
            <a:endParaRPr/>
          </a:p>
        </p:txBody>
      </p:sp>
      <p:sp>
        <p:nvSpPr>
          <p:cNvPr id="101" name="Google Shape;101;p15"/>
          <p:cNvSpPr txBox="1"/>
          <p:nvPr>
            <p:ph idx="1" type="body"/>
          </p:nvPr>
        </p:nvSpPr>
        <p:spPr>
          <a:xfrm>
            <a:off x="729450" y="1853850"/>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u="sng"/>
              <a:t>High-risk antibiotics:</a:t>
            </a:r>
            <a:r>
              <a:rPr lang="en"/>
              <a:t> fluoroquinolones, second and third generation cephalosporins, clindamycin, ampicillin</a:t>
            </a:r>
            <a:endParaRPr/>
          </a:p>
          <a:p>
            <a:pPr indent="-311150" lvl="0" marL="457200" rtl="0" algn="l">
              <a:spcBef>
                <a:spcPts val="0"/>
              </a:spcBef>
              <a:spcAft>
                <a:spcPts val="0"/>
              </a:spcAft>
              <a:buSzPts val="1300"/>
              <a:buChar char="●"/>
            </a:pPr>
            <a:r>
              <a:rPr lang="en"/>
              <a:t>Other risk factors include age &gt; 65 years, hospitalization for &gt; 4 weeks,  chemotherapy, PPI use, chronic liver or kidney disease, cystic fibrosis, stroke, chronic heart or lung disease, malnutrition</a:t>
            </a:r>
            <a:endParaRPr/>
          </a:p>
          <a:p>
            <a:pPr indent="-311150" lvl="0" marL="457200" rtl="0" algn="l">
              <a:spcBef>
                <a:spcPts val="0"/>
              </a:spcBef>
              <a:spcAft>
                <a:spcPts val="0"/>
              </a:spcAft>
              <a:buSzPts val="1300"/>
              <a:buChar char="●"/>
            </a:pPr>
            <a:r>
              <a:rPr lang="en"/>
              <a:t>Per CDC, affects about 500,000 Americans per year with approx. 15,000  deaths </a:t>
            </a:r>
            <a:endParaRPr/>
          </a:p>
          <a:p>
            <a:pPr indent="-311150" lvl="0" marL="457200" rtl="0" algn="l">
              <a:spcBef>
                <a:spcPts val="0"/>
              </a:spcBef>
              <a:spcAft>
                <a:spcPts val="0"/>
              </a:spcAft>
              <a:buSzPts val="1300"/>
              <a:buChar char="●"/>
            </a:pPr>
            <a:r>
              <a:rPr lang="en"/>
              <a:t>Myth: CDI are only acquired in a hospital setting. </a:t>
            </a:r>
            <a:endParaRPr/>
          </a:p>
          <a:p>
            <a:pPr indent="-311150" lvl="0" marL="457200" rtl="0" algn="l">
              <a:spcBef>
                <a:spcPts val="0"/>
              </a:spcBef>
              <a:spcAft>
                <a:spcPts val="0"/>
              </a:spcAft>
              <a:buSzPts val="1300"/>
              <a:buChar char="●"/>
            </a:pPr>
            <a:r>
              <a:rPr lang="en"/>
              <a:t>Antibiotic stewardship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Pathophysiology</a:t>
            </a:r>
            <a:endParaRPr/>
          </a:p>
        </p:txBody>
      </p:sp>
      <p:sp>
        <p:nvSpPr>
          <p:cNvPr id="107" name="Google Shape;107;p16"/>
          <p:cNvSpPr txBox="1"/>
          <p:nvPr>
            <p:ph idx="1" type="body"/>
          </p:nvPr>
        </p:nvSpPr>
        <p:spPr>
          <a:xfrm>
            <a:off x="729450" y="1853850"/>
            <a:ext cx="7903200" cy="3043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Proliferation in the large intestine</a:t>
            </a:r>
            <a:endParaRPr sz="1400"/>
          </a:p>
          <a:p>
            <a:pPr indent="-317500" lvl="0" marL="457200" rtl="0" algn="l">
              <a:spcBef>
                <a:spcPts val="0"/>
              </a:spcBef>
              <a:spcAft>
                <a:spcPts val="0"/>
              </a:spcAft>
              <a:buSzPts val="1400"/>
              <a:buChar char="●"/>
            </a:pPr>
            <a:r>
              <a:rPr lang="en" sz="1400"/>
              <a:t>Antibiotic use can modify the makeup of the gut microbiota, making it more susceptible for colonization by C-difficile</a:t>
            </a:r>
            <a:endParaRPr sz="1400"/>
          </a:p>
          <a:p>
            <a:pPr indent="-317500" lvl="0" marL="457200" rtl="0" algn="l">
              <a:spcBef>
                <a:spcPts val="0"/>
              </a:spcBef>
              <a:spcAft>
                <a:spcPts val="0"/>
              </a:spcAft>
              <a:buSzPts val="1400"/>
              <a:buChar char="●"/>
            </a:pPr>
            <a:r>
              <a:rPr lang="en" sz="1400"/>
              <a:t>Toxin A (enterotoxin) and Toxin B (cytotoxic) are responsible for the diarrhea and colitis</a:t>
            </a:r>
            <a:endParaRPr sz="1400"/>
          </a:p>
          <a:p>
            <a:pPr indent="-317500" lvl="0" marL="457200" rtl="0" algn="l">
              <a:spcBef>
                <a:spcPts val="0"/>
              </a:spcBef>
              <a:spcAft>
                <a:spcPts val="0"/>
              </a:spcAft>
              <a:buSzPts val="1400"/>
              <a:buChar char="●"/>
            </a:pPr>
            <a:r>
              <a:rPr lang="en" sz="1400"/>
              <a:t>Toxin A binds to receptor binding sites, enabling intracellular transport of both toxins A and B. This leads to inactivation of normal pathways leading to disruption of the tight junctions</a:t>
            </a:r>
            <a:endParaRPr sz="1400"/>
          </a:p>
          <a:p>
            <a:pPr indent="0" lvl="0" marL="0" rtl="0" algn="l">
              <a:spcBef>
                <a:spcPts val="1200"/>
              </a:spcBef>
              <a:spcAft>
                <a:spcPts val="1200"/>
              </a:spcAft>
              <a:buNone/>
            </a:pPr>
            <a:br>
              <a:rPr lang="en"/>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1910150" y="1177150"/>
            <a:ext cx="5654175" cy="360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a:t>
            </a:r>
            <a:endParaRPr/>
          </a:p>
        </p:txBody>
      </p:sp>
      <p:sp>
        <p:nvSpPr>
          <p:cNvPr id="118" name="Google Shape;118;p18"/>
          <p:cNvSpPr txBox="1"/>
          <p:nvPr>
            <p:ph idx="1" type="body"/>
          </p:nvPr>
        </p:nvSpPr>
        <p:spPr>
          <a:xfrm>
            <a:off x="727650" y="1898600"/>
            <a:ext cx="7688700" cy="2757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Symptoms: </a:t>
            </a:r>
            <a:r>
              <a:rPr lang="en"/>
              <a:t>Watery diarrhea with blood/mucus, nausea, vomiting, anorexia, fever, lower abdominal pain. </a:t>
            </a:r>
            <a:endParaRPr/>
          </a:p>
          <a:p>
            <a:pPr indent="-311150" lvl="0" marL="457200" rtl="0" algn="l">
              <a:spcBef>
                <a:spcPts val="0"/>
              </a:spcBef>
              <a:spcAft>
                <a:spcPts val="0"/>
              </a:spcAft>
              <a:buSzPts val="1300"/>
              <a:buChar char="●"/>
            </a:pPr>
            <a:r>
              <a:rPr lang="en"/>
              <a:t>Consider in patients who present with </a:t>
            </a:r>
            <a:r>
              <a:rPr b="1" lang="en"/>
              <a:t>three or more loose stools in 24 hours </a:t>
            </a:r>
            <a:r>
              <a:rPr lang="en"/>
              <a:t>with no other discernible etiology</a:t>
            </a:r>
            <a:endParaRPr/>
          </a:p>
          <a:p>
            <a:pPr indent="-311150" lvl="0" marL="457200" rtl="0" algn="l">
              <a:spcBef>
                <a:spcPts val="0"/>
              </a:spcBef>
              <a:spcAft>
                <a:spcPts val="0"/>
              </a:spcAft>
              <a:buSzPts val="1300"/>
              <a:buChar char="●"/>
            </a:pPr>
            <a:r>
              <a:rPr b="1" lang="en"/>
              <a:t>Severe:</a:t>
            </a:r>
            <a:r>
              <a:rPr lang="en"/>
              <a:t> leukocytosis of at least 15K and creatinine at least 1.5x greater </a:t>
            </a:r>
            <a:endParaRPr/>
          </a:p>
          <a:p>
            <a:pPr indent="-311150" lvl="0" marL="457200" rtl="0" algn="l">
              <a:spcBef>
                <a:spcPts val="0"/>
              </a:spcBef>
              <a:spcAft>
                <a:spcPts val="0"/>
              </a:spcAft>
              <a:buSzPts val="1300"/>
              <a:buChar char="●"/>
            </a:pPr>
            <a:r>
              <a:rPr b="1" lang="en"/>
              <a:t>Fulminant:</a:t>
            </a:r>
            <a:r>
              <a:rPr lang="en"/>
              <a:t> leukocytosis of at least 50K</a:t>
            </a:r>
            <a:endParaRPr/>
          </a:p>
          <a:p>
            <a:pPr indent="-311150" lvl="0" marL="457200" rtl="0" algn="l">
              <a:spcBef>
                <a:spcPts val="0"/>
              </a:spcBef>
              <a:spcAft>
                <a:spcPts val="0"/>
              </a:spcAft>
              <a:buSzPts val="1300"/>
              <a:buChar char="●"/>
            </a:pPr>
            <a:r>
              <a:rPr b="1" lang="en"/>
              <a:t>Severe complicated:</a:t>
            </a:r>
            <a:r>
              <a:rPr lang="en"/>
              <a:t>  perforation, shock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(cont.)</a:t>
            </a:r>
            <a:endParaRPr/>
          </a:p>
        </p:txBody>
      </p:sp>
      <p:sp>
        <p:nvSpPr>
          <p:cNvPr id="124" name="Google Shape;124;p19"/>
          <p:cNvSpPr txBox="1"/>
          <p:nvPr>
            <p:ph idx="1" type="body"/>
          </p:nvPr>
        </p:nvSpPr>
        <p:spPr>
          <a:xfrm>
            <a:off x="727650" y="1898600"/>
            <a:ext cx="7688700" cy="2757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The most common method of diagnostic confirmation is a </a:t>
            </a:r>
            <a:r>
              <a:rPr b="1" lang="en" sz="1400"/>
              <a:t>stool examination for C. difficile  toxin. </a:t>
            </a:r>
            <a:r>
              <a:rPr lang="en" sz="1400"/>
              <a:t>Techniques </a:t>
            </a:r>
            <a:r>
              <a:rPr lang="en" sz="1400"/>
              <a:t>include PCR, enzyme immune assays for toxin A/B, GDH, cytotoxic assays, anaerobic cultures</a:t>
            </a:r>
            <a:endParaRPr sz="1400"/>
          </a:p>
          <a:p>
            <a:pPr indent="-317500" lvl="0" marL="457200" rtl="0" algn="l">
              <a:spcBef>
                <a:spcPts val="0"/>
              </a:spcBef>
              <a:spcAft>
                <a:spcPts val="0"/>
              </a:spcAft>
              <a:buSzPts val="1400"/>
              <a:buChar char="●"/>
            </a:pPr>
            <a:r>
              <a:rPr lang="en" sz="1400"/>
              <a:t>PCR + one additional diagnostic approach</a:t>
            </a:r>
            <a:endParaRPr sz="1400"/>
          </a:p>
          <a:p>
            <a:pPr indent="-317500" lvl="0" marL="457200" rtl="0" algn="l">
              <a:spcBef>
                <a:spcPts val="0"/>
              </a:spcBef>
              <a:spcAft>
                <a:spcPts val="0"/>
              </a:spcAft>
              <a:buSzPts val="1400"/>
              <a:buChar char="●"/>
            </a:pPr>
            <a:r>
              <a:rPr lang="en" sz="1400"/>
              <a:t>IDSA recommendations: Multi-step approach with toxin</a:t>
            </a:r>
            <a:endParaRPr sz="1400"/>
          </a:p>
          <a:p>
            <a:pPr indent="-317500" lvl="0" marL="457200" rtl="0" algn="l">
              <a:spcBef>
                <a:spcPts val="0"/>
              </a:spcBef>
              <a:spcAft>
                <a:spcPts val="0"/>
              </a:spcAft>
              <a:buSzPts val="1400"/>
              <a:buChar char="●"/>
            </a:pPr>
            <a:r>
              <a:rPr lang="en" sz="1400"/>
              <a:t>Abdominal/Pelvic X-ray or Lower GI Endoscopy can be used for diagnosis of fulminant colitis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Guidelines</a:t>
            </a:r>
            <a:endParaRPr/>
          </a:p>
        </p:txBody>
      </p:sp>
      <p:sp>
        <p:nvSpPr>
          <p:cNvPr id="130" name="Google Shape;130;p20"/>
          <p:cNvSpPr txBox="1"/>
          <p:nvPr>
            <p:ph idx="1" type="body"/>
          </p:nvPr>
        </p:nvSpPr>
        <p:spPr>
          <a:xfrm>
            <a:off x="729450" y="1853850"/>
            <a:ext cx="7932600" cy="30645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Approach: </a:t>
            </a:r>
            <a:endParaRPr/>
          </a:p>
          <a:p>
            <a:pPr indent="-298450" lvl="1" marL="914400" rtl="0" algn="l">
              <a:spcBef>
                <a:spcPts val="0"/>
              </a:spcBef>
              <a:spcAft>
                <a:spcPts val="0"/>
              </a:spcAft>
              <a:buSzPts val="1100"/>
              <a:buChar char="○"/>
            </a:pPr>
            <a:r>
              <a:rPr lang="en"/>
              <a:t>Discontinue the causative antibiotic</a:t>
            </a:r>
            <a:endParaRPr/>
          </a:p>
          <a:p>
            <a:pPr indent="-298450" lvl="1" marL="914400" rtl="0" algn="l">
              <a:spcBef>
                <a:spcPts val="0"/>
              </a:spcBef>
              <a:spcAft>
                <a:spcPts val="0"/>
              </a:spcAft>
              <a:buSzPts val="1100"/>
              <a:buChar char="○"/>
            </a:pPr>
            <a:r>
              <a:rPr lang="en"/>
              <a:t>Isolation precautions</a:t>
            </a:r>
            <a:endParaRPr/>
          </a:p>
          <a:p>
            <a:pPr indent="-298450" lvl="1" marL="914400" rtl="0" algn="l">
              <a:spcBef>
                <a:spcPts val="0"/>
              </a:spcBef>
              <a:spcAft>
                <a:spcPts val="0"/>
              </a:spcAft>
              <a:buSzPts val="1100"/>
              <a:buChar char="○"/>
            </a:pPr>
            <a:r>
              <a:rPr lang="en"/>
              <a:t>Antibiotic treatment</a:t>
            </a:r>
            <a:br>
              <a:rPr lang="en"/>
            </a:br>
            <a:endParaRPr/>
          </a:p>
          <a:p>
            <a:pPr indent="-311150" lvl="0" marL="457200" rtl="0" algn="l">
              <a:spcBef>
                <a:spcPts val="0"/>
              </a:spcBef>
              <a:spcAft>
                <a:spcPts val="0"/>
              </a:spcAft>
              <a:buSzPts val="1300"/>
              <a:buChar char="●"/>
            </a:pPr>
            <a:r>
              <a:rPr b="1" lang="en"/>
              <a:t>1st non-severe episode episode</a:t>
            </a:r>
            <a:r>
              <a:rPr lang="en"/>
              <a:t> (IDSA): vancomycin 125 mg QID </a:t>
            </a:r>
            <a:r>
              <a:rPr lang="en" u="sng"/>
              <a:t>OR</a:t>
            </a:r>
            <a:r>
              <a:rPr lang="en"/>
              <a:t> fidaxomicin 200 mg BID x 10 days, applies to first severe episode as well</a:t>
            </a:r>
            <a:br>
              <a:rPr lang="en"/>
            </a:br>
            <a:endParaRPr/>
          </a:p>
          <a:p>
            <a:pPr indent="-311150" lvl="0" marL="457200" rtl="0" algn="l">
              <a:spcBef>
                <a:spcPts val="0"/>
              </a:spcBef>
              <a:spcAft>
                <a:spcPts val="0"/>
              </a:spcAft>
              <a:buSzPts val="1300"/>
              <a:buChar char="●"/>
            </a:pPr>
            <a:r>
              <a:rPr b="1" lang="en"/>
              <a:t>1st fulminant episode: </a:t>
            </a:r>
            <a:r>
              <a:rPr lang="en"/>
              <a:t>vancomycin 500 mg QID (PO or NGT)</a:t>
            </a:r>
            <a:endParaRPr/>
          </a:p>
          <a:p>
            <a:pPr indent="-298450" lvl="1" marL="914400" rtl="0" algn="l">
              <a:spcBef>
                <a:spcPts val="0"/>
              </a:spcBef>
              <a:spcAft>
                <a:spcPts val="0"/>
              </a:spcAft>
              <a:buSzPts val="1100"/>
              <a:buChar char="○"/>
            </a:pPr>
            <a:r>
              <a:rPr lang="en"/>
              <a:t>Ileus? Rectal vancomycin enema (500 mg in 100 mL NS per rectum QID)</a:t>
            </a:r>
            <a:endParaRPr/>
          </a:p>
          <a:p>
            <a:pPr indent="-298450" lvl="1" marL="914400" rtl="0" algn="l">
              <a:spcBef>
                <a:spcPts val="0"/>
              </a:spcBef>
              <a:spcAft>
                <a:spcPts val="0"/>
              </a:spcAft>
              <a:buSzPts val="1100"/>
              <a:buChar char="○"/>
            </a:pPr>
            <a:r>
              <a:rPr lang="en"/>
              <a:t>Fulminant colitis?  Consider s</a:t>
            </a:r>
            <a:r>
              <a:rPr lang="en"/>
              <a:t>ubtotal colectomy (but preservation of rectum) may be needed with necrotizing infection, perforation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Guidelines (cont.)</a:t>
            </a:r>
            <a:endParaRPr/>
          </a:p>
        </p:txBody>
      </p:sp>
      <p:sp>
        <p:nvSpPr>
          <p:cNvPr id="136" name="Google Shape;136;p21"/>
          <p:cNvSpPr txBox="1"/>
          <p:nvPr>
            <p:ph idx="1" type="body"/>
          </p:nvPr>
        </p:nvSpPr>
        <p:spPr>
          <a:xfrm>
            <a:off x="729450" y="1949950"/>
            <a:ext cx="7932600" cy="3064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1st recurrence: </a:t>
            </a:r>
            <a:r>
              <a:rPr lang="en"/>
              <a:t>Vancomycin 125 mg QID  x 10-14 days, BID x 7 days, 1x/day x 7 days, once every 2-3 days for 2-8 weeks </a:t>
            </a:r>
            <a:endParaRPr/>
          </a:p>
          <a:p>
            <a:pPr indent="-298450" lvl="1" marL="914400" rtl="0" algn="l">
              <a:spcBef>
                <a:spcPts val="0"/>
              </a:spcBef>
              <a:spcAft>
                <a:spcPts val="0"/>
              </a:spcAft>
              <a:buSzPts val="1100"/>
              <a:buChar char="○"/>
            </a:pPr>
            <a:r>
              <a:rPr lang="en"/>
              <a:t>Caveat: Can also do  Fidaxomicin 200 mg, BID x 10 days </a:t>
            </a:r>
            <a:r>
              <a:rPr lang="en" u="sng"/>
              <a:t>if vancomycin was used for the first episode</a:t>
            </a:r>
            <a:br>
              <a:rPr lang="en" u="sng"/>
            </a:br>
            <a:endParaRPr u="sng"/>
          </a:p>
          <a:p>
            <a:pPr indent="-311150" lvl="0" marL="457200" rtl="0" algn="l">
              <a:spcBef>
                <a:spcPts val="0"/>
              </a:spcBef>
              <a:spcAft>
                <a:spcPts val="0"/>
              </a:spcAft>
              <a:buSzPts val="1300"/>
              <a:buChar char="●"/>
            </a:pPr>
            <a:r>
              <a:rPr b="1" lang="en"/>
              <a:t>2nd recurrence: </a:t>
            </a:r>
            <a:r>
              <a:rPr lang="en"/>
              <a:t>Can be treated with the vancomycin regimen above, fidaxomicin 200 mg BID x 10 </a:t>
            </a:r>
            <a:br>
              <a:rPr lang="en"/>
            </a:br>
            <a:r>
              <a:rPr lang="en"/>
              <a:t>days, vancomycin 125 mg orally QID x 10 days and rifaximin 400 mg TID x 20 days, or FMT</a:t>
            </a:r>
            <a:br>
              <a:rPr lang="en"/>
            </a:br>
            <a:endParaRPr/>
          </a:p>
          <a:p>
            <a:pPr indent="-311150" lvl="0" marL="457200" rtl="0" algn="l">
              <a:spcBef>
                <a:spcPts val="0"/>
              </a:spcBef>
              <a:spcAft>
                <a:spcPts val="0"/>
              </a:spcAft>
              <a:buSzPts val="1300"/>
              <a:buChar char="●"/>
            </a:pPr>
            <a:r>
              <a:rPr lang="en"/>
              <a:t>No treatment needed for asymptomatic patients</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