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Roboto Slab"/>
      <p:regular r:id="rId27"/>
      <p:bold r:id="rId28"/>
    </p:embeddedFont>
    <p:embeddedFont>
      <p:font typeface="Robo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Slab-bold.fntdata"/><Relationship Id="rId27" Type="http://schemas.openxmlformats.org/officeDocument/2006/relationships/font" Target="fonts/RobotoSlab-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26d09465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026d09465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026d09465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026d09465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026d09465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026d09465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026d09465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026d09465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026d09465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026d09465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26d09465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026d09465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026d09465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026d09465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26d094659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026d094659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026d09465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026d09465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026d094659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026d094659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fbceeedb4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fbceeedb4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https://www.youtube.com/watch?v=mZZdfK0NMSw</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026d09465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026d09465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026d094659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026d094659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fbceeedb4a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fbceeedb4a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https://www.youtube.com/watch?v=mZZdfK0NMSw</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026d09465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026d09465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we cannot reliably use pre-operative imagining to guide surgical navigation equipment...what is the next best think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026d09465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026d09465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026d09465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026d09465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026d09465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026d09465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026d094659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026d094659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026d09465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026d09465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0" y="717500"/>
            <a:ext cx="6317100" cy="1928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Computer assisted surgery applications to general surgery </a:t>
            </a:r>
            <a:endParaRPr/>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Sachin Mishra, MS3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Put the scope on Pano mode</a:t>
            </a:r>
            <a:endParaRPr/>
          </a:p>
        </p:txBody>
      </p:sp>
      <p:sp>
        <p:nvSpPr>
          <p:cNvPr id="119" name="Google Shape;119;p22"/>
          <p:cNvSpPr txBox="1"/>
          <p:nvPr>
            <p:ph idx="1" type="body"/>
          </p:nvPr>
        </p:nvSpPr>
        <p:spPr>
          <a:xfrm>
            <a:off x="387900" y="1223700"/>
            <a:ext cx="8368200" cy="3345000"/>
          </a:xfrm>
          <a:prstGeom prst="rect">
            <a:avLst/>
          </a:prstGeom>
        </p:spPr>
        <p:txBody>
          <a:bodyPr anchorCtr="0" anchor="t" bIns="91425" lIns="91425" spcFirstLastPara="1" rIns="91425" wrap="square" tIns="91425">
            <a:normAutofit/>
          </a:bodyPr>
          <a:lstStyle/>
          <a:p>
            <a:pPr indent="-317500" lvl="0" marL="457200" rtl="0" algn="l">
              <a:spcBef>
                <a:spcPts val="1200"/>
              </a:spcBef>
              <a:spcAft>
                <a:spcPts val="0"/>
              </a:spcAft>
              <a:buSzPts val="1400"/>
              <a:buChar char="-"/>
            </a:pPr>
            <a:r>
              <a:rPr lang="en" sz="1400"/>
              <a:t>Mosaicing’ is a method of creating a panoramic image by fitting together many small images using a computer </a:t>
            </a:r>
            <a:endParaRPr sz="1400"/>
          </a:p>
          <a:p>
            <a:pPr indent="-317500" lvl="1" marL="914400" rtl="0" algn="l">
              <a:spcBef>
                <a:spcPts val="0"/>
              </a:spcBef>
              <a:spcAft>
                <a:spcPts val="0"/>
              </a:spcAft>
              <a:buSzPts val="1400"/>
              <a:buChar char="-"/>
            </a:pPr>
            <a:r>
              <a:rPr lang="en"/>
              <a:t>This can be achieved by a fish-eye or convex lens, but at a lower </a:t>
            </a:r>
            <a:r>
              <a:rPr lang="en"/>
              <a:t>resolution</a:t>
            </a:r>
            <a:r>
              <a:rPr lang="en"/>
              <a:t> and brightness </a:t>
            </a:r>
            <a:endParaRPr/>
          </a:p>
          <a:p>
            <a:pPr indent="-317500" lvl="0" marL="457200" rtl="0" algn="l">
              <a:spcBef>
                <a:spcPts val="0"/>
              </a:spcBef>
              <a:spcAft>
                <a:spcPts val="0"/>
              </a:spcAft>
              <a:buSzPts val="1400"/>
              <a:buChar char="-"/>
            </a:pPr>
            <a:r>
              <a:rPr lang="en" sz="1400"/>
              <a:t>Software converts the ‘see-through’ viewpoint of the endoscope into a ‘look-down’ viewpoint as the endoscope is slowly pulled through the tubular organ</a:t>
            </a:r>
            <a:endParaRPr sz="1500">
              <a:latin typeface="Arial"/>
              <a:ea typeface="Arial"/>
              <a:cs typeface="Arial"/>
              <a:sym typeface="Arial"/>
            </a:endParaRPr>
          </a:p>
          <a:p>
            <a:pPr indent="0" lvl="0" marL="0" rtl="0" algn="l">
              <a:spcBef>
                <a:spcPts val="1200"/>
              </a:spcBef>
              <a:spcAft>
                <a:spcPts val="1200"/>
              </a:spcAft>
              <a:buNone/>
            </a:pPr>
            <a:r>
              <a:t/>
            </a:r>
            <a:endParaRPr/>
          </a:p>
        </p:txBody>
      </p:sp>
      <p:pic>
        <p:nvPicPr>
          <p:cNvPr id="120" name="Google Shape;120;p22"/>
          <p:cNvPicPr preferRelativeResize="0"/>
          <p:nvPr/>
        </p:nvPicPr>
        <p:blipFill>
          <a:blip r:embed="rId3">
            <a:alphaModFix/>
          </a:blip>
          <a:stretch>
            <a:fillRect/>
          </a:stretch>
        </p:blipFill>
        <p:spPr>
          <a:xfrm>
            <a:off x="2521500" y="2571750"/>
            <a:ext cx="3816549" cy="2571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87900" y="45802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Computer </a:t>
            </a:r>
            <a:r>
              <a:rPr lang="en"/>
              <a:t>assisted simulation </a:t>
            </a:r>
            <a:r>
              <a:rPr lang="en"/>
              <a:t>within general </a:t>
            </a:r>
            <a:r>
              <a:rPr lang="en"/>
              <a:t>surgery</a:t>
            </a:r>
            <a:r>
              <a:rPr lang="en"/>
              <a:t> procedures</a:t>
            </a:r>
            <a:endParaRPr/>
          </a:p>
        </p:txBody>
      </p:sp>
      <p:sp>
        <p:nvSpPr>
          <p:cNvPr id="126" name="Google Shape;126;p2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Systematic review by Beyer-Bejot et. al </a:t>
            </a:r>
            <a:endParaRPr/>
          </a:p>
          <a:p>
            <a:pPr indent="-342900" lvl="0" marL="457200" rtl="0" algn="l">
              <a:spcBef>
                <a:spcPts val="1200"/>
              </a:spcBef>
              <a:spcAft>
                <a:spcPts val="0"/>
              </a:spcAft>
              <a:buSzPts val="1800"/>
              <a:buChar char="-"/>
            </a:pPr>
            <a:r>
              <a:rPr lang="en"/>
              <a:t>54 articles reviewed </a:t>
            </a:r>
            <a:endParaRPr/>
          </a:p>
          <a:p>
            <a:pPr indent="-317500" lvl="1" marL="914400" rtl="0" algn="l">
              <a:spcBef>
                <a:spcPts val="0"/>
              </a:spcBef>
              <a:spcAft>
                <a:spcPts val="0"/>
              </a:spcAft>
              <a:buSzPts val="1400"/>
              <a:buChar char="-"/>
            </a:pPr>
            <a:r>
              <a:rPr lang="en"/>
              <a:t>29 articles based on gastric procedures, mainly Nissen fundoplication</a:t>
            </a:r>
            <a:endParaRPr/>
          </a:p>
          <a:p>
            <a:pPr indent="-317500" lvl="1" marL="914400" rtl="0" algn="l">
              <a:spcBef>
                <a:spcPts val="0"/>
              </a:spcBef>
              <a:spcAft>
                <a:spcPts val="0"/>
              </a:spcAft>
              <a:buSzPts val="1400"/>
              <a:buChar char="-"/>
            </a:pPr>
            <a:r>
              <a:rPr lang="en"/>
              <a:t>22 </a:t>
            </a:r>
            <a:r>
              <a:rPr lang="en"/>
              <a:t>articles</a:t>
            </a:r>
            <a:r>
              <a:rPr lang="en"/>
              <a:t> based on colorectal procedures, mainly sigmoid colectomy and right hemicolectomy </a:t>
            </a:r>
            <a:endParaRPr/>
          </a:p>
          <a:p>
            <a:pPr indent="-317500" lvl="1" marL="914400" rtl="0" algn="l">
              <a:spcBef>
                <a:spcPts val="0"/>
              </a:spcBef>
              <a:spcAft>
                <a:spcPts val="0"/>
              </a:spcAft>
              <a:buSzPts val="1400"/>
              <a:buChar char="-"/>
            </a:pPr>
            <a:r>
              <a:rPr lang="en"/>
              <a:t>9 articles on small bowel </a:t>
            </a:r>
            <a:r>
              <a:rPr lang="en"/>
              <a:t>procedures</a:t>
            </a:r>
            <a:r>
              <a:rPr lang="en"/>
              <a:t> </a:t>
            </a:r>
            <a:endParaRPr/>
          </a:p>
          <a:p>
            <a:pPr indent="-317500" lvl="1" marL="914400" rtl="0" algn="l">
              <a:spcBef>
                <a:spcPts val="0"/>
              </a:spcBef>
              <a:spcAft>
                <a:spcPts val="0"/>
              </a:spcAft>
              <a:buSzPts val="1400"/>
              <a:buChar char="-"/>
            </a:pPr>
            <a:r>
              <a:rPr lang="en"/>
              <a:t>8 </a:t>
            </a:r>
            <a:r>
              <a:rPr lang="en"/>
              <a:t>articles</a:t>
            </a:r>
            <a:r>
              <a:rPr lang="en"/>
              <a:t> on splenectomy </a:t>
            </a:r>
            <a:endParaRPr/>
          </a:p>
          <a:p>
            <a:pPr indent="-342900" lvl="0" marL="457200" rtl="0" algn="l">
              <a:spcBef>
                <a:spcPts val="0"/>
              </a:spcBef>
              <a:spcAft>
                <a:spcPts val="0"/>
              </a:spcAft>
              <a:buSzPts val="1800"/>
              <a:buChar char="-"/>
            </a:pPr>
            <a:r>
              <a:rPr lang="en"/>
              <a:t>Sturm et al. found 4 RCTs assessing the transfer of basic skills during a real laparoscopic cholecystectomy in the OR: groups who underwent simulation performed better in the OR, but the difference with controls was not significant in all parameters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3D printing as a simulation tool</a:t>
            </a:r>
            <a:endParaRPr/>
          </a:p>
        </p:txBody>
      </p:sp>
      <p:sp>
        <p:nvSpPr>
          <p:cNvPr id="132" name="Google Shape;132;p2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Maddox et al. </a:t>
            </a:r>
            <a:endParaRPr/>
          </a:p>
          <a:p>
            <a:pPr indent="-342900" lvl="0" marL="457200" rtl="0" algn="l">
              <a:spcBef>
                <a:spcPts val="1200"/>
              </a:spcBef>
              <a:spcAft>
                <a:spcPts val="0"/>
              </a:spcAft>
              <a:buSzPts val="1800"/>
              <a:buChar char="-"/>
            </a:pPr>
            <a:r>
              <a:rPr lang="en"/>
              <a:t>3D kidney models were made from contrast-enhanced CT scan data of parenchyma, </a:t>
            </a:r>
            <a:r>
              <a:rPr lang="en"/>
              <a:t>vascular</a:t>
            </a:r>
            <a:r>
              <a:rPr lang="en"/>
              <a:t> system, tumor </a:t>
            </a:r>
            <a:endParaRPr/>
          </a:p>
          <a:p>
            <a:pPr indent="-342900" lvl="0" marL="457200" rtl="0" algn="l">
              <a:spcBef>
                <a:spcPts val="0"/>
              </a:spcBef>
              <a:spcAft>
                <a:spcPts val="0"/>
              </a:spcAft>
              <a:buSzPts val="1800"/>
              <a:buChar char="-"/>
            </a:pPr>
            <a:r>
              <a:rPr lang="en"/>
              <a:t>Images converted, then fed to 3D printer </a:t>
            </a:r>
            <a:r>
              <a:rPr lang="en"/>
              <a:t>printers selectively deposited photopolymer material forming the outer shell of the kidney, and subsequently, an agarose gel solution was injected into the inner cavity recreating the spongier renal parenchyma.</a:t>
            </a:r>
            <a:endParaRPr/>
          </a:p>
          <a:p>
            <a:pPr indent="-342900" lvl="0" marL="457200" rtl="0" algn="l">
              <a:spcBef>
                <a:spcPts val="0"/>
              </a:spcBef>
              <a:spcAft>
                <a:spcPts val="0"/>
              </a:spcAft>
              <a:buSzPts val="1800"/>
              <a:buChar char="-"/>
            </a:pPr>
            <a:r>
              <a:rPr lang="en"/>
              <a:t>7 patients with renal tumors had 3D models made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5"/>
          <p:cNvPicPr preferRelativeResize="0"/>
          <p:nvPr/>
        </p:nvPicPr>
        <p:blipFill>
          <a:blip r:embed="rId3">
            <a:alphaModFix/>
          </a:blip>
          <a:stretch>
            <a:fillRect/>
          </a:stretch>
        </p:blipFill>
        <p:spPr>
          <a:xfrm>
            <a:off x="1575075" y="152400"/>
            <a:ext cx="5061868"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143" name="Google Shape;143;p2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4" name="Google Shape;144;p26"/>
          <p:cNvPicPr preferRelativeResize="0"/>
          <p:nvPr/>
        </p:nvPicPr>
        <p:blipFill>
          <a:blip r:embed="rId3">
            <a:alphaModFix/>
          </a:blip>
          <a:stretch>
            <a:fillRect/>
          </a:stretch>
        </p:blipFill>
        <p:spPr>
          <a:xfrm>
            <a:off x="162813" y="407900"/>
            <a:ext cx="8818375" cy="4462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150" name="Google Shape;150;p2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Important </a:t>
            </a:r>
            <a:r>
              <a:rPr lang="en"/>
              <a:t>finding: P</a:t>
            </a:r>
            <a:r>
              <a:rPr lang="en"/>
              <a:t>atients with a pre-operative surgical model experienced lower estimated blood loss at the time of resection (186 ccvs 236; p = 0.01)</a:t>
            </a:r>
            <a:endParaRPr/>
          </a:p>
          <a:p>
            <a:pPr indent="0" lvl="0" marL="0" rtl="0" algn="l">
              <a:spcBef>
                <a:spcPts val="1200"/>
              </a:spcBef>
              <a:spcAft>
                <a:spcPts val="0"/>
              </a:spcAft>
              <a:buNone/>
            </a:pPr>
            <a:r>
              <a:rPr lang="en"/>
              <a:t>Subjectively, surgeons participating in the study reported that the 3D model felt similar to an actual </a:t>
            </a:r>
            <a:r>
              <a:rPr lang="en"/>
              <a:t>kidney</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Quick case</a:t>
            </a:r>
            <a:endParaRPr/>
          </a:p>
        </p:txBody>
      </p:sp>
      <p:sp>
        <p:nvSpPr>
          <p:cNvPr id="156" name="Google Shape;156;p2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89 year old man with abdominal aortic aneurysm was found to have advanced descending colon cancer was detected preoperatively and diagnosed as UICC stage T3N0M0</a:t>
            </a:r>
            <a:endParaRPr/>
          </a:p>
          <a:p>
            <a:pPr indent="-342900" lvl="0" marL="457200" rtl="0" algn="l">
              <a:spcBef>
                <a:spcPts val="0"/>
              </a:spcBef>
              <a:spcAft>
                <a:spcPts val="0"/>
              </a:spcAft>
              <a:buSzPts val="1800"/>
              <a:buChar char="-"/>
            </a:pPr>
            <a:r>
              <a:rPr lang="en"/>
              <a:t>Aneurysm diameter = 69 mm</a:t>
            </a:r>
            <a:endParaRPr/>
          </a:p>
          <a:p>
            <a:pPr indent="-342900" lvl="0" marL="457200" rtl="0" algn="l">
              <a:spcBef>
                <a:spcPts val="0"/>
              </a:spcBef>
              <a:spcAft>
                <a:spcPts val="0"/>
              </a:spcAft>
              <a:buSzPts val="1800"/>
              <a:buChar char="-"/>
            </a:pPr>
            <a:r>
              <a:rPr lang="en"/>
              <a:t>3D model made from </a:t>
            </a:r>
            <a:r>
              <a:rPr lang="en"/>
              <a:t>conventional</a:t>
            </a:r>
            <a:r>
              <a:rPr lang="en"/>
              <a:t> CT images </a:t>
            </a:r>
            <a:endParaRPr/>
          </a:p>
          <a:p>
            <a:pPr indent="-342900" lvl="0" marL="457200" rtl="0" algn="l">
              <a:spcBef>
                <a:spcPts val="0"/>
              </a:spcBef>
              <a:spcAft>
                <a:spcPts val="0"/>
              </a:spcAft>
              <a:buSzPts val="1800"/>
              <a:buChar char="-"/>
            </a:pPr>
            <a:r>
              <a:rPr lang="en"/>
              <a:t>Port sites were based on simulation with 3D model </a:t>
            </a:r>
            <a:endParaRPr/>
          </a:p>
          <a:p>
            <a:pPr indent="-317500" lvl="1" marL="914400" rtl="0" algn="l">
              <a:spcBef>
                <a:spcPts val="0"/>
              </a:spcBef>
              <a:spcAft>
                <a:spcPts val="0"/>
              </a:spcAft>
              <a:buSzPts val="1400"/>
              <a:buChar char="-"/>
            </a:pPr>
            <a:r>
              <a:rPr lang="en"/>
              <a:t>Conventional port positioning on the </a:t>
            </a:r>
            <a:r>
              <a:rPr lang="en"/>
              <a:t>right</a:t>
            </a:r>
            <a:r>
              <a:rPr lang="en"/>
              <a:t> side prevented forceps from going past the splenic flexure </a:t>
            </a:r>
            <a:endParaRPr/>
          </a:p>
          <a:p>
            <a:pPr indent="-317500" lvl="1" marL="914400" rtl="0" algn="l">
              <a:spcBef>
                <a:spcPts val="0"/>
              </a:spcBef>
              <a:spcAft>
                <a:spcPts val="0"/>
              </a:spcAft>
              <a:buSzPts val="1400"/>
              <a:buChar char="-"/>
            </a:pPr>
            <a:r>
              <a:rPr lang="en"/>
              <a:t>Resection via lateral approach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9"/>
          <p:cNvPicPr preferRelativeResize="0"/>
          <p:nvPr/>
        </p:nvPicPr>
        <p:blipFill>
          <a:blip r:embed="rId3">
            <a:alphaModFix/>
          </a:blip>
          <a:stretch>
            <a:fillRect/>
          </a:stretch>
        </p:blipFill>
        <p:spPr>
          <a:xfrm>
            <a:off x="1402124" y="213900"/>
            <a:ext cx="6159600" cy="4561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0"/>
          <p:cNvPicPr preferRelativeResize="0"/>
          <p:nvPr/>
        </p:nvPicPr>
        <p:blipFill>
          <a:blip r:embed="rId3">
            <a:alphaModFix/>
          </a:blip>
          <a:stretch>
            <a:fillRect/>
          </a:stretch>
        </p:blipFill>
        <p:spPr>
          <a:xfrm>
            <a:off x="1455675" y="321550"/>
            <a:ext cx="5627825" cy="46733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1"/>
          <p:cNvPicPr preferRelativeResize="0"/>
          <p:nvPr/>
        </p:nvPicPr>
        <p:blipFill>
          <a:blip r:embed="rId3">
            <a:alphaModFix/>
          </a:blip>
          <a:stretch>
            <a:fillRect/>
          </a:stretch>
        </p:blipFill>
        <p:spPr>
          <a:xfrm>
            <a:off x="925226" y="146237"/>
            <a:ext cx="7135676" cy="48510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87900" y="3286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Computer </a:t>
            </a:r>
            <a:r>
              <a:rPr lang="en"/>
              <a:t>assisted</a:t>
            </a:r>
            <a:r>
              <a:rPr lang="en"/>
              <a:t> surgery/VR</a:t>
            </a:r>
            <a:endParaRPr/>
          </a:p>
        </p:txBody>
      </p:sp>
      <p:sp>
        <p:nvSpPr>
          <p:cNvPr id="70" name="Google Shape;70;p14"/>
          <p:cNvSpPr txBox="1"/>
          <p:nvPr>
            <p:ph idx="1" type="body"/>
          </p:nvPr>
        </p:nvSpPr>
        <p:spPr>
          <a:xfrm>
            <a:off x="387900" y="1094350"/>
            <a:ext cx="8368200" cy="3474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Virtual reality is a 3D simulated environment created from multiple inputs depending on the devices connected</a:t>
            </a:r>
            <a:endParaRPr/>
          </a:p>
          <a:p>
            <a:pPr indent="-342900" lvl="0" marL="457200" rtl="0" algn="l">
              <a:spcBef>
                <a:spcPts val="0"/>
              </a:spcBef>
              <a:spcAft>
                <a:spcPts val="0"/>
              </a:spcAft>
              <a:buSzPts val="1800"/>
              <a:buChar char="-"/>
            </a:pPr>
            <a:r>
              <a:rPr lang="en"/>
              <a:t>Preoperative or intraoperative imaging is combined with a tracking system for the surgical instruments. Then, both are aligned in a registration step to the coordinate system of the patient.</a:t>
            </a:r>
            <a:endParaRPr/>
          </a:p>
          <a:p>
            <a:pPr indent="0" lvl="0" marL="45720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71" name="Google Shape;71;p14"/>
          <p:cNvPicPr preferRelativeResize="0"/>
          <p:nvPr/>
        </p:nvPicPr>
        <p:blipFill>
          <a:blip r:embed="rId3">
            <a:alphaModFix/>
          </a:blip>
          <a:stretch>
            <a:fillRect/>
          </a:stretch>
        </p:blipFill>
        <p:spPr>
          <a:xfrm>
            <a:off x="560900" y="3200320"/>
            <a:ext cx="3864250" cy="1630055"/>
          </a:xfrm>
          <a:prstGeom prst="rect">
            <a:avLst/>
          </a:prstGeom>
          <a:noFill/>
          <a:ln>
            <a:noFill/>
          </a:ln>
        </p:spPr>
      </p:pic>
      <p:pic>
        <p:nvPicPr>
          <p:cNvPr id="72" name="Google Shape;72;p14"/>
          <p:cNvPicPr preferRelativeResize="0"/>
          <p:nvPr/>
        </p:nvPicPr>
        <p:blipFill>
          <a:blip r:embed="rId4">
            <a:alphaModFix/>
          </a:blip>
          <a:stretch>
            <a:fillRect/>
          </a:stretch>
        </p:blipFill>
        <p:spPr>
          <a:xfrm>
            <a:off x="4743600" y="2656725"/>
            <a:ext cx="3864250" cy="21736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Wrap up</a:t>
            </a:r>
            <a:endParaRPr/>
          </a:p>
        </p:txBody>
      </p:sp>
      <p:sp>
        <p:nvSpPr>
          <p:cNvPr id="177" name="Google Shape;177;p32"/>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Advanced computing and 3D modelling have had the greatest impact on general surgery through preoperational simulation and technique </a:t>
            </a:r>
            <a:r>
              <a:rPr lang="en"/>
              <a:t>refinement</a:t>
            </a:r>
            <a:r>
              <a:rPr lang="en"/>
              <a:t> in a low-risk setting which has resulted in tangible benefits</a:t>
            </a:r>
            <a:endParaRPr/>
          </a:p>
          <a:p>
            <a:pPr indent="-342900" lvl="0" marL="457200" rtl="0" algn="l">
              <a:spcBef>
                <a:spcPts val="0"/>
              </a:spcBef>
              <a:spcAft>
                <a:spcPts val="0"/>
              </a:spcAft>
              <a:buSzPts val="1800"/>
              <a:buChar char="-"/>
            </a:pPr>
            <a:r>
              <a:rPr lang="en"/>
              <a:t>Intra-operational </a:t>
            </a:r>
            <a:r>
              <a:rPr lang="en"/>
              <a:t>applications of these technologies is still limited to surgeries where anatomy is more fixed and less vulnerable to physical force influences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Citations</a:t>
            </a:r>
            <a:endParaRPr/>
          </a:p>
        </p:txBody>
      </p:sp>
      <p:sp>
        <p:nvSpPr>
          <p:cNvPr id="183" name="Google Shape;183;p3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sz="1500"/>
              <a:t>Beyer-Berjot, Laura, MD, et al. “Advanced Training in Laparoscopic Abdominal Surgery: A Systematic Review.” Surgery, vol. 156, no. 3, 2014, pp. 676–688.</a:t>
            </a:r>
            <a:endParaRPr sz="1500"/>
          </a:p>
          <a:p>
            <a:pPr indent="0" lvl="0" marL="0" rtl="0" algn="l">
              <a:spcBef>
                <a:spcPts val="1200"/>
              </a:spcBef>
              <a:spcAft>
                <a:spcPts val="0"/>
              </a:spcAft>
              <a:buNone/>
            </a:pPr>
            <a:r>
              <a:rPr lang="en" sz="1500"/>
              <a:t>Kenngott, H. G, et al. “Computer-Assisted Abdominal Surgery: New Technologies.” Langenbeck's Archives of Surgery, vol. 400, no. 3, 2015, pp. 273–281.</a:t>
            </a:r>
            <a:endParaRPr sz="1500"/>
          </a:p>
          <a:p>
            <a:pPr indent="0" lvl="0" marL="0" rtl="0" algn="l">
              <a:spcBef>
                <a:spcPts val="1200"/>
              </a:spcBef>
              <a:spcAft>
                <a:spcPts val="0"/>
              </a:spcAft>
              <a:buNone/>
            </a:pPr>
            <a:r>
              <a:rPr lang="en" sz="1500"/>
              <a:t>Maddox, Michael M, et al. “3D-Printed Soft-Tissue Physical Models of Renal Malignancies for Individualized Surgical Simulation: a Feasibility Study.” Journal of Robotic Surgery, vol. 12, no. 1, 2017, pp. 27–33.</a:t>
            </a:r>
            <a:endParaRPr sz="1500"/>
          </a:p>
          <a:p>
            <a:pPr indent="0" lvl="0" marL="0" rtl="0" algn="l">
              <a:spcBef>
                <a:spcPts val="1200"/>
              </a:spcBef>
              <a:spcAft>
                <a:spcPts val="0"/>
              </a:spcAft>
              <a:buNone/>
            </a:pPr>
            <a:r>
              <a:rPr lang="en" sz="1500"/>
              <a:t>Igarashi, Tatsuo, et al. “Computer-Based Endoscopic Image-Processing Technology for Endourology and Laparoscopic Surgery.” International Journal of Urology, vol. 16, no. 6, 2009, pp. 533–543.</a:t>
            </a:r>
            <a:endParaRPr sz="1500"/>
          </a:p>
          <a:p>
            <a:pPr indent="0" lvl="0" marL="0" rtl="0" algn="l">
              <a:spcBef>
                <a:spcPts val="1200"/>
              </a:spcBef>
              <a:spcAft>
                <a:spcPts val="1200"/>
              </a:spcAft>
              <a:buNone/>
            </a:pPr>
            <a:r>
              <a:rPr lang="en" sz="1500"/>
              <a:t>Hojo, D, et al. “3D Printed Model-Based Simulation of Laparoscopic Surgery for Descending Colon Cancer with a Concomitant Abdominal Aortic Aneurysm.” Techniques in Coloproctology, vol. 23, no. 8, 2019, pp. 793–797.</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Where we are at now</a:t>
            </a:r>
            <a:endParaRPr/>
          </a:p>
        </p:txBody>
      </p:sp>
      <p:sp>
        <p:nvSpPr>
          <p:cNvPr id="78" name="Google Shape;78;p15"/>
          <p:cNvSpPr txBox="1"/>
          <p:nvPr>
            <p:ph idx="1" type="body"/>
          </p:nvPr>
        </p:nvSpPr>
        <p:spPr>
          <a:xfrm>
            <a:off x="387900" y="1350549"/>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most recent, significant advancement in the field has been intraoperative CT to update prior imaging </a:t>
            </a:r>
            <a:endParaRPr/>
          </a:p>
          <a:p>
            <a:pPr indent="-342900" lvl="0" marL="457200" rtl="0" algn="l">
              <a:spcBef>
                <a:spcPts val="0"/>
              </a:spcBef>
              <a:spcAft>
                <a:spcPts val="0"/>
              </a:spcAft>
              <a:buSzPts val="1800"/>
              <a:buChar char="-"/>
            </a:pPr>
            <a:r>
              <a:rPr lang="en"/>
              <a:t>However, this is not a </a:t>
            </a:r>
            <a:r>
              <a:rPr lang="en"/>
              <a:t>benign</a:t>
            </a:r>
            <a:r>
              <a:rPr lang="en"/>
              <a:t> exercise </a:t>
            </a:r>
            <a:endParaRPr/>
          </a:p>
          <a:p>
            <a:pPr indent="-317500" lvl="1" marL="914400" rtl="0" algn="l">
              <a:spcBef>
                <a:spcPts val="0"/>
              </a:spcBef>
              <a:spcAft>
                <a:spcPts val="0"/>
              </a:spcAft>
              <a:buSzPts val="1400"/>
              <a:buChar char="-"/>
            </a:pPr>
            <a:r>
              <a:rPr lang="en"/>
              <a:t>intraoperative CT imaging generally results in increased radiation exposure for the patient and possibly even the surgical team</a:t>
            </a:r>
            <a:endParaRPr/>
          </a:p>
          <a:p>
            <a:pPr indent="-342900" lvl="0" marL="457200" rtl="0" algn="l">
              <a:spcBef>
                <a:spcPts val="0"/>
              </a:spcBef>
              <a:spcAft>
                <a:spcPts val="0"/>
              </a:spcAft>
              <a:buSzPts val="1800"/>
              <a:buChar char="-"/>
            </a:pPr>
            <a:r>
              <a:rPr lang="en"/>
              <a:t>Currently, neurosurgery and orthopedics have been the main vanguards in the use of computer assisted surgery </a:t>
            </a:r>
            <a:endParaRPr/>
          </a:p>
          <a:p>
            <a:pPr indent="-317500" lvl="1" marL="914400" rtl="0" algn="l">
              <a:spcBef>
                <a:spcPts val="0"/>
              </a:spcBef>
              <a:spcAft>
                <a:spcPts val="0"/>
              </a:spcAft>
              <a:buSzPts val="1400"/>
              <a:buChar char="-"/>
            </a:pPr>
            <a:r>
              <a:rPr lang="en"/>
              <a:t>Mapping of neurovascular structures preoperatively, then overlaying image on to patient </a:t>
            </a:r>
            <a:endParaRPr/>
          </a:p>
          <a:p>
            <a:pPr indent="-342900" lvl="0" marL="457200" rtl="0" algn="l">
              <a:spcBef>
                <a:spcPts val="0"/>
              </a:spcBef>
              <a:spcAft>
                <a:spcPts val="0"/>
              </a:spcAft>
              <a:buSzPts val="1800"/>
              <a:buChar char="-"/>
            </a:pPr>
            <a:r>
              <a:rPr lang="en"/>
              <a:t>One key aspect technology cannot account for?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Base problem for general surgery</a:t>
            </a:r>
            <a:endParaRPr/>
          </a:p>
        </p:txBody>
      </p:sp>
      <p:sp>
        <p:nvSpPr>
          <p:cNvPr id="84" name="Google Shape;84;p1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Tissue shift limits the use in operator tracking within abdominal surgery, because tissue shift and organ deformation</a:t>
            </a:r>
            <a:endParaRPr/>
          </a:p>
          <a:p>
            <a:pPr indent="-317500" lvl="1" marL="914400" rtl="0" algn="l">
              <a:spcBef>
                <a:spcPts val="0"/>
              </a:spcBef>
              <a:spcAft>
                <a:spcPts val="0"/>
              </a:spcAft>
              <a:buSzPts val="1400"/>
              <a:buChar char="-"/>
            </a:pPr>
            <a:r>
              <a:rPr lang="en"/>
              <a:t>Insufflation, patient movement and operator actions all work to micro-distort live patient anatomy</a:t>
            </a:r>
            <a:endParaRPr/>
          </a:p>
          <a:p>
            <a:pPr indent="-342900" lvl="0" marL="457200" rtl="0" algn="l">
              <a:spcBef>
                <a:spcPts val="0"/>
              </a:spcBef>
              <a:spcAft>
                <a:spcPts val="0"/>
              </a:spcAft>
              <a:buSzPts val="1800"/>
              <a:buChar char="-"/>
            </a:pPr>
            <a:r>
              <a:rPr lang="en"/>
              <a:t>Next best thing?</a:t>
            </a:r>
            <a:endParaRPr/>
          </a:p>
          <a:p>
            <a:pPr indent="0" lvl="0" marL="457200" rtl="0" algn="l">
              <a:spcBef>
                <a:spcPts val="1200"/>
              </a:spcBef>
              <a:spcAft>
                <a:spcPts val="1200"/>
              </a:spcAft>
              <a:buNone/>
            </a:pPr>
            <a:r>
              <a:t/>
            </a:r>
            <a:endParaRPr/>
          </a:p>
        </p:txBody>
      </p:sp>
      <p:pic>
        <p:nvPicPr>
          <p:cNvPr id="85" name="Google Shape;85;p16"/>
          <p:cNvPicPr preferRelativeResize="0"/>
          <p:nvPr/>
        </p:nvPicPr>
        <p:blipFill>
          <a:blip r:embed="rId3">
            <a:alphaModFix/>
          </a:blip>
          <a:stretch>
            <a:fillRect/>
          </a:stretch>
        </p:blipFill>
        <p:spPr>
          <a:xfrm>
            <a:off x="3382600" y="2477225"/>
            <a:ext cx="4596301" cy="2556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Mixed data </a:t>
            </a:r>
            <a:endParaRPr/>
          </a:p>
        </p:txBody>
      </p:sp>
      <p:sp>
        <p:nvSpPr>
          <p:cNvPr id="91" name="Google Shape;91;p1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Gillen et al. </a:t>
            </a:r>
            <a:endParaRPr/>
          </a:p>
          <a:p>
            <a:pPr indent="-342900" lvl="0" marL="457200" rtl="0" algn="l">
              <a:spcBef>
                <a:spcPts val="1200"/>
              </a:spcBef>
              <a:spcAft>
                <a:spcPts val="0"/>
              </a:spcAft>
              <a:buSzPts val="1800"/>
              <a:buChar char="-"/>
            </a:pPr>
            <a:r>
              <a:rPr lang="en"/>
              <a:t>Case control with 123 patients who underwent </a:t>
            </a:r>
            <a:r>
              <a:rPr lang="en"/>
              <a:t>laparoscopic</a:t>
            </a:r>
            <a:r>
              <a:rPr lang="en"/>
              <a:t> cholecystectomy</a:t>
            </a:r>
            <a:endParaRPr/>
          </a:p>
          <a:p>
            <a:pPr indent="-342900" lvl="0" marL="457200" rtl="0" algn="l">
              <a:spcBef>
                <a:spcPts val="0"/>
              </a:spcBef>
              <a:spcAft>
                <a:spcPts val="0"/>
              </a:spcAft>
              <a:buSzPts val="1800"/>
              <a:buChar char="-"/>
            </a:pPr>
            <a:r>
              <a:rPr lang="en"/>
              <a:t>Findings: significantly increased total operating time (104 vs. 90 min; p=0.001) but a lower overall surgical staff operation time (number of surgeons multiplied by operating time)</a:t>
            </a:r>
            <a:endParaRPr/>
          </a:p>
          <a:p>
            <a:pPr indent="-342900" lvl="0" marL="457200" rtl="0" algn="l">
              <a:spcBef>
                <a:spcPts val="0"/>
              </a:spcBef>
              <a:spcAft>
                <a:spcPts val="0"/>
              </a:spcAft>
              <a:buSzPts val="1800"/>
              <a:buChar char="-"/>
            </a:pPr>
            <a:r>
              <a:rPr lang="en"/>
              <a:t>Of note, these </a:t>
            </a:r>
            <a:r>
              <a:rPr lang="en"/>
              <a:t>instruments</a:t>
            </a:r>
            <a:r>
              <a:rPr lang="en"/>
              <a:t> were wholly controlled by the surgeon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Realistic solutions on the drawing board</a:t>
            </a:r>
            <a:endParaRPr/>
          </a:p>
        </p:txBody>
      </p:sp>
      <p:sp>
        <p:nvSpPr>
          <p:cNvPr id="97" name="Google Shape;97;p1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 robotically controlled </a:t>
            </a:r>
            <a:r>
              <a:rPr lang="en"/>
              <a:t>laparoscopy</a:t>
            </a:r>
            <a:r>
              <a:rPr lang="en"/>
              <a:t> </a:t>
            </a:r>
            <a:r>
              <a:rPr lang="en"/>
              <a:t>positioning</a:t>
            </a:r>
            <a:r>
              <a:rPr lang="en"/>
              <a:t> system increases surgeon working space, </a:t>
            </a:r>
            <a:r>
              <a:rPr lang="en"/>
              <a:t>however</a:t>
            </a:r>
            <a:r>
              <a:rPr lang="en"/>
              <a:t> it requires either the surgeon or a remote person to </a:t>
            </a:r>
            <a:r>
              <a:rPr lang="en"/>
              <a:t>operate</a:t>
            </a:r>
            <a:r>
              <a:rPr lang="en"/>
              <a:t> </a:t>
            </a:r>
            <a:endParaRPr/>
          </a:p>
          <a:p>
            <a:pPr indent="-342900" lvl="0" marL="457200" rtl="0" algn="l">
              <a:spcBef>
                <a:spcPts val="0"/>
              </a:spcBef>
              <a:spcAft>
                <a:spcPts val="0"/>
              </a:spcAft>
              <a:buSzPts val="1800"/>
              <a:buChar char="-"/>
            </a:pPr>
            <a:r>
              <a:rPr lang="en"/>
              <a:t>Solution based on Igarashi et. al </a:t>
            </a:r>
            <a:endParaRPr/>
          </a:p>
          <a:p>
            <a:pPr indent="-317500" lvl="1" marL="914400" rtl="0" algn="l">
              <a:spcBef>
                <a:spcPts val="0"/>
              </a:spcBef>
              <a:spcAft>
                <a:spcPts val="0"/>
              </a:spcAft>
              <a:buSzPts val="1400"/>
              <a:buChar char="-"/>
            </a:pPr>
            <a:r>
              <a:rPr lang="en"/>
              <a:t>Attach color markers to end of scissors or forceps</a:t>
            </a:r>
            <a:endParaRPr/>
          </a:p>
          <a:p>
            <a:pPr indent="-317500" lvl="1" marL="914400" rtl="0" algn="l">
              <a:spcBef>
                <a:spcPts val="0"/>
              </a:spcBef>
              <a:spcAft>
                <a:spcPts val="0"/>
              </a:spcAft>
              <a:buSzPts val="1400"/>
              <a:buChar char="-"/>
            </a:pPr>
            <a:r>
              <a:rPr lang="en"/>
              <a:t>Computing algorithm is used to detect color markers in the field and then drives the camera to track the end of the tools</a:t>
            </a:r>
            <a:endParaRPr/>
          </a:p>
          <a:p>
            <a:pPr indent="-342900" lvl="0" marL="457200" rtl="0" algn="l">
              <a:spcBef>
                <a:spcPts val="0"/>
              </a:spcBef>
              <a:spcAft>
                <a:spcPts val="0"/>
              </a:spcAft>
              <a:buSzPts val="1800"/>
              <a:buChar char="-"/>
            </a:pPr>
            <a:r>
              <a:rPr lang="en"/>
              <a:t>Adding a third dimension</a:t>
            </a:r>
            <a:endParaRPr/>
          </a:p>
          <a:p>
            <a:pPr indent="-355600" lvl="1" marL="914400" rtl="0" algn="l">
              <a:spcBef>
                <a:spcPts val="0"/>
              </a:spcBef>
              <a:spcAft>
                <a:spcPts val="0"/>
              </a:spcAft>
              <a:buSzPts val="2000"/>
              <a:buChar char="-"/>
            </a:pPr>
            <a:r>
              <a:rPr lang="en">
                <a:latin typeface="Arial"/>
                <a:ea typeface="Arial"/>
                <a:cs typeface="Arial"/>
                <a:sym typeface="Arial"/>
              </a:rPr>
              <a:t>Voorhorst </a:t>
            </a:r>
            <a:r>
              <a:rPr i="1" lang="en">
                <a:latin typeface="Arial"/>
                <a:ea typeface="Arial"/>
                <a:cs typeface="Arial"/>
                <a:sym typeface="Arial"/>
              </a:rPr>
              <a:t>et al. </a:t>
            </a:r>
            <a:r>
              <a:rPr lang="en">
                <a:latin typeface="Arial"/>
                <a:ea typeface="Arial"/>
                <a:cs typeface="Arial"/>
                <a:sym typeface="Arial"/>
              </a:rPr>
              <a:t>proved that movement parallax allows perception of depth cue in laparoscopic surgery</a:t>
            </a:r>
            <a:endParaRPr>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887575" y="0"/>
            <a:ext cx="7368850" cy="5494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0"/>
          <p:cNvPicPr preferRelativeResize="0"/>
          <p:nvPr/>
        </p:nvPicPr>
        <p:blipFill>
          <a:blip r:embed="rId3">
            <a:alphaModFix/>
          </a:blip>
          <a:stretch>
            <a:fillRect/>
          </a:stretch>
        </p:blipFill>
        <p:spPr>
          <a:xfrm>
            <a:off x="2357875" y="0"/>
            <a:ext cx="4020275" cy="6082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idx="1" type="body"/>
          </p:nvPr>
        </p:nvSpPr>
        <p:spPr>
          <a:xfrm>
            <a:off x="387900" y="179075"/>
            <a:ext cx="8368200" cy="4389600"/>
          </a:xfrm>
          <a:prstGeom prst="rect">
            <a:avLst/>
          </a:prstGeom>
        </p:spPr>
        <p:txBody>
          <a:bodyPr anchorCtr="0" anchor="t" bIns="91425" lIns="91425" spcFirstLastPara="1" rIns="91425" wrap="square" tIns="91425">
            <a:normAutofit/>
          </a:bodyPr>
          <a:lstStyle/>
          <a:p>
            <a:pPr indent="-317500" lvl="0" marL="457200" rtl="0" algn="l">
              <a:spcBef>
                <a:spcPts val="1200"/>
              </a:spcBef>
              <a:spcAft>
                <a:spcPts val="0"/>
              </a:spcAft>
              <a:buSzPts val="1400"/>
              <a:buFont typeface="Arial"/>
              <a:buChar char="-"/>
            </a:pPr>
            <a:r>
              <a:rPr lang="en" sz="1400">
                <a:latin typeface="Arial"/>
                <a:ea typeface="Arial"/>
                <a:cs typeface="Arial"/>
                <a:sym typeface="Arial"/>
              </a:rPr>
              <a:t>Electrical cancellation of the shaking motion of the physically shaken laparoscope allowed </a:t>
            </a:r>
            <a:r>
              <a:rPr lang="en" sz="1400"/>
              <a:t>perception of depth cue by enhancing movement parallax</a:t>
            </a:r>
            <a:endParaRPr sz="1400"/>
          </a:p>
          <a:p>
            <a:pPr indent="0" lvl="0" marL="0" rtl="0" algn="l">
              <a:spcBef>
                <a:spcPts val="1200"/>
              </a:spcBef>
              <a:spcAft>
                <a:spcPts val="0"/>
              </a:spcAft>
              <a:buNone/>
            </a:pPr>
            <a:r>
              <a:t/>
            </a:r>
            <a:endParaRPr sz="1400"/>
          </a:p>
          <a:p>
            <a:pPr indent="-317500" lvl="0" marL="457200" rtl="0" algn="l">
              <a:spcBef>
                <a:spcPts val="1200"/>
              </a:spcBef>
              <a:spcAft>
                <a:spcPts val="0"/>
              </a:spcAft>
              <a:buSzPts val="1400"/>
              <a:buChar char="-"/>
            </a:pPr>
            <a:r>
              <a:rPr lang="en" sz="1400"/>
              <a:t>Depth cue can be perceived even when tracking the motion of the laparoscope, by putting the tip of the forceps in the center of the display, for example, and is useful during suturing to confirm the direction of the needle tip</a:t>
            </a:r>
            <a:endParaRPr sz="1400"/>
          </a:p>
          <a:p>
            <a:pPr indent="0" lvl="0" marL="457200" rtl="0" algn="l">
              <a:spcBef>
                <a:spcPts val="1200"/>
              </a:spcBef>
              <a:spcAft>
                <a:spcPts val="0"/>
              </a:spcAft>
              <a:buNone/>
            </a:pPr>
            <a:r>
              <a:t/>
            </a:r>
            <a:endParaRPr sz="1400">
              <a:latin typeface="Arial"/>
              <a:ea typeface="Arial"/>
              <a:cs typeface="Arial"/>
              <a:sym typeface="Arial"/>
            </a:endParaRPr>
          </a:p>
          <a:p>
            <a:pPr indent="0" lvl="0" marL="0" rtl="0" algn="l">
              <a:spcBef>
                <a:spcPts val="1200"/>
              </a:spcBef>
              <a:spcAft>
                <a:spcPts val="0"/>
              </a:spcAft>
              <a:buNone/>
            </a:pPr>
            <a:r>
              <a:t/>
            </a:r>
            <a:endParaRPr sz="1400">
              <a:latin typeface="Arial"/>
              <a:ea typeface="Arial"/>
              <a:cs typeface="Arial"/>
              <a:sym typeface="Arial"/>
            </a:endParaRPr>
          </a:p>
          <a:p>
            <a:pPr indent="0" lvl="0" marL="0" rtl="0" algn="l">
              <a:spcBef>
                <a:spcPts val="1200"/>
              </a:spcBef>
              <a:spcAft>
                <a:spcPts val="1200"/>
              </a:spcAft>
              <a:buNone/>
            </a:pPr>
            <a:r>
              <a:t/>
            </a:r>
            <a:endParaRPr/>
          </a:p>
        </p:txBody>
      </p:sp>
      <p:pic>
        <p:nvPicPr>
          <p:cNvPr id="113" name="Google Shape;113;p21"/>
          <p:cNvPicPr preferRelativeResize="0"/>
          <p:nvPr/>
        </p:nvPicPr>
        <p:blipFill>
          <a:blip r:embed="rId3">
            <a:alphaModFix/>
          </a:blip>
          <a:stretch>
            <a:fillRect/>
          </a:stretch>
        </p:blipFill>
        <p:spPr>
          <a:xfrm>
            <a:off x="2606600" y="2201953"/>
            <a:ext cx="5198750" cy="2740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