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20" r:id="rId1"/>
  </p:sldMasterIdLst>
  <p:notesMasterIdLst>
    <p:notesMasterId r:id="rId34"/>
  </p:notesMasterIdLst>
  <p:sldIdLst>
    <p:sldId id="256" r:id="rId2"/>
    <p:sldId id="257" r:id="rId3"/>
    <p:sldId id="272" r:id="rId4"/>
    <p:sldId id="273" r:id="rId5"/>
    <p:sldId id="258" r:id="rId6"/>
    <p:sldId id="270" r:id="rId7"/>
    <p:sldId id="271" r:id="rId8"/>
    <p:sldId id="274" r:id="rId9"/>
    <p:sldId id="275" r:id="rId10"/>
    <p:sldId id="276" r:id="rId11"/>
    <p:sldId id="278" r:id="rId12"/>
    <p:sldId id="279" r:id="rId13"/>
    <p:sldId id="280" r:id="rId14"/>
    <p:sldId id="282" r:id="rId15"/>
    <p:sldId id="283" r:id="rId16"/>
    <p:sldId id="281" r:id="rId17"/>
    <p:sldId id="284" r:id="rId18"/>
    <p:sldId id="288" r:id="rId19"/>
    <p:sldId id="285" r:id="rId20"/>
    <p:sldId id="286" r:id="rId21"/>
    <p:sldId id="277" r:id="rId22"/>
    <p:sldId id="290" r:id="rId23"/>
    <p:sldId id="291" r:id="rId24"/>
    <p:sldId id="292" r:id="rId25"/>
    <p:sldId id="293" r:id="rId26"/>
    <p:sldId id="294" r:id="rId27"/>
    <p:sldId id="296" r:id="rId28"/>
    <p:sldId id="295" r:id="rId29"/>
    <p:sldId id="297" r:id="rId30"/>
    <p:sldId id="298" r:id="rId31"/>
    <p:sldId id="289" r:id="rId32"/>
    <p:sldId id="269" r:id="rId33"/>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4"/>
    <p:restoredTop sz="70700" autoAdjust="0"/>
  </p:normalViewPr>
  <p:slideViewPr>
    <p:cSldViewPr>
      <p:cViewPr>
        <p:scale>
          <a:sx n="90" d="100"/>
          <a:sy n="90" d="100"/>
        </p:scale>
        <p:origin x="2920"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E6B7E8-20C7-45B7-BD98-F26C02C053EA}" type="datetimeFigureOut">
              <a:rPr lang="en-US" smtClean="0"/>
              <a:t>7/19/23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3F9861-7F96-41B6-A95E-3A057EBF31E9}" type="slidenum">
              <a:rPr lang="en-US" smtClean="0"/>
              <a:t>‹#›</a:t>
            </a:fld>
            <a:endParaRPr lang="en-US"/>
          </a:p>
        </p:txBody>
      </p:sp>
    </p:spTree>
    <p:extLst>
      <p:ext uri="{BB962C8B-B14F-4D97-AF65-F5344CB8AC3E}">
        <p14:creationId xmlns:p14="http://schemas.microsoft.com/office/powerpoint/2010/main" val="76362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Mortality: third leading cause of cancer-related deaths in the US overall </a:t>
            </a:r>
          </a:p>
        </p:txBody>
      </p:sp>
      <p:sp>
        <p:nvSpPr>
          <p:cNvPr id="4" name="Slide Number Placeholder 3"/>
          <p:cNvSpPr>
            <a:spLocks noGrp="1"/>
          </p:cNvSpPr>
          <p:nvPr>
            <p:ph type="sldNum" sz="quarter" idx="10"/>
          </p:nvPr>
        </p:nvSpPr>
        <p:spPr/>
        <p:txBody>
          <a:bodyPr/>
          <a:lstStyle/>
          <a:p>
            <a:fld id="{E23F9861-7F96-41B6-A95E-3A057EBF31E9}" type="slidenum">
              <a:rPr lang="en-US" smtClean="0"/>
              <a:t>4</a:t>
            </a:fld>
            <a:endParaRPr lang="en-US"/>
          </a:p>
        </p:txBody>
      </p:sp>
    </p:spTree>
    <p:extLst>
      <p:ext uri="{BB962C8B-B14F-4D97-AF65-F5344CB8AC3E}">
        <p14:creationId xmlns:p14="http://schemas.microsoft.com/office/powerpoint/2010/main" val="3146522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Tumors in Sigmoid, </a:t>
            </a:r>
            <a:r>
              <a:rPr lang="en-US" dirty="0" err="1"/>
              <a:t>rectosigmoid</a:t>
            </a:r>
            <a:r>
              <a:rPr lang="en-US" dirty="0"/>
              <a:t>, upper rectum</a:t>
            </a:r>
          </a:p>
          <a:p>
            <a:endParaRPr lang="en-US" dirty="0"/>
          </a:p>
          <a:p>
            <a:r>
              <a:rPr lang="en-US" dirty="0"/>
              <a:t>Extent of resection (left): sigmoid colon and upper rectum (the area between blue dashed lines); the distal resection margin is above the peritoneal reflection. The arterial blood supply to this section, the inferior mesenteric artery, is ligated either near its origin from the aorta (1) or distal to the origin of the left colic artery (2). Malignancy (lesion shown in gray) is a common indication for this procedure.</a:t>
            </a:r>
          </a:p>
          <a:p>
            <a:endParaRPr lang="en-US" dirty="0"/>
          </a:p>
          <a:p>
            <a:r>
              <a:rPr lang="en-US" dirty="0"/>
              <a:t>Reconstruction (right): typically achieved via end-to-end colorectal anastomosis</a:t>
            </a:r>
          </a:p>
          <a:p>
            <a:endParaRPr lang="en-US" dirty="0"/>
          </a:p>
        </p:txBody>
      </p:sp>
      <p:sp>
        <p:nvSpPr>
          <p:cNvPr id="4" name="Slide Number Placeholder 3"/>
          <p:cNvSpPr>
            <a:spLocks noGrp="1"/>
          </p:cNvSpPr>
          <p:nvPr>
            <p:ph type="sldNum" sz="quarter" idx="10"/>
          </p:nvPr>
        </p:nvSpPr>
        <p:spPr/>
        <p:txBody>
          <a:bodyPr/>
          <a:lstStyle/>
          <a:p>
            <a:fld id="{E23F9861-7F96-41B6-A95E-3A057EBF31E9}" type="slidenum">
              <a:rPr lang="en-US" smtClean="0"/>
              <a:t>17</a:t>
            </a:fld>
            <a:endParaRPr lang="en-US"/>
          </a:p>
        </p:txBody>
      </p:sp>
    </p:spTree>
    <p:extLst>
      <p:ext uri="{BB962C8B-B14F-4D97-AF65-F5344CB8AC3E}">
        <p14:creationId xmlns:p14="http://schemas.microsoft.com/office/powerpoint/2010/main" val="336010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Intraoperative anastomotic air testing of stapled colorectal anastomosis is performed by </a:t>
            </a:r>
            <a:r>
              <a:rPr lang="en-US" sz="1200" b="1" i="0" kern="1200" dirty="0">
                <a:solidFill>
                  <a:schemeClr val="tx1"/>
                </a:solidFill>
                <a:effectLst/>
                <a:latin typeface="+mn-lt"/>
                <a:ea typeface="+mn-ea"/>
                <a:cs typeface="+mn-cs"/>
              </a:rPr>
              <a:t>filling the pelvis with saline solution and insufflating the rectum with air through a </a:t>
            </a:r>
            <a:r>
              <a:rPr lang="en-US" sz="1200" b="1" i="0" kern="1200" dirty="0" err="1">
                <a:solidFill>
                  <a:schemeClr val="tx1"/>
                </a:solidFill>
                <a:effectLst/>
                <a:latin typeface="+mn-lt"/>
                <a:ea typeface="+mn-ea"/>
                <a:cs typeface="+mn-cs"/>
              </a:rPr>
              <a:t>sigmoidoscope</a:t>
            </a:r>
            <a:r>
              <a:rPr lang="en-US" sz="1200" b="1" i="0" kern="1200" dirty="0">
                <a:solidFill>
                  <a:schemeClr val="tx1"/>
                </a:solidFill>
                <a:effectLst/>
                <a:latin typeface="+mn-lt"/>
                <a:ea typeface="+mn-ea"/>
                <a:cs typeface="+mn-cs"/>
              </a:rPr>
              <a:t>. The presence of air bubbles indicates anastomotic leaks which are resolved during surgery.</a:t>
            </a: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E23F9861-7F96-41B6-A95E-3A057EBF31E9}" type="slidenum">
              <a:rPr lang="en-US" smtClean="0"/>
              <a:t>18</a:t>
            </a:fld>
            <a:endParaRPr lang="en-US"/>
          </a:p>
        </p:txBody>
      </p:sp>
    </p:spTree>
    <p:extLst>
      <p:ext uri="{BB962C8B-B14F-4D97-AF65-F5344CB8AC3E}">
        <p14:creationId xmlns:p14="http://schemas.microsoft.com/office/powerpoint/2010/main" val="46362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Chromosomal instability pathway (adenoma-carcinoma sequence)</a:t>
            </a:r>
            <a:br>
              <a:rPr lang="en-US" dirty="0"/>
            </a:br>
            <a:r>
              <a:rPr lang="en-US" dirty="0"/>
              <a:t>1-</a:t>
            </a:r>
            <a:r>
              <a:rPr lang="en-US" baseline="0" dirty="0"/>
              <a:t> </a:t>
            </a:r>
            <a:r>
              <a:rPr lang="en-US" dirty="0"/>
              <a:t>Loss of the tumor suppressor gene, APC, results in </a:t>
            </a:r>
            <a:r>
              <a:rPr lang="en-US" dirty="0" err="1"/>
              <a:t>hyperproliferative</a:t>
            </a:r>
            <a:r>
              <a:rPr lang="en-US" dirty="0"/>
              <a:t> epithelium which will </a:t>
            </a:r>
            <a:r>
              <a:rPr lang="en-US" dirty="0" err="1"/>
              <a:t>upregulate</a:t>
            </a:r>
            <a:r>
              <a:rPr lang="en-US" baseline="0" dirty="0"/>
              <a:t> beta catenin. What beta catenin </a:t>
            </a:r>
            <a:r>
              <a:rPr lang="en-US" baseline="0" dirty="0" err="1"/>
              <a:t>upregulate</a:t>
            </a:r>
            <a:r>
              <a:rPr lang="en-US" baseline="0" dirty="0"/>
              <a:t> </a:t>
            </a:r>
            <a:r>
              <a:rPr lang="en-US" baseline="0" dirty="0" err="1"/>
              <a:t>urokinase</a:t>
            </a:r>
            <a:r>
              <a:rPr lang="en-US" baseline="0" dirty="0"/>
              <a:t> plasminogen activator is that it promotes invasion </a:t>
            </a:r>
            <a:r>
              <a:rPr lang="en-US" dirty="0"/>
              <a:t>due to a loss of cellular adhesion and increased cellular proliferation. </a:t>
            </a:r>
            <a:br>
              <a:rPr lang="en-US" dirty="0"/>
            </a:br>
            <a:endParaRPr lang="en-US" dirty="0"/>
          </a:p>
          <a:p>
            <a:r>
              <a:rPr lang="en-US" dirty="0"/>
              <a:t>2- A mutation in KRAS results in unregulated cellular signaling and cellular proliferation, leading to the formation of an adenoma. Polyp formation. </a:t>
            </a:r>
            <a:br>
              <a:rPr lang="en-US" dirty="0"/>
            </a:br>
            <a:endParaRPr lang="en-US" dirty="0"/>
          </a:p>
          <a:p>
            <a:r>
              <a:rPr lang="en-US" dirty="0"/>
              <a:t>3- Loss of the tumor suppressor genes TP53 and DCC results in the malignant transformation of an adenoma to carcinoma. Also an overexpression of COX </a:t>
            </a:r>
            <a:r>
              <a:rPr lang="en-US" baseline="0" dirty="0"/>
              <a:t>     </a:t>
            </a:r>
            <a:r>
              <a:rPr lang="en-US" baseline="0" dirty="0">
                <a:sym typeface="Wingdings" panose="05000000000000000000" pitchFamily="2" charset="2"/>
              </a:rPr>
              <a:t> causes malignant transformation (aspirin role). </a:t>
            </a:r>
          </a:p>
          <a:p>
            <a:r>
              <a:rPr lang="en-US" dirty="0"/>
              <a:t>The chromosomal instability pathway is responsible for carcinomas in FAP (loss of APC) as well as in most cases of sporadic colorectal carcinoma.</a:t>
            </a:r>
          </a:p>
          <a:p>
            <a:endParaRPr lang="en-US" dirty="0"/>
          </a:p>
          <a:p>
            <a:r>
              <a:rPr lang="en-US" dirty="0"/>
              <a:t>Bottom: Microsatellite instability pathway</a:t>
            </a:r>
            <a:br>
              <a:rPr lang="en-US" dirty="0"/>
            </a:br>
            <a:r>
              <a:rPr lang="en-US" dirty="0"/>
              <a:t>- Acquired or inherited mutations in the mismatch repair genes (esp. MLH1 and MSH2) result in abnormal proliferation and the formation of adenoma and carcinoma. The microsatellite instability pathway is responsible for carcinomas in Lynch syndrome (HNPCC) and a few cases of sporadic colorectal carcinoma.</a:t>
            </a:r>
          </a:p>
          <a:p>
            <a:endParaRPr lang="en-US" dirty="0"/>
          </a:p>
        </p:txBody>
      </p:sp>
      <p:sp>
        <p:nvSpPr>
          <p:cNvPr id="4" name="Slide Number Placeholder 3"/>
          <p:cNvSpPr>
            <a:spLocks noGrp="1"/>
          </p:cNvSpPr>
          <p:nvPr>
            <p:ph type="sldNum" sz="quarter" idx="10"/>
          </p:nvPr>
        </p:nvSpPr>
        <p:spPr/>
        <p:txBody>
          <a:bodyPr/>
          <a:lstStyle/>
          <a:p>
            <a:fld id="{E23F9861-7F96-41B6-A95E-3A057EBF31E9}" type="slidenum">
              <a:rPr lang="en-US" smtClean="0"/>
              <a:t>5</a:t>
            </a:fld>
            <a:endParaRPr lang="en-US"/>
          </a:p>
        </p:txBody>
      </p:sp>
    </p:spTree>
    <p:extLst>
      <p:ext uri="{BB962C8B-B14F-4D97-AF65-F5344CB8AC3E}">
        <p14:creationId xmlns:p14="http://schemas.microsoft.com/office/powerpoint/2010/main" val="687904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Colorectal cancer can be asymptomatic, particularly during the early stages.</a:t>
            </a:r>
          </a:p>
          <a:p>
            <a:r>
              <a:rPr lang="en-US" dirty="0"/>
              <a:t>Constitutional symptoms [7]</a:t>
            </a:r>
          </a:p>
          <a:p>
            <a:endParaRPr lang="en-US" dirty="0"/>
          </a:p>
          <a:p>
            <a:r>
              <a:rPr lang="en-US" dirty="0"/>
              <a:t>    Weight loss</a:t>
            </a:r>
          </a:p>
          <a:p>
            <a:r>
              <a:rPr lang="en-US" dirty="0"/>
              <a:t>    Fever</a:t>
            </a:r>
          </a:p>
          <a:p>
            <a:r>
              <a:rPr lang="en-US" dirty="0"/>
              <a:t>    Night sweats</a:t>
            </a:r>
          </a:p>
          <a:p>
            <a:r>
              <a:rPr lang="en-US" dirty="0"/>
              <a:t>    Fatigue</a:t>
            </a:r>
          </a:p>
          <a:p>
            <a:r>
              <a:rPr lang="en-US" dirty="0"/>
              <a:t>    Abdominal discomfort (symptoms similar to diverticulitis, especially in carcinoma of the </a:t>
            </a:r>
            <a:r>
              <a:rPr lang="en-US" dirty="0" err="1"/>
              <a:t>rectosigmoid</a:t>
            </a:r>
            <a:r>
              <a:rPr lang="en-US" dirty="0"/>
              <a:t> or descending colon)</a:t>
            </a:r>
          </a:p>
          <a:p>
            <a:endParaRPr lang="en-US" dirty="0"/>
          </a:p>
          <a:p>
            <a:r>
              <a:rPr lang="en-US" dirty="0"/>
              <a:t>Right-sided colon carcinomas</a:t>
            </a:r>
          </a:p>
          <a:p>
            <a:r>
              <a:rPr lang="en-US" dirty="0"/>
              <a:t>[7][8]</a:t>
            </a:r>
          </a:p>
          <a:p>
            <a:endParaRPr lang="en-US" dirty="0"/>
          </a:p>
          <a:p>
            <a:r>
              <a:rPr lang="en-US" dirty="0"/>
              <a:t>    Definition: large bowel malignancies arising from the cecum, ascending colon, or transverse colon</a:t>
            </a:r>
          </a:p>
          <a:p>
            <a:r>
              <a:rPr lang="en-US" dirty="0"/>
              <a:t>    Clinical features</a:t>
            </a:r>
          </a:p>
          <a:p>
            <a:r>
              <a:rPr lang="en-US" dirty="0"/>
              <a:t>        Occult bleeding or melena</a:t>
            </a:r>
          </a:p>
          <a:p>
            <a:r>
              <a:rPr lang="en-US" dirty="0"/>
              <a:t>        Manifestations of iron deficiency anemia (due to chronic bleeding)</a:t>
            </a:r>
          </a:p>
          <a:p>
            <a:r>
              <a:rPr lang="en-US" dirty="0"/>
              <a:t>        Diarrhea</a:t>
            </a:r>
          </a:p>
          <a:p>
            <a:endParaRPr lang="en-US" dirty="0"/>
          </a:p>
          <a:p>
            <a:r>
              <a:rPr lang="en-US" dirty="0"/>
              <a:t>Iron deficiency anemia in men &gt; 50 years of age and postmenopausal women should raise suspicion for colorectal cancer.</a:t>
            </a:r>
          </a:p>
          <a:p>
            <a:endParaRPr lang="en-US" dirty="0"/>
          </a:p>
          <a:p>
            <a:r>
              <a:rPr lang="en-US" dirty="0"/>
              <a:t>Left-sided colon carcinomas</a:t>
            </a:r>
          </a:p>
          <a:p>
            <a:endParaRPr lang="en-US" dirty="0"/>
          </a:p>
          <a:p>
            <a:r>
              <a:rPr lang="en-US" dirty="0"/>
              <a:t>    Definition: large bowel malignancies arising from the splenic flexure, descending colon, sigmoid colon, or the </a:t>
            </a:r>
            <a:r>
              <a:rPr lang="en-US" dirty="0" err="1"/>
              <a:t>rectosigmoid</a:t>
            </a:r>
            <a:r>
              <a:rPr lang="en-US" dirty="0"/>
              <a:t> junction</a:t>
            </a:r>
          </a:p>
          <a:p>
            <a:r>
              <a:rPr lang="en-US" dirty="0"/>
              <a:t>    Clinical features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Changes in bowel habits (size, consistency, frequency) : Bowel obstruction occurs earlier in left-sided colon carcinomas because the distal colon has a smaller lumen than the proximal colon and contains solid fecal matter.</a:t>
            </a:r>
          </a:p>
          <a:p>
            <a:r>
              <a:rPr lang="en-US" dirty="0"/>
              <a:t>       Blood-streaked stools</a:t>
            </a:r>
          </a:p>
          <a:p>
            <a:r>
              <a:rPr lang="en-US" dirty="0"/>
              <a:t>        Colicky abdominal pain (due to obstruction)</a:t>
            </a:r>
          </a:p>
          <a:p>
            <a:endParaRPr lang="en-US" dirty="0"/>
          </a:p>
        </p:txBody>
      </p:sp>
      <p:sp>
        <p:nvSpPr>
          <p:cNvPr id="4" name="Slide Number Placeholder 3"/>
          <p:cNvSpPr>
            <a:spLocks noGrp="1"/>
          </p:cNvSpPr>
          <p:nvPr>
            <p:ph type="sldNum" sz="quarter" idx="10"/>
          </p:nvPr>
        </p:nvSpPr>
        <p:spPr/>
        <p:txBody>
          <a:bodyPr/>
          <a:lstStyle/>
          <a:p>
            <a:fld id="{E23F9861-7F96-41B6-A95E-3A057EBF31E9}" type="slidenum">
              <a:rPr lang="en-US" smtClean="0"/>
              <a:t>9</a:t>
            </a:fld>
            <a:endParaRPr lang="en-US"/>
          </a:p>
        </p:txBody>
      </p:sp>
    </p:spTree>
    <p:extLst>
      <p:ext uri="{BB962C8B-B14F-4D97-AF65-F5344CB8AC3E}">
        <p14:creationId xmlns:p14="http://schemas.microsoft.com/office/powerpoint/2010/main" val="337276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Staging</a:t>
            </a:r>
            <a:r>
              <a:rPr lang="en-US" baseline="0" dirty="0"/>
              <a:t> helps us in treatment</a:t>
            </a:r>
          </a:p>
          <a:p>
            <a:r>
              <a:rPr lang="en-US" baseline="0" dirty="0"/>
              <a:t>TNM: T= tumor size, N=LN, M=</a:t>
            </a:r>
            <a:r>
              <a:rPr lang="en-US" baseline="0" dirty="0" err="1"/>
              <a:t>mets</a:t>
            </a:r>
            <a:endParaRPr lang="en-US" baseline="0" dirty="0"/>
          </a:p>
          <a:p>
            <a:endParaRPr lang="en-US" baseline="0" dirty="0"/>
          </a:p>
          <a:p>
            <a:r>
              <a:rPr lang="en-US" baseline="0" dirty="0"/>
              <a:t>Stage 1: T1-2, N0, M0 </a:t>
            </a:r>
            <a:r>
              <a:rPr lang="en-US" baseline="0" dirty="0">
                <a:sym typeface="Wingdings" panose="05000000000000000000" pitchFamily="2" charset="2"/>
              </a:rPr>
              <a:t> 90% 5 year survival</a:t>
            </a:r>
            <a:br>
              <a:rPr lang="en-US" baseline="0" dirty="0">
                <a:sym typeface="Wingdings" panose="05000000000000000000" pitchFamily="2" charset="2"/>
              </a:rPr>
            </a:br>
            <a:r>
              <a:rPr lang="en-US" baseline="0" dirty="0">
                <a:sym typeface="Wingdings" panose="05000000000000000000" pitchFamily="2" charset="2"/>
              </a:rPr>
              <a:t>Stage 2: T3-4, N0, M0  75% 5 year survival</a:t>
            </a:r>
          </a:p>
          <a:p>
            <a:r>
              <a:rPr lang="en-US" baseline="0" dirty="0">
                <a:sym typeface="Wingdings" panose="05000000000000000000" pitchFamily="2" charset="2"/>
              </a:rPr>
              <a:t>Stage 3: Any T, Positive nodes, M0  50% 5 year survival</a:t>
            </a:r>
          </a:p>
          <a:p>
            <a:r>
              <a:rPr lang="en-US" baseline="0" dirty="0">
                <a:sym typeface="Wingdings" panose="05000000000000000000" pitchFamily="2" charset="2"/>
              </a:rPr>
              <a:t>Stage 4: Any T, Positive nodes, M1  10% 5 year survival</a:t>
            </a:r>
          </a:p>
          <a:p>
            <a:endParaRPr lang="en-US" baseline="0" dirty="0">
              <a:sym typeface="Wingdings" panose="05000000000000000000" pitchFamily="2" charset="2"/>
            </a:endParaRPr>
          </a:p>
          <a:p>
            <a:r>
              <a:rPr lang="en-US" dirty="0"/>
              <a:t> Tumor invasion</a:t>
            </a:r>
          </a:p>
          <a:p>
            <a:endParaRPr lang="en-US" dirty="0"/>
          </a:p>
          <a:p>
            <a:r>
              <a:rPr lang="en-US" dirty="0"/>
              <a:t>    T1: </a:t>
            </a:r>
            <a:r>
              <a:rPr lang="en-US" dirty="0" err="1"/>
              <a:t>submucosa</a:t>
            </a:r>
            <a:endParaRPr lang="en-US" dirty="0"/>
          </a:p>
          <a:p>
            <a:r>
              <a:rPr lang="en-US" dirty="0"/>
              <a:t>    T2: </a:t>
            </a:r>
            <a:r>
              <a:rPr lang="en-US" dirty="0" err="1"/>
              <a:t>muscularis</a:t>
            </a:r>
            <a:r>
              <a:rPr lang="en-US" dirty="0"/>
              <a:t> </a:t>
            </a:r>
            <a:r>
              <a:rPr lang="en-US" dirty="0" err="1"/>
              <a:t>propria</a:t>
            </a:r>
            <a:endParaRPr lang="en-US" dirty="0"/>
          </a:p>
          <a:p>
            <a:r>
              <a:rPr lang="en-US" dirty="0"/>
              <a:t>    T3: </a:t>
            </a:r>
            <a:r>
              <a:rPr lang="en-US" dirty="0" err="1"/>
              <a:t>subserosa</a:t>
            </a:r>
            <a:endParaRPr lang="en-US" dirty="0"/>
          </a:p>
          <a:p>
            <a:r>
              <a:rPr lang="en-US" dirty="0"/>
              <a:t>    T4a: visceral peritoneum</a:t>
            </a:r>
          </a:p>
          <a:p>
            <a:r>
              <a:rPr lang="en-US" dirty="0"/>
              <a:t>    T4b: adjacent tissue or organs</a:t>
            </a:r>
          </a:p>
          <a:p>
            <a:endParaRPr lang="en-US" dirty="0"/>
          </a:p>
          <a:p>
            <a:endParaRPr lang="en-US" dirty="0"/>
          </a:p>
        </p:txBody>
      </p:sp>
      <p:sp>
        <p:nvSpPr>
          <p:cNvPr id="4" name="Slide Number Placeholder 3"/>
          <p:cNvSpPr>
            <a:spLocks noGrp="1"/>
          </p:cNvSpPr>
          <p:nvPr>
            <p:ph type="sldNum" sz="quarter" idx="10"/>
          </p:nvPr>
        </p:nvSpPr>
        <p:spPr/>
        <p:txBody>
          <a:bodyPr/>
          <a:lstStyle/>
          <a:p>
            <a:fld id="{E23F9861-7F96-41B6-A95E-3A057EBF31E9}" type="slidenum">
              <a:rPr lang="en-US" smtClean="0"/>
              <a:t>10</a:t>
            </a:fld>
            <a:endParaRPr lang="en-US"/>
          </a:p>
        </p:txBody>
      </p:sp>
    </p:spTree>
    <p:extLst>
      <p:ext uri="{BB962C8B-B14F-4D97-AF65-F5344CB8AC3E}">
        <p14:creationId xmlns:p14="http://schemas.microsoft.com/office/powerpoint/2010/main" val="3304134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Curative surgery</a:t>
            </a:r>
          </a:p>
          <a:p>
            <a:r>
              <a:rPr lang="en-US" dirty="0"/>
              <a:t>    Surgery of primary tumor</a:t>
            </a:r>
          </a:p>
          <a:p>
            <a:r>
              <a:rPr lang="en-US" dirty="0"/>
              <a:t>        Indicated in any </a:t>
            </a:r>
            <a:r>
              <a:rPr lang="en-US" dirty="0" err="1"/>
              <a:t>resectable</a:t>
            </a:r>
            <a:r>
              <a:rPr lang="en-US" dirty="0"/>
              <a:t> primary tumor with no metastasis or </a:t>
            </a:r>
            <a:r>
              <a:rPr lang="en-US" dirty="0" err="1"/>
              <a:t>resectable</a:t>
            </a:r>
            <a:r>
              <a:rPr lang="en-US" dirty="0"/>
              <a:t> distant metastases</a:t>
            </a:r>
          </a:p>
          <a:p>
            <a:r>
              <a:rPr lang="en-US" dirty="0"/>
              <a:t>        Conventional or laparoscopic approach is possible </a:t>
            </a:r>
          </a:p>
          <a:p>
            <a:r>
              <a:rPr lang="en-US" baseline="0" dirty="0"/>
              <a:t>    </a:t>
            </a:r>
            <a:r>
              <a:rPr lang="en-US" dirty="0"/>
              <a:t>Complete resection with clear margins (R0 resection) is associated with the best prognosis.</a:t>
            </a:r>
            <a:br>
              <a:rPr lang="en-US" dirty="0"/>
            </a:br>
            <a:endParaRPr lang="en-US" dirty="0"/>
          </a:p>
          <a:p>
            <a:r>
              <a:rPr lang="en-US" baseline="0" dirty="0"/>
              <a:t>     </a:t>
            </a:r>
            <a:r>
              <a:rPr lang="en-US" dirty="0"/>
              <a:t>Regional lymph node dissection: performed routinely alongside resection of the primary tumor</a:t>
            </a:r>
          </a:p>
          <a:p>
            <a:r>
              <a:rPr lang="en-US" dirty="0"/>
              <a:t>        Resection of mesenteric lymph nodes along the path of lymphatic drainage</a:t>
            </a:r>
          </a:p>
          <a:p>
            <a:r>
              <a:rPr lang="en-US" dirty="0"/>
              <a:t>        Histological analysis of 12 removed lymph nodes to accurately define the lymph node status is required for accurate staging. [32]</a:t>
            </a:r>
          </a:p>
          <a:p>
            <a:r>
              <a:rPr lang="en-US" dirty="0"/>
              <a:t>    Resection of metastases</a:t>
            </a:r>
          </a:p>
          <a:p>
            <a:r>
              <a:rPr lang="en-US" dirty="0"/>
              <a:t>        Indicated in patients with </a:t>
            </a:r>
            <a:r>
              <a:rPr lang="en-US" dirty="0" err="1"/>
              <a:t>resectable</a:t>
            </a:r>
            <a:r>
              <a:rPr lang="en-US" dirty="0"/>
              <a:t> metastases (e.g., liver and/or lung metastasis)</a:t>
            </a:r>
          </a:p>
          <a:p>
            <a:r>
              <a:rPr lang="en-US" dirty="0"/>
              <a:t>        May significantly improve the survival of patients with limited metastatic disease.</a:t>
            </a:r>
          </a:p>
          <a:p>
            <a:endParaRPr lang="en-US" dirty="0"/>
          </a:p>
          <a:p>
            <a:r>
              <a:rPr lang="en-US" dirty="0"/>
              <a:t>Palliative surgery</a:t>
            </a:r>
          </a:p>
          <a:p>
            <a:r>
              <a:rPr lang="en-US" dirty="0"/>
              <a:t>Consider in patients with </a:t>
            </a:r>
            <a:r>
              <a:rPr lang="en-US" dirty="0" err="1"/>
              <a:t>nonresectable</a:t>
            </a:r>
            <a:r>
              <a:rPr lang="en-US" dirty="0"/>
              <a:t> distant metastases to prevent or treat complications of colorectal cancer.</a:t>
            </a:r>
          </a:p>
          <a:p>
            <a:r>
              <a:rPr lang="en-US" dirty="0"/>
              <a:t>    Intestinal bypass (e.g., </a:t>
            </a:r>
            <a:r>
              <a:rPr lang="en-US" dirty="0" err="1"/>
              <a:t>ileocolonic</a:t>
            </a:r>
            <a:r>
              <a:rPr lang="en-US" dirty="0"/>
              <a:t> anastomosis, colostomy) or enteral stenting for obstructing/occlusive CRC </a:t>
            </a:r>
          </a:p>
          <a:p>
            <a:r>
              <a:rPr lang="en-US" dirty="0"/>
              <a:t>    Tumor resection to manage immediately life-threatening complications, such as complete bowel obstruction, persistent GI bleeding, or perforation. [16]</a:t>
            </a:r>
          </a:p>
          <a:p>
            <a:endParaRPr lang="en-US" dirty="0"/>
          </a:p>
          <a:p>
            <a:r>
              <a:rPr lang="en-US" dirty="0"/>
              <a:t>Systemic therapy Systemic therapy is indicated in most patients with colon or rectal cancer. </a:t>
            </a:r>
          </a:p>
          <a:p>
            <a:r>
              <a:rPr lang="en-US" dirty="0"/>
              <a:t>    Chemotherapy regimens</a:t>
            </a:r>
          </a:p>
          <a:p>
            <a:r>
              <a:rPr lang="en-US" dirty="0"/>
              <a:t>        FOLFOX: </a:t>
            </a:r>
            <a:r>
              <a:rPr lang="en-US" dirty="0" err="1"/>
              <a:t>folinic</a:t>
            </a:r>
            <a:r>
              <a:rPr lang="en-US" dirty="0"/>
              <a:t> acid (</a:t>
            </a:r>
            <a:r>
              <a:rPr lang="en-US" dirty="0" err="1"/>
              <a:t>leucovorin</a:t>
            </a:r>
            <a:r>
              <a:rPr lang="en-US" dirty="0"/>
              <a:t>) PLUS 5-fluorouracil (5-FU) PLUS </a:t>
            </a:r>
            <a:r>
              <a:rPr lang="en-US" dirty="0" err="1"/>
              <a:t>oxaliplatin</a:t>
            </a:r>
            <a:r>
              <a:rPr lang="en-US" dirty="0"/>
              <a:t> </a:t>
            </a:r>
          </a:p>
          <a:p>
            <a:r>
              <a:rPr lang="en-US" dirty="0"/>
              <a:t>FOLFIRI: </a:t>
            </a:r>
            <a:r>
              <a:rPr lang="en-US" dirty="0" err="1"/>
              <a:t>folinic</a:t>
            </a:r>
            <a:r>
              <a:rPr lang="en-US" dirty="0"/>
              <a:t> acid (</a:t>
            </a:r>
            <a:r>
              <a:rPr lang="en-US" dirty="0" err="1"/>
              <a:t>leucovorin</a:t>
            </a:r>
            <a:r>
              <a:rPr lang="en-US" dirty="0"/>
              <a:t>) PLUS 5-fluorouracil (5-FU) PLUS </a:t>
            </a:r>
            <a:r>
              <a:rPr lang="en-US" dirty="0" err="1"/>
              <a:t>irinotecan</a:t>
            </a:r>
            <a:endParaRPr lang="en-US" dirty="0"/>
          </a:p>
          <a:p>
            <a:r>
              <a:rPr lang="en-US" dirty="0"/>
              <a:t>    CAPOX: </a:t>
            </a:r>
            <a:r>
              <a:rPr lang="en-US" dirty="0" err="1"/>
              <a:t>capecitabine</a:t>
            </a:r>
            <a:r>
              <a:rPr lang="en-US" dirty="0"/>
              <a:t> PLUS </a:t>
            </a:r>
            <a:r>
              <a:rPr lang="en-US" dirty="0" err="1"/>
              <a:t>oxaliplatin</a:t>
            </a:r>
            <a:endParaRPr lang="en-US" dirty="0"/>
          </a:p>
          <a:p>
            <a:r>
              <a:rPr lang="en-US" dirty="0"/>
              <a:t>Biologics</a:t>
            </a:r>
          </a:p>
          <a:p>
            <a:endParaRPr lang="en-US" dirty="0"/>
          </a:p>
          <a:p>
            <a:r>
              <a:rPr lang="en-US" dirty="0"/>
              <a:t>        Anti-VEGF antibodies (e.g., </a:t>
            </a:r>
            <a:r>
              <a:rPr lang="en-US" dirty="0" err="1"/>
              <a:t>bevacizumab</a:t>
            </a:r>
            <a:r>
              <a:rPr lang="en-US" dirty="0"/>
              <a:t>)</a:t>
            </a:r>
          </a:p>
          <a:p>
            <a:r>
              <a:rPr lang="en-US" dirty="0"/>
              <a:t>        EGFR antibodies (e.g., </a:t>
            </a:r>
            <a:r>
              <a:rPr lang="en-US" dirty="0" err="1"/>
              <a:t>cetuximab</a:t>
            </a:r>
            <a:r>
              <a:rPr lang="en-US" dirty="0"/>
              <a:t>)</a:t>
            </a:r>
          </a:p>
          <a:p>
            <a:endParaRPr lang="en-US" dirty="0"/>
          </a:p>
          <a:p>
            <a:r>
              <a:rPr lang="en-US" dirty="0"/>
              <a:t>Radiation therapy</a:t>
            </a:r>
          </a:p>
          <a:p>
            <a:endParaRPr lang="en-US" dirty="0"/>
          </a:p>
          <a:p>
            <a:r>
              <a:rPr lang="en-US" dirty="0"/>
              <a:t>    Rectal cancer: standard treatment modality in most stages of rectal cancer</a:t>
            </a:r>
          </a:p>
          <a:p>
            <a:r>
              <a:rPr lang="en-US" dirty="0"/>
              <a:t>    Colon cancer</a:t>
            </a:r>
          </a:p>
          <a:p>
            <a:r>
              <a:rPr lang="en-US" dirty="0"/>
              <a:t>        Not a standard modality because of adverse effects on the small intestine leading to enteritis and strictures</a:t>
            </a:r>
          </a:p>
          <a:p>
            <a:r>
              <a:rPr lang="en-US" dirty="0"/>
              <a:t>        May be used in palliative care to treat bone and brain metastases [36][37]</a:t>
            </a:r>
            <a:br>
              <a:rPr lang="en-US" dirty="0"/>
            </a:br>
            <a:r>
              <a:rPr lang="en-US" dirty="0"/>
              <a:t>        can be used in positive</a:t>
            </a:r>
            <a:r>
              <a:rPr lang="en-US" baseline="0" dirty="0"/>
              <a:t> resection margins, incomplete excision/residual disease, tumor </a:t>
            </a:r>
            <a:r>
              <a:rPr lang="en-US" baseline="0" dirty="0" err="1"/>
              <a:t>a/w</a:t>
            </a:r>
            <a:r>
              <a:rPr lang="en-US" baseline="0" dirty="0"/>
              <a:t> perforation, fistula, abscess</a:t>
            </a:r>
            <a:endParaRPr lang="en-US" dirty="0"/>
          </a:p>
          <a:p>
            <a:endParaRPr lang="en-US" dirty="0"/>
          </a:p>
        </p:txBody>
      </p:sp>
      <p:sp>
        <p:nvSpPr>
          <p:cNvPr id="4" name="Slide Number Placeholder 3"/>
          <p:cNvSpPr>
            <a:spLocks noGrp="1"/>
          </p:cNvSpPr>
          <p:nvPr>
            <p:ph type="sldNum" sz="quarter" idx="10"/>
          </p:nvPr>
        </p:nvSpPr>
        <p:spPr/>
        <p:txBody>
          <a:bodyPr/>
          <a:lstStyle/>
          <a:p>
            <a:fld id="{E23F9861-7F96-41B6-A95E-3A057EBF31E9}" type="slidenum">
              <a:rPr lang="en-US" smtClean="0"/>
              <a:t>11</a:t>
            </a:fld>
            <a:endParaRPr lang="en-US"/>
          </a:p>
        </p:txBody>
      </p:sp>
    </p:spTree>
    <p:extLst>
      <p:ext uri="{BB962C8B-B14F-4D97-AF65-F5344CB8AC3E}">
        <p14:creationId xmlns:p14="http://schemas.microsoft.com/office/powerpoint/2010/main" val="359802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Extent of resection (left): between the distal ileum and proximal third of the transverse colon (blue dashed lines). The arterial blood supply to this section, including the </a:t>
            </a:r>
            <a:r>
              <a:rPr lang="en-US" dirty="0" err="1"/>
              <a:t>ileocolic</a:t>
            </a:r>
            <a:r>
              <a:rPr lang="en-US" dirty="0"/>
              <a:t> artery, right colic artery, and right branch of the middle colic artery, is ligated (purple dashed lines). Malignancy (lesions shown in gray) is a common indication for this procedure.</a:t>
            </a:r>
          </a:p>
          <a:p>
            <a:endParaRPr lang="en-US" dirty="0"/>
          </a:p>
          <a:p>
            <a:r>
              <a:rPr lang="en-US" dirty="0"/>
              <a:t>Reconstruction (right): typically achieved via end-to-end, end-to-side, or side-to-side </a:t>
            </a:r>
            <a:r>
              <a:rPr lang="en-US" dirty="0" err="1"/>
              <a:t>ileocolic</a:t>
            </a:r>
            <a:r>
              <a:rPr lang="en-US" dirty="0"/>
              <a:t> anastomosis</a:t>
            </a:r>
          </a:p>
          <a:p>
            <a:endParaRPr lang="en-US" dirty="0"/>
          </a:p>
        </p:txBody>
      </p:sp>
      <p:sp>
        <p:nvSpPr>
          <p:cNvPr id="4" name="Slide Number Placeholder 3"/>
          <p:cNvSpPr>
            <a:spLocks noGrp="1"/>
          </p:cNvSpPr>
          <p:nvPr>
            <p:ph type="sldNum" sz="quarter" idx="10"/>
          </p:nvPr>
        </p:nvSpPr>
        <p:spPr/>
        <p:txBody>
          <a:bodyPr/>
          <a:lstStyle/>
          <a:p>
            <a:fld id="{E23F9861-7F96-41B6-A95E-3A057EBF31E9}" type="slidenum">
              <a:rPr lang="en-US" smtClean="0"/>
              <a:t>12</a:t>
            </a:fld>
            <a:endParaRPr lang="en-US"/>
          </a:p>
        </p:txBody>
      </p:sp>
    </p:spTree>
    <p:extLst>
      <p:ext uri="{BB962C8B-B14F-4D97-AF65-F5344CB8AC3E}">
        <p14:creationId xmlns:p14="http://schemas.microsoft.com/office/powerpoint/2010/main" val="3488215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Extent of resection (left): between the distal ileum and distal third of the transverse colon (blue dashed lines). The arterial blood supply to this section, including the </a:t>
            </a:r>
            <a:r>
              <a:rPr lang="en-US" dirty="0" err="1"/>
              <a:t>ileocolic</a:t>
            </a:r>
            <a:r>
              <a:rPr lang="en-US" dirty="0"/>
              <a:t> artery, </a:t>
            </a:r>
            <a:r>
              <a:rPr lang="en-US" dirty="0" err="1"/>
              <a:t>ileal</a:t>
            </a:r>
            <a:r>
              <a:rPr lang="en-US" dirty="0"/>
              <a:t> arteries, and right and middle colic arteries, is ligated (purple dashed lines). Malignancy (lesions shown in gray) is a common indication for this procedure.</a:t>
            </a:r>
          </a:p>
          <a:p>
            <a:endParaRPr lang="en-US" dirty="0"/>
          </a:p>
          <a:p>
            <a:r>
              <a:rPr lang="en-US" dirty="0"/>
              <a:t>Reconstruction (right): typically achieved via end-to-end, end-to-side, or side-to-side </a:t>
            </a:r>
            <a:r>
              <a:rPr lang="en-US" dirty="0" err="1"/>
              <a:t>ileocolic</a:t>
            </a:r>
            <a:r>
              <a:rPr lang="en-US" dirty="0"/>
              <a:t> anastomosis</a:t>
            </a:r>
          </a:p>
          <a:p>
            <a:endParaRPr lang="en-US" dirty="0"/>
          </a:p>
        </p:txBody>
      </p:sp>
      <p:sp>
        <p:nvSpPr>
          <p:cNvPr id="4" name="Slide Number Placeholder 3"/>
          <p:cNvSpPr>
            <a:spLocks noGrp="1"/>
          </p:cNvSpPr>
          <p:nvPr>
            <p:ph type="sldNum" sz="quarter" idx="10"/>
          </p:nvPr>
        </p:nvSpPr>
        <p:spPr/>
        <p:txBody>
          <a:bodyPr/>
          <a:lstStyle/>
          <a:p>
            <a:fld id="{E23F9861-7F96-41B6-A95E-3A057EBF31E9}" type="slidenum">
              <a:rPr lang="en-US" smtClean="0"/>
              <a:t>13</a:t>
            </a:fld>
            <a:endParaRPr lang="en-US"/>
          </a:p>
        </p:txBody>
      </p:sp>
    </p:spTree>
    <p:extLst>
      <p:ext uri="{BB962C8B-B14F-4D97-AF65-F5344CB8AC3E}">
        <p14:creationId xmlns:p14="http://schemas.microsoft.com/office/powerpoint/2010/main" val="4259366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preserve sigmoid colon performing this</a:t>
            </a:r>
          </a:p>
          <a:p>
            <a:r>
              <a:rPr lang="en-US" dirty="0"/>
              <a:t>Extent of resection (left): between the distal third of the transverse colon and sigmoid colon (blue dashed lines). The arterial blood supply to this section, including the inferior mesenteric artery and the left branch of the middle colic artery, is ligated (purple dashed lines). Malignancy (lesions shown in gray) is a common indication for this procedure.</a:t>
            </a:r>
          </a:p>
          <a:p>
            <a:endParaRPr lang="en-US" dirty="0"/>
          </a:p>
          <a:p>
            <a:r>
              <a:rPr lang="en-US" dirty="0"/>
              <a:t>Reconstruction (right): typically achieved via end-to-end colorectal anastomosis</a:t>
            </a:r>
          </a:p>
          <a:p>
            <a:endParaRPr lang="en-US" dirty="0"/>
          </a:p>
        </p:txBody>
      </p:sp>
      <p:sp>
        <p:nvSpPr>
          <p:cNvPr id="4" name="Slide Number Placeholder 3"/>
          <p:cNvSpPr>
            <a:spLocks noGrp="1"/>
          </p:cNvSpPr>
          <p:nvPr>
            <p:ph type="sldNum" sz="quarter" idx="10"/>
          </p:nvPr>
        </p:nvSpPr>
        <p:spPr/>
        <p:txBody>
          <a:bodyPr/>
          <a:lstStyle/>
          <a:p>
            <a:fld id="{E23F9861-7F96-41B6-A95E-3A057EBF31E9}" type="slidenum">
              <a:rPr lang="en-US" smtClean="0"/>
              <a:t>14</a:t>
            </a:fld>
            <a:endParaRPr lang="en-US"/>
          </a:p>
        </p:txBody>
      </p:sp>
    </p:spTree>
    <p:extLst>
      <p:ext uri="{BB962C8B-B14F-4D97-AF65-F5344CB8AC3E}">
        <p14:creationId xmlns:p14="http://schemas.microsoft.com/office/powerpoint/2010/main" val="3562021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Extent of resection (left): sigmoid colon (blue dashed lines). The arterial blood supply to this section, the inferior mesenteric artery, is ligated either near its origin from the aorta (1) or distal to the origin of the left colic artery (2). Malignancy (lesion shown in gray) is a common indication for this procedure.</a:t>
            </a:r>
          </a:p>
          <a:p>
            <a:endParaRPr lang="en-US" dirty="0"/>
          </a:p>
          <a:p>
            <a:r>
              <a:rPr lang="en-US" dirty="0"/>
              <a:t>Reconstruction (right): typically achieved via end-to-end colorectal anastomosis</a:t>
            </a:r>
          </a:p>
          <a:p>
            <a:endParaRPr lang="en-US" dirty="0"/>
          </a:p>
        </p:txBody>
      </p:sp>
      <p:sp>
        <p:nvSpPr>
          <p:cNvPr id="4" name="Slide Number Placeholder 3"/>
          <p:cNvSpPr>
            <a:spLocks noGrp="1"/>
          </p:cNvSpPr>
          <p:nvPr>
            <p:ph type="sldNum" sz="quarter" idx="10"/>
          </p:nvPr>
        </p:nvSpPr>
        <p:spPr/>
        <p:txBody>
          <a:bodyPr/>
          <a:lstStyle/>
          <a:p>
            <a:fld id="{E23F9861-7F96-41B6-A95E-3A057EBF31E9}" type="slidenum">
              <a:rPr lang="en-US" smtClean="0"/>
              <a:t>15</a:t>
            </a:fld>
            <a:endParaRPr lang="en-US"/>
          </a:p>
        </p:txBody>
      </p:sp>
    </p:spTree>
    <p:extLst>
      <p:ext uri="{BB962C8B-B14F-4D97-AF65-F5344CB8AC3E}">
        <p14:creationId xmlns:p14="http://schemas.microsoft.com/office/powerpoint/2010/main" val="3819901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7/19/23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7/19/23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7/19/23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7/19/23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7/19/23</a:t>
            </a:fld>
            <a:endParaRPr lang="en-US">
              <a:solidFill>
                <a:prstClr val="black">
                  <a:tint val="75000"/>
                </a:prstClr>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rPr>
              <a:pPr/>
              <a:t>7/19/23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solidFill>
                  <a:prstClr val="black">
                    <a:tint val="75000"/>
                  </a:prstClr>
                </a:solidFill>
              </a:rPr>
              <a:pPr/>
              <a:t>7/19/23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solidFill>
                  <a:prstClr val="black">
                    <a:tint val="75000"/>
                  </a:prstClr>
                </a:solidFill>
              </a:rPr>
              <a:pPr/>
              <a:t>7/19/23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846CE7D5-CF57-46EF-B807-FDD0502418D4}" type="datetimeFigureOut">
              <a:rPr lang="en-US" smtClean="0">
                <a:solidFill>
                  <a:prstClr val="black">
                    <a:tint val="75000"/>
                  </a:prstClr>
                </a:solidFill>
              </a:rPr>
              <a:pPr/>
              <a:t>7/19/23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rPr>
              <a:pPr/>
              <a:t>7/19/23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rPr>
              <a:pPr/>
              <a:t>7/19/23</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rtl="0"/>
            <a:fld id="{846CE7D5-CF57-46EF-B807-FDD0502418D4}" type="datetimeFigureOut">
              <a:rPr lang="en-US" smtClean="0">
                <a:solidFill>
                  <a:prstClr val="black">
                    <a:tint val="75000"/>
                  </a:prstClr>
                </a:solidFill>
              </a:rPr>
              <a:pPr rtl="0"/>
              <a:t>7/19/23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rtl="0"/>
            <a:fld id="{330EA680-D336-4FF7-8B7A-9848BB0A1C32}" type="slidenum">
              <a:rPr lang="en-US" smtClean="0">
                <a:solidFill>
                  <a:prstClr val="black">
                    <a:tint val="75000"/>
                  </a:prstClr>
                </a:solidFill>
              </a:rPr>
              <a:pPr rtl="0"/>
              <a:t>‹#›</a:t>
            </a:fld>
            <a:endParaRPr lang="en-US">
              <a:solidFill>
                <a:prstClr val="black">
                  <a:tint val="75000"/>
                </a:prstClr>
              </a:solidFill>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err="1"/>
              <a:t>Diaa</a:t>
            </a:r>
            <a:r>
              <a:rPr lang="en-US" dirty="0"/>
              <a:t> </a:t>
            </a:r>
            <a:r>
              <a:rPr lang="en-US" dirty="0" err="1"/>
              <a:t>Soliman</a:t>
            </a:r>
            <a:endParaRPr lang="en-US" dirty="0"/>
          </a:p>
          <a:p>
            <a:endParaRPr lang="en-US" dirty="0"/>
          </a:p>
        </p:txBody>
      </p:sp>
      <p:sp>
        <p:nvSpPr>
          <p:cNvPr id="2" name="Title 1"/>
          <p:cNvSpPr>
            <a:spLocks noGrp="1"/>
          </p:cNvSpPr>
          <p:nvPr>
            <p:ph type="ctrTitle"/>
          </p:nvPr>
        </p:nvSpPr>
        <p:spPr/>
        <p:txBody>
          <a:bodyPr>
            <a:normAutofit/>
          </a:bodyPr>
          <a:lstStyle/>
          <a:p>
            <a:r>
              <a:rPr lang="en-US" sz="2800" dirty="0"/>
              <a:t>colon cancer</a:t>
            </a:r>
          </a:p>
        </p:txBody>
      </p:sp>
    </p:spTree>
    <p:extLst>
      <p:ext uri="{BB962C8B-B14F-4D97-AF65-F5344CB8AC3E}">
        <p14:creationId xmlns:p14="http://schemas.microsoft.com/office/powerpoint/2010/main" val="3980540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staging</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99" y="1704256"/>
            <a:ext cx="8964488"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382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a:t>
            </a:r>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697" t="38010" r="8065" b="8163"/>
          <a:stretch/>
        </p:blipFill>
        <p:spPr bwMode="auto">
          <a:xfrm>
            <a:off x="9331" y="1628800"/>
            <a:ext cx="9173340"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4092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a:t>
            </a:r>
            <a:r>
              <a:rPr lang="en-US" dirty="0" err="1"/>
              <a:t>hemicolectomy</a:t>
            </a:r>
            <a:r>
              <a:rPr lang="en-US" dirty="0"/>
              <a:t> </a:t>
            </a:r>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065" r="24415" b="10459"/>
          <a:stretch/>
        </p:blipFill>
        <p:spPr bwMode="auto">
          <a:xfrm>
            <a:off x="0" y="1632045"/>
            <a:ext cx="9111263"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0104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Extended right </a:t>
            </a:r>
            <a:r>
              <a:rPr lang="en-US" dirty="0" err="1"/>
              <a:t>hemicolectomy</a:t>
            </a:r>
            <a:r>
              <a:rPr lang="en-US" dirty="0"/>
              <a:t> </a:t>
            </a:r>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827" r="24845" b="11480"/>
          <a:stretch/>
        </p:blipFill>
        <p:spPr bwMode="auto">
          <a:xfrm>
            <a:off x="0" y="1628800"/>
            <a:ext cx="9144000" cy="52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3966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 </a:t>
            </a:r>
            <a:r>
              <a:rPr lang="en-US" dirty="0" err="1"/>
              <a:t>hemicolectomy</a:t>
            </a:r>
            <a:r>
              <a:rPr lang="en-US" dirty="0"/>
              <a:t> </a:t>
            </a:r>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2" t="23980" r="27427" b="6250"/>
          <a:stretch/>
        </p:blipFill>
        <p:spPr bwMode="auto">
          <a:xfrm>
            <a:off x="30832" y="1754155"/>
            <a:ext cx="9113168" cy="5103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5746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Sigmoid colectomy</a:t>
            </a:r>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337" r="24271" b="10714"/>
          <a:stretch/>
        </p:blipFill>
        <p:spPr bwMode="auto">
          <a:xfrm>
            <a:off x="0" y="1916832"/>
            <a:ext cx="9143999" cy="4824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326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Subtotal or total abdominal colectomy 	</a:t>
            </a:r>
            <a:br>
              <a:rPr lang="en-US" dirty="0"/>
            </a:br>
            <a:endParaRPr lang="en-US" dirty="0"/>
          </a:p>
        </p:txBody>
      </p:sp>
      <p:sp>
        <p:nvSpPr>
          <p:cNvPr id="3" name="Content Placeholder 2"/>
          <p:cNvSpPr>
            <a:spLocks noGrp="1"/>
          </p:cNvSpPr>
          <p:nvPr>
            <p:ph idx="1"/>
          </p:nvPr>
        </p:nvSpPr>
        <p:spPr/>
        <p:txBody>
          <a:bodyPr/>
          <a:lstStyle/>
          <a:p>
            <a:r>
              <a:rPr lang="en-US" dirty="0"/>
              <a:t>Resection of most of or the entire colon</a:t>
            </a:r>
          </a:p>
          <a:p>
            <a:pPr marL="114300" indent="0">
              <a:buNone/>
            </a:pPr>
            <a:r>
              <a:rPr lang="en-US" dirty="0"/>
              <a:t>- Indications:</a:t>
            </a:r>
          </a:p>
          <a:p>
            <a:r>
              <a:rPr lang="en-US" dirty="0"/>
              <a:t>Multifocal carcinomas</a:t>
            </a:r>
          </a:p>
          <a:p>
            <a:r>
              <a:rPr lang="en-US" dirty="0"/>
              <a:t>Underlying colonic disease (UC, HNPCC)</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601" t="57653" r="34025" b="17347"/>
          <a:stretch/>
        </p:blipFill>
        <p:spPr bwMode="auto">
          <a:xfrm>
            <a:off x="1763688" y="3620902"/>
            <a:ext cx="5112568" cy="321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698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Anterior resection</a:t>
            </a:r>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337" r="24702" b="10204"/>
          <a:stretch/>
        </p:blipFill>
        <p:spPr bwMode="auto">
          <a:xfrm>
            <a:off x="1" y="1772816"/>
            <a:ext cx="9144000" cy="508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267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p>
        </p:txBody>
      </p:sp>
      <p:pic>
        <p:nvPicPr>
          <p:cNvPr id="4" name="283426040_553584612992940_8570862132913024191_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15616" y="1556792"/>
            <a:ext cx="6984776" cy="4974084"/>
          </a:xfrm>
        </p:spPr>
      </p:pic>
    </p:spTree>
    <p:extLst>
      <p:ext uri="{BB962C8B-B14F-4D97-AF65-F5344CB8AC3E}">
        <p14:creationId xmlns:p14="http://schemas.microsoft.com/office/powerpoint/2010/main" val="3828110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Colorectal carcinoma and adenomatous polyps</a:t>
            </a:r>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84" t="25000" r="29722" b="6249"/>
          <a:stretch/>
        </p:blipFill>
        <p:spPr bwMode="auto">
          <a:xfrm>
            <a:off x="539552" y="1628800"/>
            <a:ext cx="8248261"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2773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a:t>
            </a:r>
          </a:p>
        </p:txBody>
      </p:sp>
      <p:sp>
        <p:nvSpPr>
          <p:cNvPr id="3" name="Content Placeholder 2"/>
          <p:cNvSpPr>
            <a:spLocks noGrp="1"/>
          </p:cNvSpPr>
          <p:nvPr>
            <p:ph idx="1"/>
          </p:nvPr>
        </p:nvSpPr>
        <p:spPr/>
        <p:txBody>
          <a:bodyPr/>
          <a:lstStyle/>
          <a:p>
            <a:pPr indent="-342900"/>
            <a:r>
              <a:rPr lang="en-US" dirty="0"/>
              <a:t>Fourth most common cancer in US </a:t>
            </a:r>
          </a:p>
          <a:p>
            <a:pPr indent="-342900"/>
            <a:r>
              <a:rPr lang="en-US" dirty="0"/>
              <a:t>∼ 8% of all new cancer cases in the US (around 160,000 will be newly diagnosed in 2023)</a:t>
            </a:r>
          </a:p>
          <a:p>
            <a:pPr indent="-342900"/>
            <a:r>
              <a:rPr lang="en-US" dirty="0"/>
              <a:t>Prevalence: ∼ 0.4% (1.9 million cases) = 1.2 million colon cancer cases and 0.7 million rectal cancer cases.</a:t>
            </a:r>
          </a:p>
          <a:p>
            <a:pPr indent="-342900"/>
            <a:endParaRPr lang="en-US" dirty="0"/>
          </a:p>
        </p:txBody>
      </p:sp>
    </p:spTree>
    <p:extLst>
      <p:ext uri="{BB962C8B-B14F-4D97-AF65-F5344CB8AC3E}">
        <p14:creationId xmlns:p14="http://schemas.microsoft.com/office/powerpoint/2010/main" val="3945152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 up</a:t>
            </a:r>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697" t="43112" r="19559" b="12755"/>
          <a:stretch/>
        </p:blipFill>
        <p:spPr bwMode="auto">
          <a:xfrm>
            <a:off x="186815" y="1700808"/>
            <a:ext cx="8785363" cy="4985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459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Screening-high yield</a:t>
            </a:r>
          </a:p>
        </p:txBody>
      </p:sp>
      <p:sp>
        <p:nvSpPr>
          <p:cNvPr id="3" name="Content Placeholder 2"/>
          <p:cNvSpPr>
            <a:spLocks noGrp="1"/>
          </p:cNvSpPr>
          <p:nvPr>
            <p:ph idx="1"/>
          </p:nvPr>
        </p:nvSpPr>
        <p:spPr>
          <a:xfrm>
            <a:off x="457200" y="1752600"/>
            <a:ext cx="8229600" cy="4700736"/>
          </a:xfrm>
        </p:spPr>
        <p:txBody>
          <a:bodyPr>
            <a:normAutofit fontScale="70000" lnSpcReduction="20000"/>
          </a:bodyPr>
          <a:lstStyle/>
          <a:p>
            <a:r>
              <a:rPr lang="en-US" dirty="0"/>
              <a:t>No risk factors: </a:t>
            </a:r>
            <a:br>
              <a:rPr lang="en-US" dirty="0"/>
            </a:br>
            <a:r>
              <a:rPr lang="en-US" dirty="0"/>
              <a:t>- Colonoscopy very 10 years. </a:t>
            </a:r>
            <a:r>
              <a:rPr lang="en-US" b="1" dirty="0">
                <a:solidFill>
                  <a:srgbClr val="FF0000"/>
                </a:solidFill>
              </a:rPr>
              <a:t>STARTING AT AGE 45</a:t>
            </a:r>
            <a:br>
              <a:rPr lang="en-US" dirty="0"/>
            </a:br>
            <a:r>
              <a:rPr lang="en-US" dirty="0"/>
              <a:t>- Flexible </a:t>
            </a:r>
            <a:r>
              <a:rPr lang="en-US" dirty="0" err="1"/>
              <a:t>sigmoidoscopy</a:t>
            </a:r>
            <a:r>
              <a:rPr lang="en-US" dirty="0"/>
              <a:t> every 5 years. </a:t>
            </a:r>
            <a:br>
              <a:rPr lang="en-US" dirty="0"/>
            </a:br>
            <a:r>
              <a:rPr lang="en-US" dirty="0"/>
              <a:t>- CT </a:t>
            </a:r>
            <a:r>
              <a:rPr lang="en-US" dirty="0" err="1"/>
              <a:t>colonography</a:t>
            </a:r>
            <a:r>
              <a:rPr lang="en-US" dirty="0"/>
              <a:t> or capsule endoscopy every 5 years </a:t>
            </a:r>
            <a:br>
              <a:rPr lang="en-US" dirty="0"/>
            </a:br>
            <a:r>
              <a:rPr lang="en-US" dirty="0"/>
              <a:t>- Annual fecal blood occult test/fecal immunochemical testing (FIT)</a:t>
            </a:r>
          </a:p>
          <a:p>
            <a:endParaRPr lang="en-US" dirty="0"/>
          </a:p>
          <a:p>
            <a:r>
              <a:rPr lang="en-US" dirty="0" err="1"/>
              <a:t>Hx</a:t>
            </a:r>
            <a:r>
              <a:rPr lang="en-US" dirty="0"/>
              <a:t> of FAP: colonoscopy annually starting at age 10 years.</a:t>
            </a:r>
            <a:br>
              <a:rPr lang="en-US" dirty="0"/>
            </a:br>
            <a:endParaRPr lang="en-US" dirty="0"/>
          </a:p>
          <a:p>
            <a:r>
              <a:rPr lang="en-US" dirty="0"/>
              <a:t>UC: Color cancer screening 8 years after initial </a:t>
            </a:r>
            <a:r>
              <a:rPr lang="en-US" dirty="0" err="1"/>
              <a:t>Dx</a:t>
            </a:r>
            <a:r>
              <a:rPr lang="en-US" dirty="0"/>
              <a:t>. If patient has primary </a:t>
            </a:r>
            <a:r>
              <a:rPr lang="en-US" dirty="0" err="1"/>
              <a:t>sclerosing</a:t>
            </a:r>
            <a:r>
              <a:rPr lang="en-US" dirty="0"/>
              <a:t> cholangitis, screening at time of diagnosis (and do it every 1-2 years after diagnosis) </a:t>
            </a:r>
          </a:p>
          <a:p>
            <a:endParaRPr lang="en-US" dirty="0"/>
          </a:p>
          <a:p>
            <a:r>
              <a:rPr lang="en-US" dirty="0"/>
              <a:t>Family </a:t>
            </a:r>
            <a:r>
              <a:rPr lang="en-US" dirty="0" err="1"/>
              <a:t>hx</a:t>
            </a:r>
            <a:r>
              <a:rPr lang="en-US" dirty="0"/>
              <a:t> of colon cancer: Start screening with complete colonoscopy at age 40 or 10 years earlier than family member’s  diagnosis; whichever is earlier </a:t>
            </a:r>
            <a:r>
              <a:rPr lang="en-US" dirty="0">
                <a:sym typeface="Wingdings" panose="05000000000000000000" pitchFamily="2" charset="2"/>
              </a:rPr>
              <a:t></a:t>
            </a:r>
            <a:r>
              <a:rPr lang="en-US" dirty="0"/>
              <a:t> Followed by complete colonoscopy every 5 years</a:t>
            </a:r>
          </a:p>
          <a:p>
            <a:pPr marL="114300" indent="0">
              <a:buNone/>
            </a:pPr>
            <a:endParaRPr lang="en-US" dirty="0"/>
          </a:p>
          <a:p>
            <a:r>
              <a:rPr lang="en-US" dirty="0"/>
              <a:t>Lynch Syndrome (HNPCC): before age 20 (and do it every 1-2 years years) {also check endometrial cancer with </a:t>
            </a:r>
            <a:r>
              <a:rPr lang="en-US" dirty="0" err="1"/>
              <a:t>bx</a:t>
            </a:r>
            <a:r>
              <a:rPr lang="en-US" dirty="0"/>
              <a:t> starting of age 30} </a:t>
            </a:r>
            <a:r>
              <a:rPr lang="en-US" dirty="0">
                <a:sym typeface="Wingdings" panose="05000000000000000000" pitchFamily="2" charset="2"/>
              </a:rPr>
              <a:t> prophylactic </a:t>
            </a:r>
            <a:r>
              <a:rPr lang="en-US" dirty="0" err="1">
                <a:sym typeface="Wingdings" panose="05000000000000000000" pitchFamily="2" charset="2"/>
              </a:rPr>
              <a:t>hystrectomy</a:t>
            </a:r>
            <a:r>
              <a:rPr lang="en-US" dirty="0">
                <a:sym typeface="Wingdings" panose="05000000000000000000" pitchFamily="2" charset="2"/>
              </a:rPr>
              <a:t> and </a:t>
            </a:r>
            <a:r>
              <a:rPr lang="en-US" dirty="0" err="1">
                <a:sym typeface="Wingdings" panose="05000000000000000000" pitchFamily="2" charset="2"/>
              </a:rPr>
              <a:t>salpingooopherectomy</a:t>
            </a:r>
            <a:r>
              <a:rPr lang="en-US" dirty="0">
                <a:sym typeface="Wingdings" panose="05000000000000000000" pitchFamily="2" charset="2"/>
              </a:rPr>
              <a:t> after child bearing</a:t>
            </a:r>
            <a:endParaRPr lang="en-US" dirty="0"/>
          </a:p>
        </p:txBody>
      </p:sp>
    </p:spTree>
    <p:extLst>
      <p:ext uri="{BB962C8B-B14F-4D97-AF65-F5344CB8AC3E}">
        <p14:creationId xmlns:p14="http://schemas.microsoft.com/office/powerpoint/2010/main" val="2592665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511D-BBB3-546F-A130-39708E8AD6CE}"/>
              </a:ext>
            </a:extLst>
          </p:cNvPr>
          <p:cNvSpPr>
            <a:spLocks noGrp="1"/>
          </p:cNvSpPr>
          <p:nvPr>
            <p:ph type="title"/>
          </p:nvPr>
        </p:nvSpPr>
        <p:spPr>
          <a:xfrm>
            <a:off x="426128" y="509157"/>
            <a:ext cx="8260672" cy="971127"/>
          </a:xfrm>
        </p:spPr>
        <p:txBody>
          <a:bodyPr>
            <a:normAutofit fontScale="90000"/>
          </a:bodyPr>
          <a:lstStyle/>
          <a:p>
            <a:br>
              <a:rPr lang="en-US" dirty="0"/>
            </a:br>
            <a:br>
              <a:rPr lang="en-US" dirty="0"/>
            </a:br>
            <a:r>
              <a:rPr lang="en-US" dirty="0"/>
              <a:t>Anastomotic Leak</a:t>
            </a: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ED23749D-38E0-EBA0-2AEE-0325E2C61D09}"/>
              </a:ext>
            </a:extLst>
          </p:cNvPr>
          <p:cNvSpPr>
            <a:spLocks noGrp="1"/>
          </p:cNvSpPr>
          <p:nvPr>
            <p:ph idx="1"/>
          </p:nvPr>
        </p:nvSpPr>
        <p:spPr/>
        <p:txBody>
          <a:bodyPr>
            <a:normAutofit/>
          </a:bodyPr>
          <a:lstStyle/>
          <a:p>
            <a:r>
              <a:rPr lang="en-US" sz="2200" b="1" dirty="0"/>
              <a:t> R: 16/970 (1.65%), L: 41/1310 (3.13%), p-value = 0.02 </a:t>
            </a:r>
          </a:p>
        </p:txBody>
      </p:sp>
      <p:pic>
        <p:nvPicPr>
          <p:cNvPr id="5" name="Picture 4" descr="A graph of a number of patients with a number of numbers&#10;&#10;Description automatically generated">
            <a:extLst>
              <a:ext uri="{FF2B5EF4-FFF2-40B4-BE49-F238E27FC236}">
                <a16:creationId xmlns:a16="http://schemas.microsoft.com/office/drawing/2014/main" id="{8412BC86-C7B8-B4E8-2C9C-B80DC0DAD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97232"/>
            <a:ext cx="8229600" cy="4537939"/>
          </a:xfrm>
          <a:prstGeom prst="rect">
            <a:avLst/>
          </a:prstGeom>
        </p:spPr>
      </p:pic>
    </p:spTree>
    <p:extLst>
      <p:ext uri="{BB962C8B-B14F-4D97-AF65-F5344CB8AC3E}">
        <p14:creationId xmlns:p14="http://schemas.microsoft.com/office/powerpoint/2010/main" val="4252915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553A-61D9-45F5-4193-7A2ED6166792}"/>
              </a:ext>
            </a:extLst>
          </p:cNvPr>
          <p:cNvSpPr>
            <a:spLocks noGrp="1"/>
          </p:cNvSpPr>
          <p:nvPr>
            <p:ph type="title"/>
          </p:nvPr>
        </p:nvSpPr>
        <p:spPr/>
        <p:txBody>
          <a:bodyPr/>
          <a:lstStyle/>
          <a:p>
            <a:r>
              <a:rPr lang="en-US" dirty="0"/>
              <a:t>Conversion to open</a:t>
            </a:r>
          </a:p>
        </p:txBody>
      </p:sp>
      <p:pic>
        <p:nvPicPr>
          <p:cNvPr id="9" name="Content Placeholder 8" descr="A table with numbers and a number of objects&#10;&#10;Description automatically generated">
            <a:extLst>
              <a:ext uri="{FF2B5EF4-FFF2-40B4-BE49-F238E27FC236}">
                <a16:creationId xmlns:a16="http://schemas.microsoft.com/office/drawing/2014/main" id="{34F996DA-6538-749D-BB89-0E8BAC76BC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128" y="2492896"/>
            <a:ext cx="8394344" cy="4365104"/>
          </a:xfrm>
        </p:spPr>
      </p:pic>
      <p:sp>
        <p:nvSpPr>
          <p:cNvPr id="11" name="TextBox 10">
            <a:extLst>
              <a:ext uri="{FF2B5EF4-FFF2-40B4-BE49-F238E27FC236}">
                <a16:creationId xmlns:a16="http://schemas.microsoft.com/office/drawing/2014/main" id="{3FFBD24D-2A83-4A10-37AB-D2ACEFDD866E}"/>
              </a:ext>
            </a:extLst>
          </p:cNvPr>
          <p:cNvSpPr txBox="1"/>
          <p:nvPr/>
        </p:nvSpPr>
        <p:spPr>
          <a:xfrm>
            <a:off x="709786" y="1916832"/>
            <a:ext cx="8207696" cy="369332"/>
          </a:xfrm>
          <a:prstGeom prst="rect">
            <a:avLst/>
          </a:prstGeom>
          <a:noFill/>
        </p:spPr>
        <p:txBody>
          <a:bodyPr wrap="none" rtlCol="0">
            <a:spAutoFit/>
          </a:bodyPr>
          <a:lstStyle/>
          <a:p>
            <a:pPr marL="0" algn="l" defTabSz="914400" rtl="0" eaLnBrk="1" latinLnBrk="0" hangingPunct="1"/>
            <a:r>
              <a:rPr lang="en-US" b="1" dirty="0"/>
              <a:t>lower conversion rates in Robotic versus Laparoscopic group (OR = 0.31)</a:t>
            </a:r>
          </a:p>
        </p:txBody>
      </p:sp>
    </p:spTree>
    <p:extLst>
      <p:ext uri="{BB962C8B-B14F-4D97-AF65-F5344CB8AC3E}">
        <p14:creationId xmlns:p14="http://schemas.microsoft.com/office/powerpoint/2010/main" val="829729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68588-79B7-E658-C00A-8A5B95240AB1}"/>
              </a:ext>
            </a:extLst>
          </p:cNvPr>
          <p:cNvSpPr>
            <a:spLocks noGrp="1"/>
          </p:cNvSpPr>
          <p:nvPr>
            <p:ph type="title"/>
          </p:nvPr>
        </p:nvSpPr>
        <p:spPr/>
        <p:txBody>
          <a:bodyPr/>
          <a:lstStyle/>
          <a:p>
            <a:r>
              <a:rPr lang="en-US" dirty="0"/>
              <a:t>Operative timing</a:t>
            </a:r>
          </a:p>
        </p:txBody>
      </p:sp>
      <p:pic>
        <p:nvPicPr>
          <p:cNvPr id="4" name="Billede 1">
            <a:extLst>
              <a:ext uri="{FF2B5EF4-FFF2-40B4-BE49-F238E27FC236}">
                <a16:creationId xmlns:a16="http://schemas.microsoft.com/office/drawing/2014/main" id="{C5ED0C05-1605-9FE9-DD5C-2AC32AFDBB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2287780"/>
            <a:ext cx="6030470" cy="4373563"/>
          </a:xfrm>
          <a:prstGeom prst="rect">
            <a:avLst/>
          </a:prstGeom>
        </p:spPr>
      </p:pic>
      <p:sp>
        <p:nvSpPr>
          <p:cNvPr id="5" name="TextBox 4">
            <a:extLst>
              <a:ext uri="{FF2B5EF4-FFF2-40B4-BE49-F238E27FC236}">
                <a16:creationId xmlns:a16="http://schemas.microsoft.com/office/drawing/2014/main" id="{B7350FC7-B844-AB29-BC8E-28FB13DB5093}"/>
              </a:ext>
            </a:extLst>
          </p:cNvPr>
          <p:cNvSpPr txBox="1"/>
          <p:nvPr/>
        </p:nvSpPr>
        <p:spPr>
          <a:xfrm>
            <a:off x="426129" y="1700808"/>
            <a:ext cx="8717872" cy="369332"/>
          </a:xfrm>
          <a:prstGeom prst="rect">
            <a:avLst/>
          </a:prstGeom>
          <a:noFill/>
        </p:spPr>
        <p:txBody>
          <a:bodyPr wrap="square" rtlCol="0">
            <a:spAutoFit/>
          </a:bodyPr>
          <a:lstStyle/>
          <a:p>
            <a:pPr marL="0" algn="l" defTabSz="914400" rtl="0" eaLnBrk="1" latinLnBrk="0" hangingPunct="1"/>
            <a:r>
              <a:rPr lang="en-US" b="1" dirty="0"/>
              <a:t>Operative time was prolonged in RCS compared to LCS group (MD = 52.99)</a:t>
            </a:r>
          </a:p>
        </p:txBody>
      </p:sp>
    </p:spTree>
    <p:extLst>
      <p:ext uri="{BB962C8B-B14F-4D97-AF65-F5344CB8AC3E}">
        <p14:creationId xmlns:p14="http://schemas.microsoft.com/office/powerpoint/2010/main" val="2363386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29183-F6BF-8144-C637-8C5665FE815D}"/>
              </a:ext>
            </a:extLst>
          </p:cNvPr>
          <p:cNvSpPr>
            <a:spLocks noGrp="1"/>
          </p:cNvSpPr>
          <p:nvPr>
            <p:ph type="title"/>
          </p:nvPr>
        </p:nvSpPr>
        <p:spPr/>
        <p:txBody>
          <a:bodyPr/>
          <a:lstStyle/>
          <a:p>
            <a:r>
              <a:rPr lang="en-US" dirty="0"/>
              <a:t>Length of hospital stay</a:t>
            </a:r>
          </a:p>
        </p:txBody>
      </p:sp>
      <p:pic>
        <p:nvPicPr>
          <p:cNvPr id="5" name="Content Placeholder 4" descr="A table of data with numbers and symbols&#10;&#10;Description automatically generated">
            <a:extLst>
              <a:ext uri="{FF2B5EF4-FFF2-40B4-BE49-F238E27FC236}">
                <a16:creationId xmlns:a16="http://schemas.microsoft.com/office/drawing/2014/main" id="{37FC6E12-5C18-82F1-EDB7-91914B1A9C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4926" y="2708920"/>
            <a:ext cx="7363076" cy="3982821"/>
          </a:xfrm>
        </p:spPr>
      </p:pic>
      <p:sp>
        <p:nvSpPr>
          <p:cNvPr id="6" name="TextBox 5">
            <a:extLst>
              <a:ext uri="{FF2B5EF4-FFF2-40B4-BE49-F238E27FC236}">
                <a16:creationId xmlns:a16="http://schemas.microsoft.com/office/drawing/2014/main" id="{7FB8BD72-ED95-7A12-4BB3-9259B5F59A67}"/>
              </a:ext>
            </a:extLst>
          </p:cNvPr>
          <p:cNvSpPr txBox="1"/>
          <p:nvPr/>
        </p:nvSpPr>
        <p:spPr>
          <a:xfrm>
            <a:off x="1907704" y="1893693"/>
            <a:ext cx="5040560" cy="369332"/>
          </a:xfrm>
          <a:prstGeom prst="rect">
            <a:avLst/>
          </a:prstGeom>
          <a:noFill/>
        </p:spPr>
        <p:txBody>
          <a:bodyPr wrap="square" rtlCol="0">
            <a:spAutoFit/>
          </a:bodyPr>
          <a:lstStyle/>
          <a:p>
            <a:r>
              <a:rPr lang="en-US" dirty="0"/>
              <a:t>No difference between the two groups</a:t>
            </a:r>
          </a:p>
        </p:txBody>
      </p:sp>
    </p:spTree>
    <p:extLst>
      <p:ext uri="{BB962C8B-B14F-4D97-AF65-F5344CB8AC3E}">
        <p14:creationId xmlns:p14="http://schemas.microsoft.com/office/powerpoint/2010/main" val="50664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DFF6B-3317-4414-C218-FE4D5C1968A9}"/>
              </a:ext>
            </a:extLst>
          </p:cNvPr>
          <p:cNvSpPr>
            <a:spLocks noGrp="1"/>
          </p:cNvSpPr>
          <p:nvPr>
            <p:ph type="title"/>
          </p:nvPr>
        </p:nvSpPr>
        <p:spPr/>
        <p:txBody>
          <a:bodyPr/>
          <a:lstStyle/>
          <a:p>
            <a:r>
              <a:rPr lang="en-US" dirty="0"/>
              <a:t>Oncological specimen quality</a:t>
            </a:r>
          </a:p>
        </p:txBody>
      </p:sp>
      <p:pic>
        <p:nvPicPr>
          <p:cNvPr id="5" name="Content Placeholder 4" descr="A table with numbers and symbols&#10;&#10;Description automatically generated">
            <a:extLst>
              <a:ext uri="{FF2B5EF4-FFF2-40B4-BE49-F238E27FC236}">
                <a16:creationId xmlns:a16="http://schemas.microsoft.com/office/drawing/2014/main" id="{A439E419-D5C1-6117-F330-C76D9F0939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2348880"/>
            <a:ext cx="7056014" cy="4373563"/>
          </a:xfrm>
        </p:spPr>
      </p:pic>
      <p:sp>
        <p:nvSpPr>
          <p:cNvPr id="6" name="TextBox 5">
            <a:extLst>
              <a:ext uri="{FF2B5EF4-FFF2-40B4-BE49-F238E27FC236}">
                <a16:creationId xmlns:a16="http://schemas.microsoft.com/office/drawing/2014/main" id="{1200666F-5FE0-8E39-7A5F-D272059DD0F5}"/>
              </a:ext>
            </a:extLst>
          </p:cNvPr>
          <p:cNvSpPr txBox="1"/>
          <p:nvPr/>
        </p:nvSpPr>
        <p:spPr>
          <a:xfrm>
            <a:off x="1907704" y="1893693"/>
            <a:ext cx="5040560" cy="369332"/>
          </a:xfrm>
          <a:prstGeom prst="rect">
            <a:avLst/>
          </a:prstGeom>
          <a:noFill/>
        </p:spPr>
        <p:txBody>
          <a:bodyPr wrap="square" rtlCol="0">
            <a:spAutoFit/>
          </a:bodyPr>
          <a:lstStyle/>
          <a:p>
            <a:r>
              <a:rPr lang="en-US" dirty="0"/>
              <a:t>No difference between the two groups</a:t>
            </a:r>
          </a:p>
        </p:txBody>
      </p:sp>
    </p:spTree>
    <p:extLst>
      <p:ext uri="{BB962C8B-B14F-4D97-AF65-F5344CB8AC3E}">
        <p14:creationId xmlns:p14="http://schemas.microsoft.com/office/powerpoint/2010/main" val="1264853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F8236-7D13-5FC6-DB7F-45BC7D754983}"/>
              </a:ext>
            </a:extLst>
          </p:cNvPr>
          <p:cNvSpPr>
            <a:spLocks noGrp="1"/>
          </p:cNvSpPr>
          <p:nvPr>
            <p:ph type="title"/>
          </p:nvPr>
        </p:nvSpPr>
        <p:spPr/>
        <p:txBody>
          <a:bodyPr>
            <a:normAutofit fontScale="90000"/>
          </a:bodyPr>
          <a:lstStyle/>
          <a:p>
            <a:br>
              <a:rPr lang="en-US" dirty="0"/>
            </a:br>
            <a:r>
              <a:rPr lang="en-US" dirty="0"/>
              <a:t>Blood loss (mL)	</a:t>
            </a:r>
            <a:br>
              <a:rPr lang="en-US" dirty="0"/>
            </a:br>
            <a:endParaRPr lang="en-US" dirty="0"/>
          </a:p>
        </p:txBody>
      </p:sp>
      <p:sp>
        <p:nvSpPr>
          <p:cNvPr id="3" name="Content Placeholder 2">
            <a:extLst>
              <a:ext uri="{FF2B5EF4-FFF2-40B4-BE49-F238E27FC236}">
                <a16:creationId xmlns:a16="http://schemas.microsoft.com/office/drawing/2014/main" id="{E5F18FA3-1045-A046-478B-69FED00E54D6}"/>
              </a:ext>
            </a:extLst>
          </p:cNvPr>
          <p:cNvSpPr>
            <a:spLocks noGrp="1"/>
          </p:cNvSpPr>
          <p:nvPr>
            <p:ph idx="1"/>
          </p:nvPr>
        </p:nvSpPr>
        <p:spPr/>
        <p:txBody>
          <a:bodyPr/>
          <a:lstStyle/>
          <a:p>
            <a:pPr marL="114300" indent="0">
              <a:buNone/>
            </a:pPr>
            <a:endParaRPr lang="en-US" dirty="0"/>
          </a:p>
          <a:p>
            <a:pPr marL="114300" indent="0">
              <a:buNone/>
            </a:pPr>
            <a:r>
              <a:rPr lang="en-US" dirty="0"/>
              <a:t>Lap Group: 63.57 ± 35.21	</a:t>
            </a:r>
          </a:p>
          <a:p>
            <a:pPr marL="114300" indent="0">
              <a:buNone/>
            </a:pPr>
            <a:r>
              <a:rPr lang="en-US" dirty="0"/>
              <a:t>Robotic Group: 53.62 ± 34.02	</a:t>
            </a:r>
          </a:p>
          <a:p>
            <a:pPr marL="114300" indent="0">
              <a:buNone/>
            </a:pPr>
            <a:br>
              <a:rPr lang="en-US" dirty="0"/>
            </a:br>
            <a:r>
              <a:rPr lang="en-US" dirty="0"/>
              <a:t>Mean Difference: 10.03 </a:t>
            </a:r>
          </a:p>
          <a:p>
            <a:pPr marL="114300" indent="0">
              <a:buNone/>
            </a:pPr>
            <a:endParaRPr lang="en-US" dirty="0"/>
          </a:p>
          <a:p>
            <a:pPr marL="114300" indent="0">
              <a:buNone/>
            </a:pPr>
            <a:r>
              <a:rPr lang="en-US" dirty="0"/>
              <a:t>P-value: 0.02 </a:t>
            </a:r>
          </a:p>
          <a:p>
            <a:pPr marL="114300" indent="0">
              <a:buNone/>
            </a:pPr>
            <a:endParaRPr lang="en-US" dirty="0"/>
          </a:p>
          <a:p>
            <a:pPr marL="114300" indent="0">
              <a:buNone/>
            </a:pPr>
            <a:r>
              <a:rPr lang="en-US" b="1" dirty="0"/>
              <a:t>Blood loss was significantly lower in the Robotic group</a:t>
            </a:r>
          </a:p>
        </p:txBody>
      </p:sp>
    </p:spTree>
    <p:extLst>
      <p:ext uri="{BB962C8B-B14F-4D97-AF65-F5344CB8AC3E}">
        <p14:creationId xmlns:p14="http://schemas.microsoft.com/office/powerpoint/2010/main" val="215250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ABA6-E51D-D680-DB18-4202F119AA01}"/>
              </a:ext>
            </a:extLst>
          </p:cNvPr>
          <p:cNvSpPr>
            <a:spLocks noGrp="1"/>
          </p:cNvSpPr>
          <p:nvPr>
            <p:ph type="title"/>
          </p:nvPr>
        </p:nvSpPr>
        <p:spPr/>
        <p:txBody>
          <a:bodyPr/>
          <a:lstStyle/>
          <a:p>
            <a:r>
              <a:rPr lang="en-US" dirty="0"/>
              <a:t>Morbidity &amp; Mortality</a:t>
            </a:r>
          </a:p>
        </p:txBody>
      </p:sp>
      <p:pic>
        <p:nvPicPr>
          <p:cNvPr id="5" name="Content Placeholder 4" descr="A white background with black numbers&#10;&#10;Description automatically generated">
            <a:extLst>
              <a:ext uri="{FF2B5EF4-FFF2-40B4-BE49-F238E27FC236}">
                <a16:creationId xmlns:a16="http://schemas.microsoft.com/office/drawing/2014/main" id="{F3DC3C7B-8C0E-02C9-1519-AAC6FE116F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429000"/>
            <a:ext cx="8229600" cy="2851354"/>
          </a:xfrm>
        </p:spPr>
      </p:pic>
      <p:sp>
        <p:nvSpPr>
          <p:cNvPr id="6" name="TextBox 5">
            <a:extLst>
              <a:ext uri="{FF2B5EF4-FFF2-40B4-BE49-F238E27FC236}">
                <a16:creationId xmlns:a16="http://schemas.microsoft.com/office/drawing/2014/main" id="{92338F71-12FF-D3E0-03EE-0447D9E964E6}"/>
              </a:ext>
            </a:extLst>
          </p:cNvPr>
          <p:cNvSpPr txBox="1"/>
          <p:nvPr/>
        </p:nvSpPr>
        <p:spPr>
          <a:xfrm>
            <a:off x="2915816" y="3059668"/>
            <a:ext cx="5770984" cy="369332"/>
          </a:xfrm>
          <a:prstGeom prst="rect">
            <a:avLst/>
          </a:prstGeom>
          <a:noFill/>
        </p:spPr>
        <p:txBody>
          <a:bodyPr wrap="square" rtlCol="0">
            <a:spAutoFit/>
          </a:bodyPr>
          <a:lstStyle/>
          <a:p>
            <a:pPr marL="0" algn="l" defTabSz="914400" rtl="0" eaLnBrk="1" latinLnBrk="0" hangingPunct="1"/>
            <a:r>
              <a:rPr lang="en-US" dirty="0"/>
              <a:t>Laparoscopic   	Robotic	                              p-Value</a:t>
            </a:r>
          </a:p>
        </p:txBody>
      </p:sp>
      <p:sp>
        <p:nvSpPr>
          <p:cNvPr id="7" name="Rectangle 6">
            <a:extLst>
              <a:ext uri="{FF2B5EF4-FFF2-40B4-BE49-F238E27FC236}">
                <a16:creationId xmlns:a16="http://schemas.microsoft.com/office/drawing/2014/main" id="{9157D7A3-C825-F8A5-5478-BF492BE14F8E}"/>
              </a:ext>
            </a:extLst>
          </p:cNvPr>
          <p:cNvSpPr/>
          <p:nvPr/>
        </p:nvSpPr>
        <p:spPr>
          <a:xfrm>
            <a:off x="6444208" y="3429000"/>
            <a:ext cx="1008112" cy="280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10" name="TextBox 9">
            <a:extLst>
              <a:ext uri="{FF2B5EF4-FFF2-40B4-BE49-F238E27FC236}">
                <a16:creationId xmlns:a16="http://schemas.microsoft.com/office/drawing/2014/main" id="{ACF9B6A8-BD6E-28CC-AFAC-7D80B77219B2}"/>
              </a:ext>
            </a:extLst>
          </p:cNvPr>
          <p:cNvSpPr txBox="1"/>
          <p:nvPr/>
        </p:nvSpPr>
        <p:spPr>
          <a:xfrm>
            <a:off x="1907704" y="2125015"/>
            <a:ext cx="5040560" cy="369332"/>
          </a:xfrm>
          <a:prstGeom prst="rect">
            <a:avLst/>
          </a:prstGeom>
          <a:noFill/>
        </p:spPr>
        <p:txBody>
          <a:bodyPr wrap="square" rtlCol="0">
            <a:spAutoFit/>
          </a:bodyPr>
          <a:lstStyle/>
          <a:p>
            <a:r>
              <a:rPr lang="en-US" dirty="0"/>
              <a:t>No difference between the two groups</a:t>
            </a:r>
          </a:p>
        </p:txBody>
      </p:sp>
    </p:spTree>
    <p:extLst>
      <p:ext uri="{BB962C8B-B14F-4D97-AF65-F5344CB8AC3E}">
        <p14:creationId xmlns:p14="http://schemas.microsoft.com/office/powerpoint/2010/main" val="1847620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005A-7682-759C-651B-3FDFBB3F72F0}"/>
              </a:ext>
            </a:extLst>
          </p:cNvPr>
          <p:cNvSpPr>
            <a:spLocks noGrp="1"/>
          </p:cNvSpPr>
          <p:nvPr>
            <p:ph type="title"/>
          </p:nvPr>
        </p:nvSpPr>
        <p:spPr/>
        <p:txBody>
          <a:bodyPr/>
          <a:lstStyle/>
          <a:p>
            <a:r>
              <a:rPr lang="en-US" dirty="0"/>
              <a:t>What about cost?</a:t>
            </a:r>
          </a:p>
        </p:txBody>
      </p:sp>
      <p:pic>
        <p:nvPicPr>
          <p:cNvPr id="5" name="Content Placeholder 4">
            <a:extLst>
              <a:ext uri="{FF2B5EF4-FFF2-40B4-BE49-F238E27FC236}">
                <a16:creationId xmlns:a16="http://schemas.microsoft.com/office/drawing/2014/main" id="{9DE55416-FAC5-BA98-C25B-4218C9BBAE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585" y="3850740"/>
            <a:ext cx="8229600" cy="841446"/>
          </a:xfrm>
        </p:spPr>
      </p:pic>
      <p:sp>
        <p:nvSpPr>
          <p:cNvPr id="6" name="TextBox 5">
            <a:extLst>
              <a:ext uri="{FF2B5EF4-FFF2-40B4-BE49-F238E27FC236}">
                <a16:creationId xmlns:a16="http://schemas.microsoft.com/office/drawing/2014/main" id="{5AF3E826-80A8-8A0D-15E1-D73A6325883C}"/>
              </a:ext>
            </a:extLst>
          </p:cNvPr>
          <p:cNvSpPr txBox="1"/>
          <p:nvPr/>
        </p:nvSpPr>
        <p:spPr>
          <a:xfrm>
            <a:off x="866275" y="2326104"/>
            <a:ext cx="7522149" cy="646331"/>
          </a:xfrm>
          <a:prstGeom prst="rect">
            <a:avLst/>
          </a:prstGeom>
          <a:noFill/>
        </p:spPr>
        <p:txBody>
          <a:bodyPr wrap="square" rtlCol="0">
            <a:spAutoFit/>
          </a:bodyPr>
          <a:lstStyle/>
          <a:p>
            <a:pPr marL="0" algn="l" defTabSz="914400" rtl="0" eaLnBrk="1" latinLnBrk="0" hangingPunct="1"/>
            <a:r>
              <a:rPr lang="en-US" b="1" dirty="0"/>
              <a:t>Surgery specific costs and total costs were significantly higher in the Robotic group.</a:t>
            </a:r>
          </a:p>
        </p:txBody>
      </p:sp>
    </p:spTree>
    <p:extLst>
      <p:ext uri="{BB962C8B-B14F-4D97-AF65-F5344CB8AC3E}">
        <p14:creationId xmlns:p14="http://schemas.microsoft.com/office/powerpoint/2010/main" val="212422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Incidence</a:t>
            </a:r>
          </a:p>
        </p:txBody>
      </p:sp>
      <p:sp>
        <p:nvSpPr>
          <p:cNvPr id="3" name="Content Placeholder 2"/>
          <p:cNvSpPr>
            <a:spLocks noGrp="1"/>
          </p:cNvSpPr>
          <p:nvPr>
            <p:ph idx="1"/>
          </p:nvPr>
        </p:nvSpPr>
        <p:spPr/>
        <p:txBody>
          <a:bodyPr/>
          <a:lstStyle/>
          <a:p>
            <a:endParaRPr lang="en-US"/>
          </a:p>
        </p:txBody>
      </p:sp>
      <p:pic>
        <p:nvPicPr>
          <p:cNvPr id="1026" name="Picture 2" descr="C:\Users\Admin\Downloads\incid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51" y="1916832"/>
            <a:ext cx="8643461"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616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A818-AD27-6925-2754-4921655BAB9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1D4ED46-3B49-4BF6-508F-9DB4196ACF64}"/>
              </a:ext>
            </a:extLst>
          </p:cNvPr>
          <p:cNvSpPr>
            <a:spLocks noGrp="1"/>
          </p:cNvSpPr>
          <p:nvPr>
            <p:ph idx="1"/>
          </p:nvPr>
        </p:nvSpPr>
        <p:spPr/>
        <p:txBody>
          <a:bodyPr>
            <a:normAutofit fontScale="47500" lnSpcReduction="20000"/>
          </a:bodyPr>
          <a:lstStyle/>
          <a:p>
            <a:r>
              <a:rPr lang="en-US" dirty="0"/>
              <a:t> Lim S.W., Kim H.R., Kim Y.J. Single incision laparoscopic colectomy for colorectal cancer: Comparison with conventional laparoscopic colectomy. Ann. Surg. Treat. Res. 2014;87:131–138. </a:t>
            </a:r>
            <a:r>
              <a:rPr lang="en-US" dirty="0" err="1"/>
              <a:t>doi</a:t>
            </a:r>
            <a:r>
              <a:rPr lang="en-US" dirty="0"/>
              <a:t>: 10.4174/astr.2014.87.3.131. [PMC free article] [PubMed] [</a:t>
            </a:r>
            <a:r>
              <a:rPr lang="en-US" dirty="0" err="1"/>
              <a:t>CrossRef</a:t>
            </a:r>
            <a:r>
              <a:rPr lang="en-US" dirty="0"/>
              <a:t>] [Google Scholar]</a:t>
            </a:r>
          </a:p>
          <a:p>
            <a:r>
              <a:rPr lang="en-US" dirty="0"/>
              <a:t>Jayne D.G., Thorpe H.C., Copeland J., Quirke P., Brown J.M., </a:t>
            </a:r>
            <a:r>
              <a:rPr lang="en-US" dirty="0" err="1"/>
              <a:t>Guillou</a:t>
            </a:r>
            <a:r>
              <a:rPr lang="en-US" dirty="0"/>
              <a:t> P.J. Five-year follow-up of the Medical Research Council CLASICC trial of laparoscopically assisted versus open surgery for colorectal cancer. Br. J. Surg. 2010;97:1638–1645. </a:t>
            </a:r>
            <a:r>
              <a:rPr lang="en-US" dirty="0" err="1"/>
              <a:t>doi</a:t>
            </a:r>
            <a:r>
              <a:rPr lang="en-US" dirty="0"/>
              <a:t>: 10.1002/bjs.7160. [PubMed] [</a:t>
            </a:r>
            <a:r>
              <a:rPr lang="en-US" dirty="0" err="1"/>
              <a:t>CrossRef</a:t>
            </a:r>
            <a:r>
              <a:rPr lang="en-US" dirty="0"/>
              <a:t>] [Google Scholar]</a:t>
            </a:r>
          </a:p>
          <a:p>
            <a:r>
              <a:rPr lang="en-US" dirty="0"/>
              <a:t> Kang J., Kim I., Kang S.I., Sohn S.-K., Lee K.Y. Laparoscopic right hemicolectomy with complete </a:t>
            </a:r>
            <a:r>
              <a:rPr lang="en-US" dirty="0" err="1"/>
              <a:t>mesocolic</a:t>
            </a:r>
            <a:r>
              <a:rPr lang="en-US" dirty="0"/>
              <a:t> excision. Surg. </a:t>
            </a:r>
            <a:r>
              <a:rPr lang="en-US" dirty="0" err="1"/>
              <a:t>Endosc</a:t>
            </a:r>
            <a:r>
              <a:rPr lang="en-US" dirty="0"/>
              <a:t>. 2014;28:2747–2751. </a:t>
            </a:r>
            <a:r>
              <a:rPr lang="en-US" dirty="0" err="1"/>
              <a:t>doi</a:t>
            </a:r>
            <a:r>
              <a:rPr lang="en-US" dirty="0"/>
              <a:t>: 10.1007/s00464-014-3521-y. [PubMed] [</a:t>
            </a:r>
            <a:r>
              <a:rPr lang="en-US" dirty="0" err="1"/>
              <a:t>CrossRef</a:t>
            </a:r>
            <a:r>
              <a:rPr lang="en-US" dirty="0"/>
              <a:t>] [Google Scholar]</a:t>
            </a:r>
          </a:p>
          <a:p>
            <a:r>
              <a:rPr lang="en-US" dirty="0" err="1"/>
              <a:t>Tschann</a:t>
            </a:r>
            <a:r>
              <a:rPr lang="en-US" dirty="0"/>
              <a:t> P., </a:t>
            </a:r>
            <a:r>
              <a:rPr lang="en-US" dirty="0" err="1"/>
              <a:t>Seitinger</a:t>
            </a:r>
            <a:r>
              <a:rPr lang="en-US" dirty="0"/>
              <a:t> G., Lechner D., Adler S., </a:t>
            </a:r>
            <a:r>
              <a:rPr lang="en-US" dirty="0" err="1"/>
              <a:t>Feurstein</a:t>
            </a:r>
            <a:r>
              <a:rPr lang="en-US" dirty="0"/>
              <a:t> B., </a:t>
            </a:r>
            <a:r>
              <a:rPr lang="en-US" dirty="0" err="1"/>
              <a:t>Girotti</a:t>
            </a:r>
            <a:r>
              <a:rPr lang="en-US" dirty="0"/>
              <a:t> P.N.C., </a:t>
            </a:r>
            <a:r>
              <a:rPr lang="en-US" dirty="0" err="1"/>
              <a:t>Schmölzer</a:t>
            </a:r>
            <a:r>
              <a:rPr lang="en-US" dirty="0"/>
              <a:t> T., </a:t>
            </a:r>
            <a:r>
              <a:rPr lang="en-US" dirty="0" err="1"/>
              <a:t>Szeverinski</a:t>
            </a:r>
            <a:r>
              <a:rPr lang="en-US" dirty="0"/>
              <a:t> P., Aigner F., </a:t>
            </a:r>
            <a:r>
              <a:rPr lang="en-US" dirty="0" err="1"/>
              <a:t>Königsrainer</a:t>
            </a:r>
            <a:r>
              <a:rPr lang="en-US" dirty="0"/>
              <a:t> I. Reduced port versus open right hemicolectomy for colorectal cancer: A retrospective comparison study of two centers. Int. J. Colorectal Dis. 2021;36:1469–1477. </a:t>
            </a:r>
            <a:r>
              <a:rPr lang="en-US" dirty="0" err="1"/>
              <a:t>doi</a:t>
            </a:r>
            <a:r>
              <a:rPr lang="en-US" dirty="0"/>
              <a:t>: 10.1007/s00384-021-03923-9. [PubMed] [</a:t>
            </a:r>
            <a:r>
              <a:rPr lang="en-US" dirty="0" err="1"/>
              <a:t>CrossRef</a:t>
            </a:r>
            <a:r>
              <a:rPr lang="en-US" dirty="0"/>
              <a:t>] [Google Scholar]</a:t>
            </a:r>
          </a:p>
          <a:p>
            <a:r>
              <a:rPr lang="en-US" dirty="0"/>
              <a:t>Li J.C.-M., Leung K.L., Ng S.S.-M., Liu S.Y.-W., Lee J.F.-Y., Hon S.S.-F. Laparoscopic-assisted versus open resection of right-sided colonic cancer—A prospective randomized controlled trial. Int. J. Colorectal Dis. 2012;27:95–102. </a:t>
            </a:r>
            <a:r>
              <a:rPr lang="en-US" dirty="0" err="1"/>
              <a:t>doi</a:t>
            </a:r>
            <a:r>
              <a:rPr lang="en-US" dirty="0"/>
              <a:t>: 10.1007/s00384-011-1294-5. [PubMed] [</a:t>
            </a:r>
            <a:r>
              <a:rPr lang="en-US" dirty="0" err="1"/>
              <a:t>CrossRef</a:t>
            </a:r>
            <a:r>
              <a:rPr lang="en-US" dirty="0"/>
              <a:t>] [Google Scholar]</a:t>
            </a:r>
          </a:p>
          <a:p>
            <a:r>
              <a:rPr lang="en-US" dirty="0"/>
              <a:t>van der Pas M.H., </a:t>
            </a:r>
            <a:r>
              <a:rPr lang="en-US" dirty="0" err="1"/>
              <a:t>Haglind</a:t>
            </a:r>
            <a:r>
              <a:rPr lang="en-US" dirty="0"/>
              <a:t> E., Cuesta M.A., </a:t>
            </a:r>
            <a:r>
              <a:rPr lang="en-US" dirty="0" err="1"/>
              <a:t>Fürst</a:t>
            </a:r>
            <a:r>
              <a:rPr lang="en-US" dirty="0"/>
              <a:t> A., Lacy A.M., Hop W.C.J., </a:t>
            </a:r>
            <a:r>
              <a:rPr lang="en-US" dirty="0" err="1"/>
              <a:t>Bonjer</a:t>
            </a:r>
            <a:r>
              <a:rPr lang="en-US" dirty="0"/>
              <a:t> H.J. Laparoscopic versus open surgery for rectal cancer (COLOR II): Short-term outcomes of a </a:t>
            </a:r>
            <a:r>
              <a:rPr lang="en-US" dirty="0" err="1"/>
              <a:t>randomised</a:t>
            </a:r>
            <a:r>
              <a:rPr lang="en-US" dirty="0"/>
              <a:t>, phase 3 trial. Lancet Oncol. 2013;14:210–218. </a:t>
            </a:r>
            <a:r>
              <a:rPr lang="en-US" dirty="0" err="1"/>
              <a:t>doi</a:t>
            </a:r>
            <a:r>
              <a:rPr lang="en-US" dirty="0"/>
              <a:t>: 10.1016/S1470-2045(13)70016-0. [PubMed] [</a:t>
            </a:r>
            <a:r>
              <a:rPr lang="en-US" dirty="0" err="1"/>
              <a:t>CrossRef</a:t>
            </a:r>
            <a:r>
              <a:rPr lang="en-US" dirty="0"/>
              <a:t>] [Google Scholar]</a:t>
            </a:r>
          </a:p>
          <a:p>
            <a:r>
              <a:rPr lang="en-US" dirty="0"/>
              <a:t>Park J.S., Kang H., Park S.Y., Kim H.J., Woo I.T., Park I.-K., Choi G.-S. Long-term oncologic after robotic versus laparoscopic right colectomy: A prospective randomized study. Surg. </a:t>
            </a:r>
            <a:r>
              <a:rPr lang="en-US" dirty="0" err="1"/>
              <a:t>Endosc</a:t>
            </a:r>
            <a:r>
              <a:rPr lang="en-US" dirty="0"/>
              <a:t>. 2019;33:2975–2981. </a:t>
            </a:r>
            <a:r>
              <a:rPr lang="en-US" dirty="0" err="1"/>
              <a:t>doi</a:t>
            </a:r>
            <a:r>
              <a:rPr lang="en-US" dirty="0"/>
              <a:t>: 10.1007/s00464-018-6563-8. [PubMed] [</a:t>
            </a:r>
            <a:r>
              <a:rPr lang="en-US" dirty="0" err="1"/>
              <a:t>CrossRef</a:t>
            </a:r>
            <a:r>
              <a:rPr lang="en-US" dirty="0"/>
              <a:t>] [Google Scholar]</a:t>
            </a:r>
          </a:p>
          <a:p>
            <a:r>
              <a:rPr lang="en-US" dirty="0" err="1"/>
              <a:t>Spinoglio</a:t>
            </a:r>
            <a:r>
              <a:rPr lang="en-US" dirty="0"/>
              <a:t> G., Bianchi P.P., </a:t>
            </a:r>
            <a:r>
              <a:rPr lang="en-US" dirty="0" err="1"/>
              <a:t>Marano</a:t>
            </a:r>
            <a:r>
              <a:rPr lang="en-US" dirty="0"/>
              <a:t> A., </a:t>
            </a:r>
            <a:r>
              <a:rPr lang="en-US" dirty="0" err="1"/>
              <a:t>Priora</a:t>
            </a:r>
            <a:r>
              <a:rPr lang="en-US" dirty="0"/>
              <a:t> F., </a:t>
            </a:r>
            <a:r>
              <a:rPr lang="en-US" dirty="0" err="1"/>
              <a:t>Lenti</a:t>
            </a:r>
            <a:r>
              <a:rPr lang="en-US" dirty="0"/>
              <a:t> L.M., </a:t>
            </a:r>
            <a:r>
              <a:rPr lang="en-US" dirty="0" err="1"/>
              <a:t>Ravazzoni</a:t>
            </a:r>
            <a:r>
              <a:rPr lang="en-US" dirty="0"/>
              <a:t> F., </a:t>
            </a:r>
            <a:r>
              <a:rPr lang="en-US" dirty="0" err="1"/>
              <a:t>Petz</a:t>
            </a:r>
            <a:r>
              <a:rPr lang="en-US" dirty="0"/>
              <a:t> W., </a:t>
            </a:r>
            <a:r>
              <a:rPr lang="en-US" dirty="0" err="1"/>
              <a:t>Borin</a:t>
            </a:r>
            <a:r>
              <a:rPr lang="en-US" dirty="0"/>
              <a:t> S., </a:t>
            </a:r>
            <a:r>
              <a:rPr lang="en-US" dirty="0" err="1"/>
              <a:t>Ribero</a:t>
            </a:r>
            <a:r>
              <a:rPr lang="en-US" dirty="0"/>
              <a:t> D., </a:t>
            </a:r>
            <a:r>
              <a:rPr lang="en-US" dirty="0" err="1"/>
              <a:t>Formisano</a:t>
            </a:r>
            <a:r>
              <a:rPr lang="en-US" dirty="0"/>
              <a:t> G., et al. Robotic Versus Laparoscopic Right Colectomy with Complete </a:t>
            </a:r>
            <a:r>
              <a:rPr lang="en-US" dirty="0" err="1"/>
              <a:t>Mesocolic</a:t>
            </a:r>
            <a:r>
              <a:rPr lang="en-US" dirty="0"/>
              <a:t> Excision for the Treatment of Colon Cancer: Perioperative Outcomes and 5-Year Survival in a Consecutive Series of 202 Patients. Ann. Surg. Oncol. 2018;25:3580–3586. </a:t>
            </a:r>
            <a:r>
              <a:rPr lang="en-US" dirty="0" err="1"/>
              <a:t>doi</a:t>
            </a:r>
            <a:r>
              <a:rPr lang="en-US" dirty="0"/>
              <a:t>: 10.1245/s10434-018-6752-7. [PubMed] [</a:t>
            </a:r>
            <a:r>
              <a:rPr lang="en-US" dirty="0" err="1"/>
              <a:t>CrossRef</a:t>
            </a:r>
            <a:r>
              <a:rPr lang="en-US" dirty="0"/>
              <a:t>] [Google Scholar]</a:t>
            </a:r>
          </a:p>
          <a:p>
            <a:r>
              <a:rPr lang="en-US" dirty="0" err="1"/>
              <a:t>Solaini</a:t>
            </a:r>
            <a:r>
              <a:rPr lang="en-US" dirty="0"/>
              <a:t> L., </a:t>
            </a:r>
            <a:r>
              <a:rPr lang="en-US" dirty="0" err="1"/>
              <a:t>Bazzocchi</a:t>
            </a:r>
            <a:r>
              <a:rPr lang="en-US" dirty="0"/>
              <a:t> F., Cavaliere D., </a:t>
            </a:r>
            <a:r>
              <a:rPr lang="en-US" dirty="0" err="1"/>
              <a:t>Avanzolini</a:t>
            </a:r>
            <a:r>
              <a:rPr lang="en-US" dirty="0"/>
              <a:t> A., </a:t>
            </a:r>
            <a:r>
              <a:rPr lang="en-US" dirty="0" err="1"/>
              <a:t>Cucchetti</a:t>
            </a:r>
            <a:r>
              <a:rPr lang="en-US" dirty="0"/>
              <a:t> A., </a:t>
            </a:r>
            <a:r>
              <a:rPr lang="en-US" dirty="0" err="1"/>
              <a:t>Ercolani</a:t>
            </a:r>
            <a:r>
              <a:rPr lang="en-US" dirty="0"/>
              <a:t> G. Robotic versus laparoscopic right colectomy: An updated systematic review and meta-analysis. Surg. </a:t>
            </a:r>
            <a:r>
              <a:rPr lang="en-US" dirty="0" err="1"/>
              <a:t>Endosc</a:t>
            </a:r>
            <a:r>
              <a:rPr lang="en-US" dirty="0"/>
              <a:t>. 2018;32:1104–1110. </a:t>
            </a:r>
            <a:r>
              <a:rPr lang="en-US" dirty="0" err="1"/>
              <a:t>doi</a:t>
            </a:r>
            <a:r>
              <a:rPr lang="en-US" dirty="0"/>
              <a:t>: 10.1007/s00464-017-5980-4. [PubMed] [</a:t>
            </a:r>
            <a:r>
              <a:rPr lang="en-US" dirty="0" err="1"/>
              <a:t>CrossRef</a:t>
            </a:r>
            <a:r>
              <a:rPr lang="en-US" dirty="0"/>
              <a:t>] [Google Scholar]</a:t>
            </a:r>
          </a:p>
        </p:txBody>
      </p:sp>
    </p:spTree>
    <p:extLst>
      <p:ext uri="{BB962C8B-B14F-4D97-AF65-F5344CB8AC3E}">
        <p14:creationId xmlns:p14="http://schemas.microsoft.com/office/powerpoint/2010/main" val="3047406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normAutofit fontScale="47500" lnSpcReduction="20000"/>
          </a:bodyPr>
          <a:lstStyle/>
          <a:p>
            <a:r>
              <a:rPr lang="en-US" dirty="0"/>
              <a:t>The American Cancer Society medical and editorial content team. Key Statistics for Colorectal Cancer. https://www.cancer.org/cancer/colon-rectal-cancer/about/key-</a:t>
            </a:r>
            <a:r>
              <a:rPr lang="en-US" dirty="0" err="1"/>
              <a:t>statistics.html</a:t>
            </a:r>
            <a:r>
              <a:rPr lang="en-US" dirty="0"/>
              <a:t>  Updated: January 5, 2017. Accessed: February 10, 2017.</a:t>
            </a:r>
            <a:br>
              <a:rPr lang="en-US" dirty="0"/>
            </a:br>
            <a:endParaRPr lang="en-US" dirty="0"/>
          </a:p>
          <a:p>
            <a:r>
              <a:rPr lang="en-US" dirty="0"/>
              <a:t>National Cancer Institute. Cancer Stat Facts: Colorectal Cancer. https://seer.cancer.gov/statfacts/html/</a:t>
            </a:r>
            <a:r>
              <a:rPr lang="en-US" dirty="0" err="1"/>
              <a:t>colorect.html</a:t>
            </a:r>
            <a:r>
              <a:rPr lang="en-US" dirty="0"/>
              <a:t>. Accessed: November 12, 2020.</a:t>
            </a:r>
            <a:br>
              <a:rPr lang="en-US" dirty="0"/>
            </a:br>
            <a:endParaRPr lang="en-US" dirty="0"/>
          </a:p>
          <a:p>
            <a:r>
              <a:rPr lang="en-US" dirty="0"/>
              <a:t>American Cancer Society. Colorectal Cancer Risk Factors. https://www.cancer.org/cancer/colon-rectal-cancer/causes-risks-prevention/risk-factors.html</a:t>
            </a:r>
          </a:p>
          <a:p>
            <a:pPr marL="114300" indent="0">
              <a:buNone/>
            </a:pPr>
            <a:br>
              <a:rPr lang="en-US" dirty="0"/>
            </a:br>
            <a:endParaRPr lang="en-US" dirty="0"/>
          </a:p>
          <a:p>
            <a:r>
              <a:rPr lang="en-US" dirty="0"/>
              <a:t>Haggar FA, Boushey RP. Colorectal cancer epidemiology: incidence, mortality, survival, and risk factors.. Clinics in colon and rectal surgery .2009; 22(4): p.191-7. </a:t>
            </a:r>
            <a:r>
              <a:rPr lang="en-US" dirty="0" err="1"/>
              <a:t>doi</a:t>
            </a:r>
            <a:r>
              <a:rPr lang="en-US" dirty="0"/>
              <a:t>: 10.1055/s-0029-1242458</a:t>
            </a:r>
          </a:p>
          <a:p>
            <a:pPr marL="114300" indent="0">
              <a:buNone/>
            </a:pPr>
            <a:br>
              <a:rPr lang="en-US" dirty="0"/>
            </a:br>
            <a:endParaRPr lang="en-US" dirty="0"/>
          </a:p>
          <a:p>
            <a:r>
              <a:rPr lang="en-US" dirty="0" err="1"/>
              <a:t>Xie</a:t>
            </a:r>
            <a:r>
              <a:rPr lang="en-US" dirty="0"/>
              <a:t> J, </a:t>
            </a:r>
            <a:r>
              <a:rPr lang="en-US" dirty="0" err="1"/>
              <a:t>Itzkowitz</a:t>
            </a:r>
            <a:r>
              <a:rPr lang="en-US" dirty="0"/>
              <a:t> SH. Cancer in inflammatory bowel disease. World journal of gastroenterology .2008; 14(3): p.378-89. </a:t>
            </a:r>
            <a:r>
              <a:rPr lang="en-US" dirty="0" err="1"/>
              <a:t>pmid</a:t>
            </a:r>
            <a:r>
              <a:rPr lang="en-US" dirty="0"/>
              <a:t>: 18200660. | Open in Read by </a:t>
            </a:r>
            <a:r>
              <a:rPr lang="en-US" dirty="0" err="1"/>
              <a:t>QxMD</a:t>
            </a:r>
            <a:br>
              <a:rPr lang="en-US" dirty="0"/>
            </a:br>
            <a:endParaRPr lang="en-US" dirty="0"/>
          </a:p>
          <a:p>
            <a:r>
              <a:rPr lang="en-US" dirty="0" err="1"/>
              <a:t>Abdulamir</a:t>
            </a:r>
            <a:r>
              <a:rPr lang="en-US" dirty="0"/>
              <a:t> AS, </a:t>
            </a:r>
            <a:r>
              <a:rPr lang="en-US" dirty="0" err="1"/>
              <a:t>Hafidh</a:t>
            </a:r>
            <a:r>
              <a:rPr lang="en-US" dirty="0"/>
              <a:t> RR, Abu </a:t>
            </a:r>
            <a:r>
              <a:rPr lang="en-US" dirty="0" err="1"/>
              <a:t>bakar</a:t>
            </a:r>
            <a:r>
              <a:rPr lang="en-US" dirty="0"/>
              <a:t> F. The association of Streptococcus </a:t>
            </a:r>
            <a:r>
              <a:rPr lang="en-US" dirty="0" err="1"/>
              <a:t>bovis</a:t>
            </a:r>
            <a:r>
              <a:rPr lang="en-US" dirty="0"/>
              <a:t>/</a:t>
            </a:r>
            <a:r>
              <a:rPr lang="en-US" dirty="0" err="1"/>
              <a:t>gallolyticus</a:t>
            </a:r>
            <a:r>
              <a:rPr lang="en-US" dirty="0"/>
              <a:t> with colorectal tumors: the nature and the underlying mechanisms of its etiological role. J </a:t>
            </a:r>
            <a:r>
              <a:rPr lang="en-US" dirty="0" err="1"/>
              <a:t>Exp</a:t>
            </a:r>
            <a:r>
              <a:rPr lang="en-US" dirty="0"/>
              <a:t> </a:t>
            </a:r>
            <a:r>
              <a:rPr lang="en-US" dirty="0" err="1"/>
              <a:t>Clin</a:t>
            </a:r>
            <a:r>
              <a:rPr lang="en-US" dirty="0"/>
              <a:t> Cancer Res .2011; 30(1): p.11. </a:t>
            </a:r>
            <a:r>
              <a:rPr lang="en-US" dirty="0" err="1"/>
              <a:t>doi</a:t>
            </a:r>
            <a:r>
              <a:rPr lang="en-US" dirty="0"/>
              <a:t>: 10.1186/1756-9966-30-11</a:t>
            </a:r>
          </a:p>
          <a:p>
            <a:pPr marL="114300" indent="0">
              <a:buNone/>
            </a:pPr>
            <a:br>
              <a:rPr lang="en-US" dirty="0"/>
            </a:br>
            <a:endParaRPr lang="en-US" dirty="0"/>
          </a:p>
          <a:p>
            <a:r>
              <a:rPr lang="en-US" dirty="0"/>
              <a:t>American Cancer Society. Colorectal Cancer Signs and Symptoms. https://www.cancer.org/cancer/colon-rectal-cancer/detection-diagnosis-staging/signs-and-</a:t>
            </a:r>
            <a:r>
              <a:rPr lang="en-US" dirty="0" err="1"/>
              <a:t>symptoms.html</a:t>
            </a:r>
            <a:r>
              <a:rPr lang="en-US" dirty="0"/>
              <a:t> . Updated: June 29, 2020. Accessed: November 11, 2020. </a:t>
            </a:r>
          </a:p>
        </p:txBody>
      </p:sp>
    </p:spTree>
    <p:extLst>
      <p:ext uri="{BB962C8B-B14F-4D97-AF65-F5344CB8AC3E}">
        <p14:creationId xmlns:p14="http://schemas.microsoft.com/office/powerpoint/2010/main" val="4255505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7" t="19482" r="547" b="-5466"/>
          <a:stretch/>
        </p:blipFill>
        <p:spPr bwMode="auto">
          <a:xfrm>
            <a:off x="-21612" y="836712"/>
            <a:ext cx="9146643"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040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mortality</a:t>
            </a:r>
          </a:p>
        </p:txBody>
      </p:sp>
      <p:sp>
        <p:nvSpPr>
          <p:cNvPr id="3" name="Content Placeholder 2"/>
          <p:cNvSpPr>
            <a:spLocks noGrp="1"/>
          </p:cNvSpPr>
          <p:nvPr>
            <p:ph idx="1"/>
          </p:nvPr>
        </p:nvSpPr>
        <p:spPr/>
        <p:txBody>
          <a:bodyPr/>
          <a:lstStyle/>
          <a:p>
            <a:endParaRPr lang="en-US"/>
          </a:p>
        </p:txBody>
      </p:sp>
      <p:pic>
        <p:nvPicPr>
          <p:cNvPr id="2050" name="Picture 2" descr="C:\Users\Admin\Downloads\mortal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 y="1935404"/>
            <a:ext cx="8988159" cy="38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534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etiology</a:t>
            </a:r>
          </a:p>
        </p:txBody>
      </p:sp>
      <p:sp>
        <p:nvSpPr>
          <p:cNvPr id="3" name="Content Placeholder 2"/>
          <p:cNvSpPr>
            <a:spLocks noGrp="1"/>
          </p:cNvSpPr>
          <p:nvPr>
            <p:ph idx="1"/>
          </p:nvPr>
        </p:nvSpPr>
        <p:spPr/>
        <p:txBody>
          <a:bodyPr/>
          <a:lstStyle/>
          <a:p>
            <a:endParaRPr lang="en-US" dirty="0"/>
          </a:p>
        </p:txBody>
      </p:sp>
      <p:pic>
        <p:nvPicPr>
          <p:cNvPr id="3074" name="Picture 2" descr="Colorectal carcinogenesis path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68760"/>
            <a:ext cx="8595958" cy="507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965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pathophysiology</a:t>
            </a:r>
          </a:p>
        </p:txBody>
      </p:sp>
      <p:sp>
        <p:nvSpPr>
          <p:cNvPr id="3" name="Content Placeholder 2"/>
          <p:cNvSpPr>
            <a:spLocks noGrp="1"/>
          </p:cNvSpPr>
          <p:nvPr>
            <p:ph idx="1"/>
          </p:nvPr>
        </p:nvSpPr>
        <p:spPr/>
        <p:txBody>
          <a:bodyPr/>
          <a:lstStyle/>
          <a:p>
            <a:endParaRPr lang="en-US"/>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5920"/>
            <a:ext cx="9144000" cy="5614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1393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a:t>
            </a:r>
          </a:p>
        </p:txBody>
      </p:sp>
      <p:sp>
        <p:nvSpPr>
          <p:cNvPr id="3" name="Content Placeholder 2"/>
          <p:cNvSpPr>
            <a:spLocks noGrp="1"/>
          </p:cNvSpPr>
          <p:nvPr>
            <p:ph idx="1"/>
          </p:nvPr>
        </p:nvSpPr>
        <p:spPr/>
        <p:txBody>
          <a:bodyPr>
            <a:noAutofit/>
          </a:bodyPr>
          <a:lstStyle/>
          <a:p>
            <a:r>
              <a:rPr lang="en-US" dirty="0"/>
              <a:t>Age: older age (&gt; 40 years)</a:t>
            </a:r>
          </a:p>
          <a:p>
            <a:r>
              <a:rPr lang="en-US" dirty="0"/>
              <a:t>Family history: Approx. 25% of individuals with colorectal cancer (CRC) have a positive family history. </a:t>
            </a:r>
          </a:p>
          <a:p>
            <a:r>
              <a:rPr lang="en-US" dirty="0"/>
              <a:t>Familial adenomatous polyposis: 100% of individuals will have developed CRC by the age of 40 years. </a:t>
            </a:r>
          </a:p>
          <a:p>
            <a:r>
              <a:rPr lang="en-US" dirty="0"/>
              <a:t>Hereditary </a:t>
            </a:r>
            <a:r>
              <a:rPr lang="en-US" dirty="0" err="1"/>
              <a:t>nonpolyposis</a:t>
            </a:r>
            <a:r>
              <a:rPr lang="en-US" dirty="0"/>
              <a:t> colorectal cancer (HNPCC): progression to CRC in 80% of cases </a:t>
            </a:r>
          </a:p>
        </p:txBody>
      </p:sp>
    </p:spTree>
    <p:extLst>
      <p:ext uri="{BB962C8B-B14F-4D97-AF65-F5344CB8AC3E}">
        <p14:creationId xmlns:p14="http://schemas.microsoft.com/office/powerpoint/2010/main" val="4090275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3528" y="1844824"/>
            <a:ext cx="8229600" cy="4373563"/>
          </a:xfrm>
        </p:spPr>
        <p:txBody>
          <a:bodyPr>
            <a:normAutofit fontScale="92500" lnSpcReduction="10000"/>
          </a:bodyPr>
          <a:lstStyle/>
          <a:p>
            <a:endParaRPr lang="en-US" dirty="0"/>
          </a:p>
          <a:p>
            <a:r>
              <a:rPr lang="en-US" dirty="0"/>
              <a:t>Colorectal adenomas and serrated polyps (see “Colonic polyps”) </a:t>
            </a:r>
          </a:p>
          <a:p>
            <a:r>
              <a:rPr lang="en-US" dirty="0"/>
              <a:t>Inflammatory bowel disease: chronic inflammation → hyperplasia → non-</a:t>
            </a:r>
            <a:r>
              <a:rPr lang="en-US" dirty="0" err="1"/>
              <a:t>polypoid</a:t>
            </a:r>
            <a:r>
              <a:rPr lang="en-US" dirty="0"/>
              <a:t> dysplasia → </a:t>
            </a:r>
            <a:r>
              <a:rPr lang="en-US" dirty="0" err="1"/>
              <a:t>neoplasia</a:t>
            </a:r>
            <a:r>
              <a:rPr lang="en-US" dirty="0"/>
              <a:t> : Ulcerative colitis, </a:t>
            </a:r>
            <a:r>
              <a:rPr lang="en-US" dirty="0" err="1"/>
              <a:t>Crohn</a:t>
            </a:r>
            <a:r>
              <a:rPr lang="en-US" dirty="0"/>
              <a:t> disease</a:t>
            </a:r>
          </a:p>
          <a:p>
            <a:r>
              <a:rPr lang="en-US" dirty="0"/>
              <a:t>Endocarditis and bacteremia due to S. </a:t>
            </a:r>
            <a:r>
              <a:rPr lang="en-US" dirty="0" err="1"/>
              <a:t>gallolyticus</a:t>
            </a:r>
            <a:endParaRPr lang="en-US" dirty="0"/>
          </a:p>
          <a:p>
            <a:r>
              <a:rPr lang="en-US" dirty="0"/>
              <a:t>Diabetes mellitus type 2</a:t>
            </a:r>
          </a:p>
          <a:p>
            <a:r>
              <a:rPr lang="en-US" dirty="0"/>
              <a:t> Smoking</a:t>
            </a:r>
          </a:p>
          <a:p>
            <a:r>
              <a:rPr lang="en-US" dirty="0"/>
              <a:t>Alcohol consumption</a:t>
            </a:r>
          </a:p>
          <a:p>
            <a:r>
              <a:rPr lang="en-US" dirty="0"/>
              <a:t>Diet: Obesity, Processed red meat, High-fat and low-fiber</a:t>
            </a:r>
          </a:p>
          <a:p>
            <a:r>
              <a:rPr lang="en-US" dirty="0"/>
              <a:t>Other: History of abdominal radiation during childhood</a:t>
            </a:r>
          </a:p>
        </p:txBody>
      </p:sp>
    </p:spTree>
    <p:extLst>
      <p:ext uri="{BB962C8B-B14F-4D97-AF65-F5344CB8AC3E}">
        <p14:creationId xmlns:p14="http://schemas.microsoft.com/office/powerpoint/2010/main" val="2464845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0" y="764704"/>
            <a:ext cx="8936147" cy="5744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55863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679</TotalTime>
  <Words>2805</Words>
  <Application>Microsoft Macintosh PowerPoint</Application>
  <PresentationFormat>On-screen Show (4:3)</PresentationFormat>
  <Paragraphs>208</Paragraphs>
  <Slides>32</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Book Antiqua</vt:lpstr>
      <vt:lpstr>Calibri</vt:lpstr>
      <vt:lpstr>Century Gothic</vt:lpstr>
      <vt:lpstr>Apothecary</vt:lpstr>
      <vt:lpstr>colon cancer</vt:lpstr>
      <vt:lpstr>Epidemiology</vt:lpstr>
      <vt:lpstr>Incidence</vt:lpstr>
      <vt:lpstr>mortality</vt:lpstr>
      <vt:lpstr>etiology</vt:lpstr>
      <vt:lpstr>pathophysiology</vt:lpstr>
      <vt:lpstr>Risk factors</vt:lpstr>
      <vt:lpstr>PowerPoint Presentation</vt:lpstr>
      <vt:lpstr>PowerPoint Presentation</vt:lpstr>
      <vt:lpstr>staging</vt:lpstr>
      <vt:lpstr>Management</vt:lpstr>
      <vt:lpstr>Right hemicolectomy </vt:lpstr>
      <vt:lpstr>Extended right hemicolectomy </vt:lpstr>
      <vt:lpstr>Left hemicolectomy </vt:lpstr>
      <vt:lpstr>Sigmoid colectomy</vt:lpstr>
      <vt:lpstr> Subtotal or total abdominal colectomy   </vt:lpstr>
      <vt:lpstr>Anterior resection</vt:lpstr>
      <vt:lpstr>video</vt:lpstr>
      <vt:lpstr>Colorectal carcinoma and adenomatous polyps</vt:lpstr>
      <vt:lpstr>Follow up</vt:lpstr>
      <vt:lpstr>Screening-high yield</vt:lpstr>
      <vt:lpstr>  Anastomotic Leak   </vt:lpstr>
      <vt:lpstr>Conversion to open</vt:lpstr>
      <vt:lpstr>Operative timing</vt:lpstr>
      <vt:lpstr>Length of hospital stay</vt:lpstr>
      <vt:lpstr>Oncological specimen quality</vt:lpstr>
      <vt:lpstr> Blood loss (mL)  </vt:lpstr>
      <vt:lpstr>Morbidity &amp; Mortality</vt:lpstr>
      <vt:lpstr>What about cost?</vt:lpstr>
      <vt:lpstr>References</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diaa soliman</cp:lastModifiedBy>
  <cp:revision>27</cp:revision>
  <dcterms:created xsi:type="dcterms:W3CDTF">2021-03-31T23:52:57Z</dcterms:created>
  <dcterms:modified xsi:type="dcterms:W3CDTF">2023-07-20T10:27:20Z</dcterms:modified>
</cp:coreProperties>
</file>